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57" r:id="rId6"/>
    <p:sldId id="258" r:id="rId7"/>
    <p:sldId id="259" r:id="rId8"/>
    <p:sldId id="260" r:id="rId9"/>
    <p:sldId id="261" r:id="rId10"/>
    <p:sldId id="262" r:id="rId11"/>
    <p:sldId id="575" r:id="rId12"/>
    <p:sldId id="263" r:id="rId13"/>
    <p:sldId id="265" r:id="rId14"/>
    <p:sldId id="587" r:id="rId15"/>
    <p:sldId id="588" r:id="rId16"/>
    <p:sldId id="589" r:id="rId17"/>
    <p:sldId id="269" r:id="rId18"/>
    <p:sldId id="272" r:id="rId19"/>
    <p:sldId id="273" r:id="rId20"/>
    <p:sldId id="554" r:id="rId21"/>
    <p:sldId id="270" r:id="rId22"/>
    <p:sldId id="582" r:id="rId23"/>
    <p:sldId id="271" r:id="rId24"/>
    <p:sldId id="590" r:id="rId25"/>
    <p:sldId id="591" r:id="rId26"/>
    <p:sldId id="274" r:id="rId27"/>
    <p:sldId id="586" r:id="rId28"/>
    <p:sldId id="592" r:id="rId29"/>
    <p:sldId id="276" r:id="rId30"/>
  </p:sldIdLst>
  <p:sldSz cx="9144000" cy="5143500" type="screen16x9"/>
  <p:notesSz cx="9144000" cy="5143500"/>
  <p:defaultTextStyle>
    <a:defPPr>
      <a:defRPr lang="fr-FR"/>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en MERLIER" initials="A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5A"/>
    <a:srgbClr val="E7EA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74920-CCCC-4F97-A720-289E06EB191F}" v="24" dt="2023-10-16T13:46:15.191"/>
    <p1510:client id="{CAE64D7A-73ED-4465-AF05-80EAA127DCB0}" v="331" dt="2023-10-16T09:16:23.88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39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0C6E62B9-F42A-4ED6-9483-306D426A814B}" type="datetimeFigureOut">
              <a:rPr lang="fr-FR" smtClean="0"/>
              <a:t>04/12/2023</a:t>
            </a:fld>
            <a:endParaRPr lang="fr-FR"/>
          </a:p>
        </p:txBody>
      </p:sp>
      <p:sp>
        <p:nvSpPr>
          <p:cNvPr id="4" name="Espace réservé de l'image des diapositives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F3B3FE0B-BF68-4D2E-8BB5-C6B1A7355B65}" type="slidenum">
              <a:rPr lang="fr-FR" smtClean="0"/>
              <a:t>‹N°›</a:t>
            </a:fld>
            <a:endParaRPr lang="fr-FR"/>
          </a:p>
        </p:txBody>
      </p:sp>
    </p:spTree>
    <p:extLst>
      <p:ext uri="{BB962C8B-B14F-4D97-AF65-F5344CB8AC3E}">
        <p14:creationId xmlns:p14="http://schemas.microsoft.com/office/powerpoint/2010/main" val="2274287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8</a:t>
            </a:fld>
            <a:endParaRPr lang="fr-FR"/>
          </a:p>
        </p:txBody>
      </p:sp>
    </p:spTree>
    <p:extLst>
      <p:ext uri="{BB962C8B-B14F-4D97-AF65-F5344CB8AC3E}">
        <p14:creationId xmlns:p14="http://schemas.microsoft.com/office/powerpoint/2010/main" val="419307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11</a:t>
            </a:fld>
            <a:endParaRPr lang="fr-FR"/>
          </a:p>
        </p:txBody>
      </p:sp>
    </p:spTree>
    <p:extLst>
      <p:ext uri="{BB962C8B-B14F-4D97-AF65-F5344CB8AC3E}">
        <p14:creationId xmlns:p14="http://schemas.microsoft.com/office/powerpoint/2010/main" val="152623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12</a:t>
            </a:fld>
            <a:endParaRPr lang="fr-FR"/>
          </a:p>
        </p:txBody>
      </p:sp>
    </p:spTree>
    <p:extLst>
      <p:ext uri="{BB962C8B-B14F-4D97-AF65-F5344CB8AC3E}">
        <p14:creationId xmlns:p14="http://schemas.microsoft.com/office/powerpoint/2010/main" val="376346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13</a:t>
            </a:fld>
            <a:endParaRPr lang="fr-FR"/>
          </a:p>
        </p:txBody>
      </p:sp>
    </p:spTree>
    <p:extLst>
      <p:ext uri="{BB962C8B-B14F-4D97-AF65-F5344CB8AC3E}">
        <p14:creationId xmlns:p14="http://schemas.microsoft.com/office/powerpoint/2010/main" val="53661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17</a:t>
            </a:fld>
            <a:endParaRPr lang="fr-FR"/>
          </a:p>
        </p:txBody>
      </p:sp>
    </p:spTree>
    <p:extLst>
      <p:ext uri="{BB962C8B-B14F-4D97-AF65-F5344CB8AC3E}">
        <p14:creationId xmlns:p14="http://schemas.microsoft.com/office/powerpoint/2010/main" val="70595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19</a:t>
            </a:fld>
            <a:endParaRPr lang="fr-FR"/>
          </a:p>
        </p:txBody>
      </p:sp>
    </p:spTree>
    <p:extLst>
      <p:ext uri="{BB962C8B-B14F-4D97-AF65-F5344CB8AC3E}">
        <p14:creationId xmlns:p14="http://schemas.microsoft.com/office/powerpoint/2010/main" val="727452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re / sous-titre / texte">
    <p:bg>
      <p:bgPr>
        <a:blipFill>
          <a:blip r:embed="rId2">
            <a:lum/>
          </a:blip>
          <a:stretch/>
        </a:blipFill>
        <a:effectLst/>
      </p:bgPr>
    </p:bg>
    <p:spTree>
      <p:nvGrpSpPr>
        <p:cNvPr id="1" name=""/>
        <p:cNvGrpSpPr/>
        <p:nvPr/>
      </p:nvGrpSpPr>
      <p:grpSpPr bwMode="auto">
        <a:xfrm>
          <a:off x="0" y="0"/>
          <a:ext cx="0" cy="0"/>
          <a:chOff x="0" y="0"/>
          <a:chExt cx="0" cy="0"/>
        </a:xfrm>
      </p:grpSpPr>
      <p:cxnSp>
        <p:nvCxnSpPr>
          <p:cNvPr id="7" name="Connecteur droit 6"/>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space réservé du texte 7"/>
          <p:cNvSpPr>
            <a:spLocks noGrp="1"/>
          </p:cNvSpPr>
          <p:nvPr>
            <p:ph type="body" sz="quarter" idx="13"/>
          </p:nvPr>
        </p:nvSpPr>
        <p:spPr bwMode="gray">
          <a:xfrm>
            <a:off x="323851" y="1248679"/>
            <a:ext cx="8424614" cy="242951"/>
          </a:xfrm>
        </p:spPr>
        <p:txBody>
          <a:bodyPr/>
          <a:lstStyle>
            <a:lvl1pPr marL="9525" indent="85725">
              <a:spcBef>
                <a:spcPts val="400"/>
              </a:spcBef>
              <a:spcAft>
                <a:spcPts val="800"/>
              </a:spcAft>
              <a:buFont typeface="+mj-lt"/>
              <a:buNone/>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defRPr/>
            </a:pPr>
            <a:r>
              <a:rPr lang="fr-FR"/>
              <a:t>Cliquez pour modifier les styles du texte du masque</a:t>
            </a:r>
            <a:endParaRPr/>
          </a:p>
          <a:p>
            <a:pPr lvl="1">
              <a:defRPr/>
            </a:pPr>
            <a:r>
              <a:rPr lang="fr-FR"/>
              <a:t>Deuxième niveau</a:t>
            </a:r>
            <a:endParaRPr/>
          </a:p>
        </p:txBody>
      </p:sp>
      <p:sp>
        <p:nvSpPr>
          <p:cNvPr id="19" name="Titre 18"/>
          <p:cNvSpPr>
            <a:spLocks noGrp="1"/>
          </p:cNvSpPr>
          <p:nvPr>
            <p:ph type="title"/>
          </p:nvPr>
        </p:nvSpPr>
        <p:spPr bwMode="auto"/>
        <p:txBody>
          <a:bodyPr/>
          <a:lstStyle/>
          <a:p>
            <a:pPr>
              <a:defRPr/>
            </a:pPr>
            <a:r>
              <a:rPr lang="fr-FR"/>
              <a:t>Modifiez le style du titre</a:t>
            </a:r>
          </a:p>
        </p:txBody>
      </p:sp>
      <p:sp>
        <p:nvSpPr>
          <p:cNvPr id="8" name="Espace réservé du texte 11"/>
          <p:cNvSpPr>
            <a:spLocks noGrp="1"/>
          </p:cNvSpPr>
          <p:nvPr>
            <p:ph type="body" sz="quarter" idx="14"/>
          </p:nvPr>
        </p:nvSpPr>
        <p:spPr bwMode="gray">
          <a:xfrm>
            <a:off x="323850" y="1707653"/>
            <a:ext cx="8424334" cy="2880320"/>
          </a:xfrm>
        </p:spPr>
        <p:txBody>
          <a:bodyPr/>
          <a:lstStyle>
            <a:lvl1pPr>
              <a:defRPr/>
            </a:lvl1pPr>
            <a:lvl2pPr>
              <a:defRPr/>
            </a:lvl2pPr>
            <a:lvl3pPr>
              <a:defRPr/>
            </a:lvl3pPr>
            <a:lvl4pPr>
              <a:defRPr/>
            </a:lvl4pPr>
            <a:lvl5pPr>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9" name="Espace réservé du numéro de diapositive 4"/>
          <p:cNvSpPr>
            <a:spLocks noGrp="1"/>
          </p:cNvSpPr>
          <p:nvPr>
            <p:ph type="sldNum" sz="quarter" idx="15"/>
          </p:nvPr>
        </p:nvSpPr>
        <p:spPr bwMode="auto"/>
        <p:txBody>
          <a:bodyPr/>
          <a:lstStyle>
            <a:lvl1pPr>
              <a:defRPr/>
            </a:lvl1pPr>
          </a:lstStyle>
          <a:p>
            <a:pPr>
              <a:defRPr/>
            </a:pPr>
            <a:fld id="{F1971858-D133-4354-BF97-EEB8F9BAB97E}" type="slidenum">
              <a:rPr lang="fr-FR"/>
              <a:t>‹N°›</a:t>
            </a:fld>
            <a:endParaRPr lang="fr-FR"/>
          </a:p>
        </p:txBody>
      </p:sp>
      <p:sp>
        <p:nvSpPr>
          <p:cNvPr id="10" name="Espace réservé de la date 3"/>
          <p:cNvSpPr>
            <a:spLocks noGrp="1"/>
          </p:cNvSpPr>
          <p:nvPr>
            <p:ph type="dt" sz="half" idx="16"/>
          </p:nvPr>
        </p:nvSpPr>
        <p:spPr bwMode="gray">
          <a:xfrm>
            <a:off x="323850" y="4797425"/>
            <a:ext cx="1169988" cy="346075"/>
          </a:xfrm>
        </p:spPr>
        <p:txBody>
          <a:bodyPr lIns="0" tIns="0" rIns="0" bIns="0" anchorCtr="0">
            <a:noAutofit/>
          </a:bodyPr>
          <a:lstStyle>
            <a:lvl1pPr algn="l">
              <a:defRPr sz="750" b="1">
                <a:solidFill>
                  <a:schemeClr val="tx1"/>
                </a:solidFill>
              </a:defRPr>
            </a:lvl1pPr>
          </a:lstStyle>
          <a:p>
            <a:pPr>
              <a:defRPr/>
            </a:pPr>
            <a:r>
              <a:rPr lang="fr-FR"/>
              <a:t>09/03/2022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Sommaire">
    <p:bg>
      <p:bgPr>
        <a:blipFill>
          <a:blip r:embed="rId2">
            <a:lum/>
          </a:blip>
          <a:stretch/>
        </a:blipFill>
        <a:effectLst/>
      </p:bgPr>
    </p:bg>
    <p:spTree>
      <p:nvGrpSpPr>
        <p:cNvPr id="1" name=""/>
        <p:cNvGrpSpPr/>
        <p:nvPr/>
      </p:nvGrpSpPr>
      <p:grpSpPr bwMode="auto">
        <a:xfrm>
          <a:off x="0" y="0"/>
          <a:ext cx="0" cy="0"/>
          <a:chOff x="0" y="0"/>
          <a:chExt cx="0" cy="0"/>
        </a:xfrm>
      </p:grpSpPr>
      <p:cxnSp>
        <p:nvCxnSpPr>
          <p:cNvPr id="11" name="Connecteur droit 10"/>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3"/>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Cliquez pour modifier les styles du texte du masque</a:t>
            </a:r>
            <a:endParaRPr/>
          </a:p>
          <a:p>
            <a:pPr lvl="1">
              <a:defRPr/>
            </a:pPr>
            <a:r>
              <a:rPr lang="fr-FR"/>
              <a:t>Deuxième niveau</a:t>
            </a:r>
            <a:endParaRPr/>
          </a:p>
        </p:txBody>
      </p:sp>
      <p:sp>
        <p:nvSpPr>
          <p:cNvPr id="9" name="Espace réservé du texte 7"/>
          <p:cNvSpPr>
            <a:spLocks noGrp="1"/>
          </p:cNvSpPr>
          <p:nvPr>
            <p:ph type="body" sz="quarter" idx="14"/>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Cliquez pour modifier les styles du texte du masque</a:t>
            </a:r>
            <a:endParaRPr/>
          </a:p>
          <a:p>
            <a:pPr lvl="1">
              <a:defRPr/>
            </a:pPr>
            <a:r>
              <a:rPr lang="fr-FR"/>
              <a:t>Deuxième niveau</a:t>
            </a:r>
            <a:endParaRPr/>
          </a:p>
        </p:txBody>
      </p:sp>
      <p:sp>
        <p:nvSpPr>
          <p:cNvPr id="10" name="Espace réservé du texte 7"/>
          <p:cNvSpPr>
            <a:spLocks noGrp="1"/>
          </p:cNvSpPr>
          <p:nvPr>
            <p:ph type="body" sz="quarter" idx="15"/>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Cliquez pour modifier les styles du texte du masque</a:t>
            </a:r>
            <a:endParaRPr/>
          </a:p>
          <a:p>
            <a:pPr lvl="1">
              <a:defRPr/>
            </a:pPr>
            <a:r>
              <a:rPr lang="fr-FR"/>
              <a:t>Deuxième niveau</a:t>
            </a:r>
            <a:endParaRPr/>
          </a:p>
        </p:txBody>
      </p:sp>
      <p:sp>
        <p:nvSpPr>
          <p:cNvPr id="25" name="Titre 18"/>
          <p:cNvSpPr>
            <a:spLocks noGrp="1"/>
          </p:cNvSpPr>
          <p:nvPr>
            <p:ph type="title"/>
          </p:nvPr>
        </p:nvSpPr>
        <p:spPr bwMode="auto">
          <a:xfrm>
            <a:off x="323850" y="682801"/>
            <a:ext cx="8424863" cy="539991"/>
          </a:xfrm>
        </p:spPr>
        <p:txBody>
          <a:bodyPr/>
          <a:lstStyle/>
          <a:p>
            <a:pPr>
              <a:defRPr/>
            </a:pPr>
            <a:r>
              <a:rPr lang="fr-FR"/>
              <a:t>Modifiez le style du titre</a:t>
            </a:r>
          </a:p>
        </p:txBody>
      </p:sp>
      <p:sp>
        <p:nvSpPr>
          <p:cNvPr id="12" name="Espace réservé du numéro de diapositive 4"/>
          <p:cNvSpPr>
            <a:spLocks noGrp="1"/>
          </p:cNvSpPr>
          <p:nvPr>
            <p:ph type="sldNum" sz="quarter" idx="16"/>
          </p:nvPr>
        </p:nvSpPr>
        <p:spPr bwMode="auto"/>
        <p:txBody>
          <a:bodyPr/>
          <a:lstStyle>
            <a:lvl1pPr>
              <a:defRPr/>
            </a:lvl1pPr>
          </a:lstStyle>
          <a:p>
            <a:pPr>
              <a:defRPr/>
            </a:pPr>
            <a:fld id="{78F3A495-0CAB-4730-84AF-39839411CE37}" type="slidenum">
              <a:rPr lang="fr-FR"/>
              <a:t>‹N°›</a:t>
            </a:fld>
            <a:endParaRPr lang="fr-FR"/>
          </a:p>
        </p:txBody>
      </p:sp>
      <p:sp>
        <p:nvSpPr>
          <p:cNvPr id="13" name="Espace réservé de la date 3"/>
          <p:cNvSpPr>
            <a:spLocks noGrp="1"/>
          </p:cNvSpPr>
          <p:nvPr>
            <p:ph type="dt" sz="half" idx="17"/>
          </p:nvPr>
        </p:nvSpPr>
        <p:spPr bwMode="gray">
          <a:xfrm>
            <a:off x="323850" y="4797425"/>
            <a:ext cx="1209675" cy="346075"/>
          </a:xfrm>
        </p:spPr>
        <p:txBody>
          <a:bodyPr lIns="0" tIns="0" rIns="0" bIns="0" anchorCtr="0">
            <a:noAutofit/>
          </a:bodyPr>
          <a:lstStyle>
            <a:lvl1pPr algn="l">
              <a:defRPr sz="750" b="1">
                <a:solidFill>
                  <a:schemeClr val="tx1"/>
                </a:solidFill>
              </a:defRPr>
            </a:lvl1pPr>
          </a:lstStyle>
          <a:p>
            <a:pPr>
              <a:defRPr/>
            </a:pPr>
            <a:r>
              <a:rPr lang="fr-FR"/>
              <a:t>09/03/2022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Colonnes de texte">
    <p:bg>
      <p:bgPr>
        <a:blipFill>
          <a:blip r:embed="rId2">
            <a:lum/>
          </a:blip>
          <a:stretch/>
        </a:blipFill>
        <a:effectLst/>
      </p:bgPr>
    </p:bg>
    <p:spTree>
      <p:nvGrpSpPr>
        <p:cNvPr id="1" name=""/>
        <p:cNvGrpSpPr/>
        <p:nvPr/>
      </p:nvGrpSpPr>
      <p:grpSpPr bwMode="auto">
        <a:xfrm>
          <a:off x="0" y="0"/>
          <a:ext cx="0" cy="0"/>
          <a:chOff x="0" y="0"/>
          <a:chExt cx="0" cy="0"/>
        </a:xfrm>
      </p:grpSpPr>
      <p:cxnSp>
        <p:nvCxnSpPr>
          <p:cNvPr id="9" name="Connecteur droit 8"/>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7"/>
          <p:cNvSpPr>
            <a:spLocks noGrp="1"/>
          </p:cNvSpPr>
          <p:nvPr>
            <p:ph type="body" sz="quarter" idx="16"/>
          </p:nvPr>
        </p:nvSpPr>
        <p:spPr bwMode="gray">
          <a:xfrm>
            <a:off x="323851" y="1248679"/>
            <a:ext cx="8424614" cy="242951"/>
          </a:xfrm>
        </p:spPr>
        <p:txBody>
          <a:bodyPr/>
          <a:lstStyle>
            <a:lvl1pPr marL="0" indent="95250">
              <a:spcBef>
                <a:spcPts val="400"/>
              </a:spcBef>
              <a:spcAft>
                <a:spcPts val="800"/>
              </a:spcAft>
              <a:buFont typeface="+mj-lt"/>
              <a:buNone/>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defRPr/>
            </a:pPr>
            <a:r>
              <a:rPr lang="fr-FR"/>
              <a:t>Cliquez pour modifier les styles du texte du masque</a:t>
            </a:r>
            <a:endParaRPr/>
          </a:p>
          <a:p>
            <a:pPr lvl="1">
              <a:defRPr/>
            </a:pPr>
            <a:r>
              <a:rPr lang="fr-FR"/>
              <a:t>Deuxième niveau</a:t>
            </a:r>
            <a:endParaRPr/>
          </a:p>
        </p:txBody>
      </p:sp>
      <p:sp>
        <p:nvSpPr>
          <p:cNvPr id="12" name="Titre 18"/>
          <p:cNvSpPr>
            <a:spLocks noGrp="1"/>
          </p:cNvSpPr>
          <p:nvPr>
            <p:ph type="title"/>
          </p:nvPr>
        </p:nvSpPr>
        <p:spPr bwMode="auto">
          <a:xfrm>
            <a:off x="323850" y="682801"/>
            <a:ext cx="8424863" cy="539991"/>
          </a:xfrm>
        </p:spPr>
        <p:txBody>
          <a:bodyPr/>
          <a:lstStyle/>
          <a:p>
            <a:pPr>
              <a:defRPr/>
            </a:pPr>
            <a:r>
              <a:rPr lang="fr-FR"/>
              <a:t>Modifiez le style du titre</a:t>
            </a:r>
          </a:p>
        </p:txBody>
      </p:sp>
      <p:sp>
        <p:nvSpPr>
          <p:cNvPr id="13" name="Espace réservé du texte 11"/>
          <p:cNvSpPr>
            <a:spLocks noGrp="1"/>
          </p:cNvSpPr>
          <p:nvPr>
            <p:ph type="body" sz="quarter" idx="17"/>
          </p:nvPr>
        </p:nvSpPr>
        <p:spPr bwMode="gray">
          <a:xfrm>
            <a:off x="323528" y="1707653"/>
            <a:ext cx="2556471" cy="2880320"/>
          </a:xfrm>
        </p:spPr>
        <p:txBody>
          <a:bodyPr/>
          <a:lstStyle>
            <a:lvl1pPr>
              <a:defRPr/>
            </a:lvl1pPr>
            <a:lvl2pPr>
              <a:defRPr/>
            </a:lvl2pPr>
            <a:lvl3pPr>
              <a:defRPr/>
            </a:lvl3pPr>
            <a:lvl4pPr>
              <a:defRPr/>
            </a:lvl4pPr>
            <a:lvl5pPr>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14" name="Espace réservé du texte 11"/>
          <p:cNvSpPr>
            <a:spLocks noGrp="1"/>
          </p:cNvSpPr>
          <p:nvPr>
            <p:ph type="body" sz="quarter" idx="14"/>
          </p:nvPr>
        </p:nvSpPr>
        <p:spPr bwMode="gray">
          <a:xfrm>
            <a:off x="3275856" y="1707653"/>
            <a:ext cx="2520000" cy="2880320"/>
          </a:xfrm>
        </p:spPr>
        <p:txBody>
          <a:bodyPr/>
          <a:lstStyle>
            <a:lvl1pPr>
              <a:defRPr/>
            </a:lvl1pPr>
            <a:lvl2pPr>
              <a:defRPr/>
            </a:lvl2pPr>
            <a:lvl3pPr>
              <a:defRPr/>
            </a:lvl3pPr>
            <a:lvl4pPr>
              <a:defRPr/>
            </a:lvl4pPr>
            <a:lvl5pPr>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15" name="Espace réservé du texte 11"/>
          <p:cNvSpPr>
            <a:spLocks noGrp="1"/>
          </p:cNvSpPr>
          <p:nvPr>
            <p:ph type="body" sz="quarter" idx="18"/>
          </p:nvPr>
        </p:nvSpPr>
        <p:spPr bwMode="gray">
          <a:xfrm>
            <a:off x="6228184" y="1707653"/>
            <a:ext cx="2520000" cy="2880320"/>
          </a:xfrm>
        </p:spPr>
        <p:txBody>
          <a:bodyPr/>
          <a:lstStyle>
            <a:lvl1pPr>
              <a:defRPr/>
            </a:lvl1pPr>
            <a:lvl2pPr>
              <a:defRPr/>
            </a:lvl2pPr>
            <a:lvl3pPr>
              <a:defRPr/>
            </a:lvl3pPr>
            <a:lvl4pPr>
              <a:defRPr/>
            </a:lvl4pPr>
            <a:lvl5pPr>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10" name="Espace réservé du numéro de diapositive 4"/>
          <p:cNvSpPr>
            <a:spLocks noGrp="1"/>
          </p:cNvSpPr>
          <p:nvPr>
            <p:ph type="sldNum" sz="quarter" idx="19"/>
          </p:nvPr>
        </p:nvSpPr>
        <p:spPr bwMode="auto"/>
        <p:txBody>
          <a:bodyPr/>
          <a:lstStyle>
            <a:lvl1pPr>
              <a:defRPr/>
            </a:lvl1pPr>
          </a:lstStyle>
          <a:p>
            <a:pPr>
              <a:defRPr/>
            </a:pPr>
            <a:fld id="{52D99216-69DD-45B2-9226-6F1493D2D9BF}" type="slidenum">
              <a:rPr lang="fr-FR"/>
              <a:t>‹N°›</a:t>
            </a:fld>
            <a:endParaRPr lang="fr-FR"/>
          </a:p>
        </p:txBody>
      </p:sp>
      <p:sp>
        <p:nvSpPr>
          <p:cNvPr id="16" name="Espace réservé de la date 3"/>
          <p:cNvSpPr>
            <a:spLocks noGrp="1"/>
          </p:cNvSpPr>
          <p:nvPr>
            <p:ph type="dt" sz="half" idx="20"/>
          </p:nvPr>
        </p:nvSpPr>
        <p:spPr bwMode="gray">
          <a:xfrm>
            <a:off x="323850" y="4797425"/>
            <a:ext cx="1209675" cy="346075"/>
          </a:xfrm>
        </p:spPr>
        <p:txBody>
          <a:bodyPr lIns="0" tIns="0" rIns="0" bIns="0" anchorCtr="0">
            <a:noAutofit/>
          </a:bodyPr>
          <a:lstStyle>
            <a:lvl1pPr algn="l">
              <a:defRPr sz="750" b="1">
                <a:solidFill>
                  <a:schemeClr val="tx1"/>
                </a:solidFill>
              </a:defRPr>
            </a:lvl1pPr>
          </a:lstStyle>
          <a:p>
            <a:pPr>
              <a:defRPr/>
            </a:pPr>
            <a:r>
              <a:rPr lang="fr-FR"/>
              <a:t>09/03/2022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re, sous-titre, textes 3 et image ">
    <p:bg>
      <p:bgPr>
        <a:blipFill>
          <a:blip r:embed="rId2">
            <a:lum/>
          </a:blip>
          <a:stretch/>
        </a:blipFill>
        <a:effectLst/>
      </p:bgPr>
    </p:bg>
    <p:spTree>
      <p:nvGrpSpPr>
        <p:cNvPr id="1" name=""/>
        <p:cNvGrpSpPr/>
        <p:nvPr/>
      </p:nvGrpSpPr>
      <p:grpSpPr bwMode="auto">
        <a:xfrm>
          <a:off x="0" y="0"/>
          <a:ext cx="0" cy="0"/>
          <a:chOff x="0" y="0"/>
          <a:chExt cx="0" cy="0"/>
        </a:xfrm>
      </p:grpSpPr>
      <p:cxnSp>
        <p:nvCxnSpPr>
          <p:cNvPr id="9" name="Connecteur droit 8"/>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323528" y="1707653"/>
            <a:ext cx="2520000" cy="2880320"/>
          </a:xfrm>
        </p:spPr>
        <p:txBody>
          <a:bodyPr/>
          <a:lstStyle>
            <a:lvl1pPr>
              <a:defRPr/>
            </a:lvl1pPr>
            <a:lvl2pPr>
              <a:defRPr/>
            </a:lvl2pPr>
            <a:lvl3pPr>
              <a:defRPr/>
            </a:lvl3pPr>
            <a:lvl4pPr>
              <a:defRPr/>
            </a:lvl4pPr>
            <a:lvl5pPr>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18" name="Espace réservé du texte 7"/>
          <p:cNvSpPr>
            <a:spLocks noGrp="1"/>
          </p:cNvSpPr>
          <p:nvPr>
            <p:ph type="body" sz="quarter" idx="13"/>
          </p:nvPr>
        </p:nvSpPr>
        <p:spPr bwMode="gray">
          <a:xfrm>
            <a:off x="323851" y="1248679"/>
            <a:ext cx="8424614" cy="242951"/>
          </a:xfrm>
        </p:spPr>
        <p:txBody>
          <a:bodyPr/>
          <a:lstStyle>
            <a:lvl1pPr marL="0" indent="95250">
              <a:spcBef>
                <a:spcPts val="400"/>
              </a:spcBef>
              <a:spcAft>
                <a:spcPts val="800"/>
              </a:spcAft>
              <a:buFont typeface="+mj-lt"/>
              <a:buNone/>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defRPr/>
            </a:pPr>
            <a:r>
              <a:rPr lang="fr-FR"/>
              <a:t>Cliquez pour modifier les styles du texte du masque</a:t>
            </a:r>
            <a:endParaRPr/>
          </a:p>
          <a:p>
            <a:pPr lvl="1">
              <a:defRPr/>
            </a:pPr>
            <a:r>
              <a:rPr lang="fr-FR"/>
              <a:t>Deuxième niveau</a:t>
            </a:r>
            <a:endParaRPr/>
          </a:p>
        </p:txBody>
      </p:sp>
      <p:sp>
        <p:nvSpPr>
          <p:cNvPr id="19" name="Titre 18"/>
          <p:cNvSpPr>
            <a:spLocks noGrp="1"/>
          </p:cNvSpPr>
          <p:nvPr>
            <p:ph type="title"/>
          </p:nvPr>
        </p:nvSpPr>
        <p:spPr bwMode="auto">
          <a:xfrm>
            <a:off x="323850" y="682801"/>
            <a:ext cx="8424863" cy="539991"/>
          </a:xfrm>
        </p:spPr>
        <p:txBody>
          <a:bodyPr/>
          <a:lstStyle/>
          <a:p>
            <a:pPr>
              <a:defRPr/>
            </a:pPr>
            <a:r>
              <a:rPr lang="fr-FR"/>
              <a:t>Modifiez le style du titre</a:t>
            </a:r>
          </a:p>
        </p:txBody>
      </p:sp>
      <p:sp>
        <p:nvSpPr>
          <p:cNvPr id="8" name="Espace réservé pour une image  7"/>
          <p:cNvSpPr>
            <a:spLocks noGrp="1"/>
          </p:cNvSpPr>
          <p:nvPr>
            <p:ph type="pic" sz="quarter" idx="15"/>
          </p:nvPr>
        </p:nvSpPr>
        <p:spPr bwMode="auto">
          <a:xfrm>
            <a:off x="3131840" y="1707653"/>
            <a:ext cx="5616624" cy="2880320"/>
          </a:xfrm>
        </p:spPr>
        <p:txBody>
          <a:bodyPr rtlCol="0">
            <a:noAutofit/>
          </a:bodyPr>
          <a:lstStyle/>
          <a:p>
            <a:pPr lvl="0">
              <a:defRPr/>
            </a:pPr>
            <a:r>
              <a:rPr lang="fr-FR"/>
              <a:t>Cliquez sur l'icône pour ajouter une image</a:t>
            </a:r>
            <a:endParaRPr/>
          </a:p>
        </p:txBody>
      </p:sp>
      <p:sp>
        <p:nvSpPr>
          <p:cNvPr id="10" name="Espace réservé du numéro de diapositive 4"/>
          <p:cNvSpPr>
            <a:spLocks noGrp="1"/>
          </p:cNvSpPr>
          <p:nvPr>
            <p:ph type="sldNum" sz="quarter" idx="16"/>
          </p:nvPr>
        </p:nvSpPr>
        <p:spPr bwMode="auto"/>
        <p:txBody>
          <a:bodyPr/>
          <a:lstStyle>
            <a:lvl1pPr>
              <a:defRPr/>
            </a:lvl1pPr>
          </a:lstStyle>
          <a:p>
            <a:pPr>
              <a:defRPr/>
            </a:pPr>
            <a:fld id="{3F84C447-30AF-4557-9C5B-F2FCB4D94B75}" type="slidenum">
              <a:rPr lang="fr-FR"/>
              <a:t>‹N°›</a:t>
            </a:fld>
            <a:endParaRPr lang="fr-FR"/>
          </a:p>
        </p:txBody>
      </p:sp>
      <p:sp>
        <p:nvSpPr>
          <p:cNvPr id="11" name="Espace réservé de la date 3"/>
          <p:cNvSpPr>
            <a:spLocks noGrp="1"/>
          </p:cNvSpPr>
          <p:nvPr>
            <p:ph type="dt" sz="half" idx="17"/>
          </p:nvPr>
        </p:nvSpPr>
        <p:spPr bwMode="gray">
          <a:xfrm>
            <a:off x="323850" y="4797425"/>
            <a:ext cx="1209675" cy="346075"/>
          </a:xfrm>
        </p:spPr>
        <p:txBody>
          <a:bodyPr lIns="0" tIns="0" rIns="0" bIns="0" anchorCtr="0">
            <a:noAutofit/>
          </a:bodyPr>
          <a:lstStyle>
            <a:lvl1pPr algn="l">
              <a:defRPr sz="750" b="1">
                <a:solidFill>
                  <a:schemeClr val="tx1"/>
                </a:solidFill>
              </a:defRPr>
            </a:lvl1pPr>
          </a:lstStyle>
          <a:p>
            <a:pPr>
              <a:defRPr/>
            </a:pPr>
            <a:r>
              <a:rPr lang="fr-FR"/>
              <a:t>09/03/2022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re, sous-titre, textes 3, et graphique ">
    <p:bg>
      <p:bgPr>
        <a:blipFill>
          <a:blip r:embed="rId2">
            <a:lum/>
          </a:blip>
          <a:stretch/>
        </a:blipFill>
        <a:effectLst/>
      </p:bgPr>
    </p:bg>
    <p:spTree>
      <p:nvGrpSpPr>
        <p:cNvPr id="1" name=""/>
        <p:cNvGrpSpPr/>
        <p:nvPr/>
      </p:nvGrpSpPr>
      <p:grpSpPr bwMode="auto">
        <a:xfrm>
          <a:off x="0" y="0"/>
          <a:ext cx="0" cy="0"/>
          <a:chOff x="0" y="0"/>
          <a:chExt cx="0" cy="0"/>
        </a:xfrm>
      </p:grpSpPr>
      <p:cxnSp>
        <p:nvCxnSpPr>
          <p:cNvPr id="8" name="Connecteur droit 7"/>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6228184" y="1707653"/>
            <a:ext cx="2520000" cy="2880320"/>
          </a:xfrm>
        </p:spPr>
        <p:txBody>
          <a:bodyPr/>
          <a:lstStyle>
            <a:lvl1pPr>
              <a:defRPr/>
            </a:lvl1pPr>
            <a:lvl2pPr>
              <a:defRPr/>
            </a:lvl2pPr>
            <a:lvl3pPr>
              <a:defRPr/>
            </a:lvl3pPr>
            <a:lvl4pPr>
              <a:defRPr/>
            </a:lvl4pPr>
            <a:lvl5pPr>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18" name="Espace réservé du texte 7"/>
          <p:cNvSpPr>
            <a:spLocks noGrp="1"/>
          </p:cNvSpPr>
          <p:nvPr>
            <p:ph type="body" sz="quarter" idx="13"/>
          </p:nvPr>
        </p:nvSpPr>
        <p:spPr bwMode="gray">
          <a:xfrm>
            <a:off x="323851" y="1248679"/>
            <a:ext cx="8424614" cy="242951"/>
          </a:xfrm>
        </p:spPr>
        <p:txBody>
          <a:bodyPr/>
          <a:lstStyle>
            <a:lvl1pPr marL="0" indent="95250">
              <a:spcBef>
                <a:spcPts val="400"/>
              </a:spcBef>
              <a:spcAft>
                <a:spcPts val="800"/>
              </a:spcAft>
              <a:buFont typeface="+mj-lt"/>
              <a:buNone/>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defRPr/>
            </a:pPr>
            <a:r>
              <a:rPr lang="fr-FR"/>
              <a:t>Cliquez pour modifier les styles du texte du masque</a:t>
            </a:r>
            <a:endParaRPr/>
          </a:p>
          <a:p>
            <a:pPr lvl="1">
              <a:defRPr/>
            </a:pPr>
            <a:r>
              <a:rPr lang="fr-FR"/>
              <a:t>Deuxième niveau</a:t>
            </a:r>
            <a:endParaRPr/>
          </a:p>
        </p:txBody>
      </p:sp>
      <p:sp>
        <p:nvSpPr>
          <p:cNvPr id="19" name="Titre 18"/>
          <p:cNvSpPr>
            <a:spLocks noGrp="1"/>
          </p:cNvSpPr>
          <p:nvPr>
            <p:ph type="title"/>
          </p:nvPr>
        </p:nvSpPr>
        <p:spPr bwMode="auto">
          <a:xfrm>
            <a:off x="323850" y="682801"/>
            <a:ext cx="8424863" cy="539991"/>
          </a:xfrm>
        </p:spPr>
        <p:txBody>
          <a:bodyPr/>
          <a:lstStyle/>
          <a:p>
            <a:pPr>
              <a:defRPr/>
            </a:pPr>
            <a:r>
              <a:rPr lang="fr-FR"/>
              <a:t>Modifiez le style du titre</a:t>
            </a:r>
          </a:p>
        </p:txBody>
      </p:sp>
      <p:sp>
        <p:nvSpPr>
          <p:cNvPr id="3" name="Espace réservé du graphique 2"/>
          <p:cNvSpPr>
            <a:spLocks noGrp="1"/>
          </p:cNvSpPr>
          <p:nvPr>
            <p:ph type="chart" sz="quarter" idx="15"/>
          </p:nvPr>
        </p:nvSpPr>
        <p:spPr bwMode="auto">
          <a:xfrm>
            <a:off x="323528" y="1707653"/>
            <a:ext cx="5761038" cy="2879725"/>
          </a:xfrm>
        </p:spPr>
        <p:txBody>
          <a:bodyPr rtlCol="0">
            <a:noAutofit/>
          </a:bodyPr>
          <a:lstStyle/>
          <a:p>
            <a:pPr lvl="0">
              <a:defRPr/>
            </a:pPr>
            <a:r>
              <a:rPr lang="fr-FR"/>
              <a:t>Cliquez sur l'icône pour ajouter un graphique</a:t>
            </a:r>
            <a:endParaRPr/>
          </a:p>
        </p:txBody>
      </p:sp>
      <p:sp>
        <p:nvSpPr>
          <p:cNvPr id="9" name="Espace réservé du numéro de diapositive 4"/>
          <p:cNvSpPr>
            <a:spLocks noGrp="1"/>
          </p:cNvSpPr>
          <p:nvPr>
            <p:ph type="sldNum" sz="quarter" idx="16"/>
          </p:nvPr>
        </p:nvSpPr>
        <p:spPr bwMode="auto"/>
        <p:txBody>
          <a:bodyPr/>
          <a:lstStyle>
            <a:lvl1pPr>
              <a:defRPr/>
            </a:lvl1pPr>
          </a:lstStyle>
          <a:p>
            <a:pPr>
              <a:defRPr/>
            </a:pPr>
            <a:fld id="{003F92FF-DF16-4215-A8E0-FCD52151AA52}" type="slidenum">
              <a:rPr lang="fr-FR"/>
              <a:t>‹N°›</a:t>
            </a:fld>
            <a:endParaRPr lang="fr-FR"/>
          </a:p>
        </p:txBody>
      </p:sp>
      <p:sp>
        <p:nvSpPr>
          <p:cNvPr id="10" name="Espace réservé de la date 3"/>
          <p:cNvSpPr>
            <a:spLocks noGrp="1"/>
          </p:cNvSpPr>
          <p:nvPr>
            <p:ph type="dt" sz="half" idx="17"/>
          </p:nvPr>
        </p:nvSpPr>
        <p:spPr bwMode="gray">
          <a:xfrm>
            <a:off x="323850" y="4797425"/>
            <a:ext cx="1209675" cy="346075"/>
          </a:xfrm>
        </p:spPr>
        <p:txBody>
          <a:bodyPr lIns="0" tIns="0" rIns="0" bIns="0" anchorCtr="0">
            <a:noAutofit/>
          </a:bodyPr>
          <a:lstStyle>
            <a:lvl1pPr algn="l">
              <a:defRPr sz="750" b="1">
                <a:solidFill>
                  <a:schemeClr val="tx1"/>
                </a:solidFill>
              </a:defRPr>
            </a:lvl1pPr>
          </a:lstStyle>
          <a:p>
            <a:pPr>
              <a:defRPr/>
            </a:pPr>
            <a:r>
              <a:rPr lang="fr-FR"/>
              <a:t>09/03/2022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Page de garde">
    <p:bg>
      <p:bgPr>
        <a:blipFill>
          <a:blip r:embed="rId2">
            <a:lum/>
          </a:blip>
          <a:stretch/>
        </a:blipFill>
        <a:effectLst/>
      </p:bgPr>
    </p:bg>
    <p:spTree>
      <p:nvGrpSpPr>
        <p:cNvPr id="1" name=""/>
        <p:cNvGrpSpPr/>
        <p:nvPr/>
      </p:nvGrpSpPr>
      <p:grpSpPr bwMode="auto">
        <a:xfrm>
          <a:off x="0" y="0"/>
          <a:ext cx="0" cy="0"/>
          <a:chOff x="0" y="0"/>
          <a:chExt cx="0" cy="0"/>
        </a:xfrm>
      </p:grpSpPr>
      <p:sp>
        <p:nvSpPr>
          <p:cNvPr id="3" name="Rectangle 2"/>
          <p:cNvSpPr/>
          <p:nvPr userDrawn="1"/>
        </p:nvSpPr>
        <p:spPr bwMode="auto">
          <a:xfrm>
            <a:off x="0" y="2139701"/>
            <a:ext cx="9144000" cy="2634245"/>
          </a:xfrm>
          <a:prstGeom prst="rect">
            <a:avLst/>
          </a:prstGeom>
          <a:blipFill>
            <a:blip r:embed="rId3">
              <a:alphaModFix amt="35000"/>
            </a:blip>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fr-FR"/>
          </a:p>
        </p:txBody>
      </p:sp>
      <p:sp>
        <p:nvSpPr>
          <p:cNvPr id="11" name="Espace réservé du texte 10"/>
          <p:cNvSpPr>
            <a:spLocks noGrp="1"/>
          </p:cNvSpPr>
          <p:nvPr>
            <p:ph type="body" sz="quarter" idx="13"/>
          </p:nvPr>
        </p:nvSpPr>
        <p:spPr bwMode="gray">
          <a:xfrm>
            <a:off x="323850" y="2499742"/>
            <a:ext cx="8424000" cy="1933184"/>
          </a:xfrm>
        </p:spPr>
        <p:txBody>
          <a:bodyPr/>
          <a:lstStyle>
            <a:lvl1pPr>
              <a:lnSpc>
                <a:spcPct val="90000"/>
              </a:lnSpc>
              <a:spcAft>
                <a:spcPts val="0"/>
              </a:spcAft>
              <a:defRPr sz="4000" b="1" cap="all"/>
            </a:lvl1pPr>
            <a:lvl2pPr marL="92075" indent="0">
              <a:spcBef>
                <a:spcPts val="500"/>
              </a:spcBef>
              <a:spcAft>
                <a:spcPts val="0"/>
              </a:spcAft>
              <a:buNone/>
              <a:defRPr sz="2000"/>
            </a:lvl2pPr>
          </a:lstStyle>
          <a:p>
            <a:pPr lvl="0">
              <a:defRPr/>
            </a:pPr>
            <a:r>
              <a:rPr lang="fr-FR"/>
              <a:t>Cliquez pour modifier les styles du texte du masque</a:t>
            </a:r>
            <a:endParaRPr/>
          </a:p>
          <a:p>
            <a:pPr lvl="1">
              <a:defRPr/>
            </a:pPr>
            <a:r>
              <a:rPr lang="fr-FR"/>
              <a:t>Deuxième niveau</a:t>
            </a:r>
            <a:endParaRPr/>
          </a:p>
        </p:txBody>
      </p:sp>
      <p:sp>
        <p:nvSpPr>
          <p:cNvPr id="6" name="Espace réservé de la date 3"/>
          <p:cNvSpPr>
            <a:spLocks noGrp="1"/>
          </p:cNvSpPr>
          <p:nvPr>
            <p:ph type="dt" sz="half" idx="14"/>
          </p:nvPr>
        </p:nvSpPr>
        <p:spPr bwMode="gray">
          <a:xfrm>
            <a:off x="323850" y="4797425"/>
            <a:ext cx="1209675" cy="346075"/>
          </a:xfrm>
        </p:spPr>
        <p:txBody>
          <a:bodyPr lIns="0" tIns="0" rIns="0" bIns="0" anchorCtr="0">
            <a:noAutofit/>
          </a:bodyPr>
          <a:lstStyle>
            <a:lvl1pPr algn="l">
              <a:defRPr sz="750" b="1">
                <a:solidFill>
                  <a:schemeClr val="tx1"/>
                </a:solidFill>
              </a:defRPr>
            </a:lvl1pPr>
          </a:lstStyle>
          <a:p>
            <a:pPr>
              <a:defRPr/>
            </a:pPr>
            <a:r>
              <a:rPr lang="fr-FR"/>
              <a:t>09/03/2022</a:t>
            </a:r>
          </a:p>
        </p:txBody>
      </p:sp>
      <p:sp>
        <p:nvSpPr>
          <p:cNvPr id="7" name="Espace réservé du numéro de diapositive 5"/>
          <p:cNvSpPr>
            <a:spLocks noGrp="1"/>
          </p:cNvSpPr>
          <p:nvPr>
            <p:ph type="sldNum" sz="quarter" idx="15"/>
          </p:nvPr>
        </p:nvSpPr>
        <p:spPr bwMode="auto"/>
        <p:txBody>
          <a:bodyPr/>
          <a:lstStyle>
            <a:lvl1pPr algn="r">
              <a:defRPr sz="750" b="1">
                <a:solidFill>
                  <a:schemeClr val="tx1"/>
                </a:solidFill>
              </a:defRPr>
            </a:lvl1pPr>
          </a:lstStyle>
          <a:p>
            <a:pPr>
              <a:defRPr/>
            </a:pPr>
            <a:fld id="{16236DBE-02F8-4A7C-AA13-A8190BD14CA6}"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Chapitre">
    <p:bg>
      <p:bgPr>
        <a:blipFill>
          <a:blip r:embed="rId2">
            <a:lum/>
          </a:blip>
          <a:stretch/>
        </a:blipFill>
        <a:effectLst/>
      </p:bgPr>
    </p:bg>
    <p:spTree>
      <p:nvGrpSpPr>
        <p:cNvPr id="1" name=""/>
        <p:cNvGrpSpPr/>
        <p:nvPr/>
      </p:nvGrpSpPr>
      <p:grpSpPr bwMode="auto">
        <a:xfrm>
          <a:off x="0" y="0"/>
          <a:ext cx="0" cy="0"/>
          <a:chOff x="0" y="0"/>
          <a:chExt cx="0" cy="0"/>
        </a:xfrm>
      </p:grpSpPr>
      <p:sp>
        <p:nvSpPr>
          <p:cNvPr id="3" name="Rectangle 2"/>
          <p:cNvSpPr/>
          <p:nvPr userDrawn="1"/>
        </p:nvSpPr>
        <p:spPr bwMode="auto">
          <a:xfrm>
            <a:off x="0" y="807554"/>
            <a:ext cx="9144000" cy="4335946"/>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fr-FR">
              <a:solidFill>
                <a:srgbClr val="12294D"/>
              </a:solidFill>
            </a:endParaRPr>
          </a:p>
        </p:txBody>
      </p:sp>
      <p:sp>
        <p:nvSpPr>
          <p:cNvPr id="12" name="Espace réservé du texte 10"/>
          <p:cNvSpPr>
            <a:spLocks noGrp="1"/>
          </p:cNvSpPr>
          <p:nvPr>
            <p:ph type="body" sz="quarter" idx="13"/>
          </p:nvPr>
        </p:nvSpPr>
        <p:spPr bwMode="gray">
          <a:xfrm>
            <a:off x="323850" y="2139702"/>
            <a:ext cx="8424000" cy="2293224"/>
          </a:xfrm>
        </p:spPr>
        <p:txBody>
          <a:bodyPr/>
          <a:lstStyle>
            <a:lvl1pPr marL="606425" indent="-514350">
              <a:lnSpc>
                <a:spcPct val="90000"/>
              </a:lnSpc>
              <a:spcAft>
                <a:spcPts val="0"/>
              </a:spcAft>
              <a:buFont typeface="+mj-lt"/>
              <a:buAutoNum type="arabicPeriod"/>
              <a:defRPr sz="3250" b="1" cap="all">
                <a:solidFill>
                  <a:schemeClr val="bg1"/>
                </a:solidFill>
              </a:defRPr>
            </a:lvl1pPr>
            <a:lvl2pPr marL="92075" indent="0">
              <a:spcBef>
                <a:spcPts val="500"/>
              </a:spcBef>
              <a:spcAft>
                <a:spcPts val="0"/>
              </a:spcAft>
              <a:buNone/>
              <a:defRPr sz="1850">
                <a:solidFill>
                  <a:schemeClr val="tx1"/>
                </a:solidFill>
              </a:defRPr>
            </a:lvl2pPr>
          </a:lstStyle>
          <a:p>
            <a:pPr lvl="0">
              <a:defRPr/>
            </a:pPr>
            <a:r>
              <a:rPr lang="fr-FR"/>
              <a:t>Cliquez pour modifier les styles du texte du masque</a:t>
            </a:r>
            <a:endParaRPr/>
          </a:p>
        </p:txBody>
      </p:sp>
      <p:sp>
        <p:nvSpPr>
          <p:cNvPr id="6" name="Espace réservé de la date 3"/>
          <p:cNvSpPr>
            <a:spLocks noGrp="1"/>
          </p:cNvSpPr>
          <p:nvPr>
            <p:ph type="dt" sz="half" idx="14"/>
          </p:nvPr>
        </p:nvSpPr>
        <p:spPr bwMode="gray">
          <a:xfrm>
            <a:off x="363538" y="4797425"/>
            <a:ext cx="1169987" cy="346075"/>
          </a:xfrm>
        </p:spPr>
        <p:txBody>
          <a:bodyPr lIns="0" tIns="0" rIns="0" bIns="0" anchorCtr="0">
            <a:noAutofit/>
          </a:bodyPr>
          <a:lstStyle>
            <a:lvl1pPr algn="l">
              <a:defRPr sz="750" b="1">
                <a:solidFill>
                  <a:schemeClr val="bg1"/>
                </a:solidFill>
              </a:defRPr>
            </a:lvl1pPr>
          </a:lstStyle>
          <a:p>
            <a:pPr>
              <a:defRPr/>
            </a:pPr>
            <a:r>
              <a:rPr lang="fr-FR"/>
              <a:t>09/03/2022</a:t>
            </a:r>
          </a:p>
        </p:txBody>
      </p:sp>
      <p:sp>
        <p:nvSpPr>
          <p:cNvPr id="7" name="Espace réservé du numéro de diapositive 5"/>
          <p:cNvSpPr>
            <a:spLocks noGrp="1"/>
          </p:cNvSpPr>
          <p:nvPr>
            <p:ph type="sldNum" sz="quarter" idx="15"/>
          </p:nvPr>
        </p:nvSpPr>
        <p:spPr bwMode="auto"/>
        <p:txBody>
          <a:bodyPr/>
          <a:lstStyle>
            <a:lvl1pPr algn="r">
              <a:defRPr sz="750" b="1">
                <a:solidFill>
                  <a:schemeClr val="bg1"/>
                </a:solidFill>
              </a:defRPr>
            </a:lvl1pPr>
          </a:lstStyle>
          <a:p>
            <a:pPr>
              <a:defRPr/>
            </a:pPr>
            <a:fld id="{212C633B-659A-434E-9BBF-83C60A170E8C}"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A_Section">
    <p:bg>
      <p:bgPr>
        <a:blipFill>
          <a:blip r:embed="rId2">
            <a:lum/>
          </a:blip>
          <a:stretch/>
        </a:blipFill>
        <a:effectLst/>
      </p:bgPr>
    </p:bg>
    <p:spTree>
      <p:nvGrpSpPr>
        <p:cNvPr id="1" name=""/>
        <p:cNvGrpSpPr/>
        <p:nvPr/>
      </p:nvGrpSpPr>
      <p:grpSpPr bwMode="auto">
        <a:xfrm>
          <a:off x="0" y="0"/>
          <a:ext cx="0" cy="0"/>
          <a:chOff x="0" y="0"/>
          <a:chExt cx="0" cy="0"/>
        </a:xfrm>
      </p:grpSpPr>
      <p:sp>
        <p:nvSpPr>
          <p:cNvPr id="3" name="Rectangle 2"/>
          <p:cNvSpPr/>
          <p:nvPr userDrawn="1"/>
        </p:nvSpPr>
        <p:spPr bwMode="auto">
          <a:xfrm>
            <a:off x="0" y="807554"/>
            <a:ext cx="9144000" cy="3958846"/>
          </a:xfrm>
          <a:prstGeom prst="rect">
            <a:avLst/>
          </a:prstGeom>
          <a:blipFill>
            <a:blip r:embed="rId3">
              <a:alphaModFix amt="35000"/>
            </a:blip>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fr-FR"/>
          </a:p>
        </p:txBody>
      </p:sp>
      <p:sp>
        <p:nvSpPr>
          <p:cNvPr id="4" name="Rectangle 3"/>
          <p:cNvSpPr/>
          <p:nvPr userDrawn="1"/>
        </p:nvSpPr>
        <p:spPr bwMode="auto">
          <a:xfrm>
            <a:off x="0" y="4765674"/>
            <a:ext cx="9144000" cy="377825"/>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fr-FR">
              <a:solidFill>
                <a:srgbClr val="12294D"/>
              </a:solidFill>
            </a:endParaRPr>
          </a:p>
        </p:txBody>
      </p:sp>
      <p:sp>
        <p:nvSpPr>
          <p:cNvPr id="23" name="Espace réservé du texte 10"/>
          <p:cNvSpPr>
            <a:spLocks noGrp="1"/>
          </p:cNvSpPr>
          <p:nvPr>
            <p:ph type="body" sz="quarter" idx="13"/>
          </p:nvPr>
        </p:nvSpPr>
        <p:spPr bwMode="gray">
          <a:xfrm>
            <a:off x="323850" y="2139702"/>
            <a:ext cx="8424000" cy="2293224"/>
          </a:xfrm>
        </p:spPr>
        <p:txBody>
          <a:bodyPr/>
          <a:lstStyle>
            <a:lvl1pPr marL="606425" indent="-514350">
              <a:lnSpc>
                <a:spcPct val="90000"/>
              </a:lnSpc>
              <a:spcAft>
                <a:spcPts val="0"/>
              </a:spcAft>
              <a:buFont typeface="+mj-lt"/>
              <a:buAutoNum type="alphaUcPeriod"/>
              <a:defRPr sz="2500" b="1" cap="all">
                <a:solidFill>
                  <a:schemeClr val="tx1"/>
                </a:solidFill>
              </a:defRPr>
            </a:lvl1pPr>
            <a:lvl2pPr marL="92075" indent="0">
              <a:spcBef>
                <a:spcPts val="500"/>
              </a:spcBef>
              <a:spcAft>
                <a:spcPts val="0"/>
              </a:spcAft>
              <a:buNone/>
              <a:defRPr sz="1850">
                <a:solidFill>
                  <a:schemeClr val="tx1"/>
                </a:solidFill>
              </a:defRPr>
            </a:lvl2pPr>
          </a:lstStyle>
          <a:p>
            <a:pPr lvl="0">
              <a:defRPr/>
            </a:pPr>
            <a:r>
              <a:rPr lang="fr-FR"/>
              <a:t>Cliquez pour modifier les styles du texte du masque</a:t>
            </a:r>
            <a:endParaRPr/>
          </a:p>
        </p:txBody>
      </p:sp>
      <p:sp>
        <p:nvSpPr>
          <p:cNvPr id="7" name="Espace réservé de la date 3"/>
          <p:cNvSpPr>
            <a:spLocks noGrp="1"/>
          </p:cNvSpPr>
          <p:nvPr>
            <p:ph type="dt" sz="half" idx="14"/>
          </p:nvPr>
        </p:nvSpPr>
        <p:spPr bwMode="gray">
          <a:xfrm>
            <a:off x="363538" y="4797425"/>
            <a:ext cx="1169987" cy="346075"/>
          </a:xfrm>
        </p:spPr>
        <p:txBody>
          <a:bodyPr lIns="0" tIns="0" rIns="0" bIns="0" anchorCtr="0">
            <a:noAutofit/>
          </a:bodyPr>
          <a:lstStyle>
            <a:lvl1pPr algn="l">
              <a:defRPr sz="750" b="1">
                <a:solidFill>
                  <a:schemeClr val="bg1"/>
                </a:solidFill>
              </a:defRPr>
            </a:lvl1pPr>
          </a:lstStyle>
          <a:p>
            <a:pPr>
              <a:defRPr/>
            </a:pPr>
            <a:r>
              <a:rPr lang="fr-FR"/>
              <a:t>09/03/2022</a:t>
            </a:r>
          </a:p>
        </p:txBody>
      </p:sp>
      <p:sp>
        <p:nvSpPr>
          <p:cNvPr id="8" name="Espace réservé du numéro de diapositive 5"/>
          <p:cNvSpPr>
            <a:spLocks noGrp="1"/>
          </p:cNvSpPr>
          <p:nvPr>
            <p:ph type="sldNum" sz="quarter" idx="15"/>
          </p:nvPr>
        </p:nvSpPr>
        <p:spPr bwMode="auto"/>
        <p:txBody>
          <a:bodyPr/>
          <a:lstStyle>
            <a:lvl1pPr algn="r">
              <a:defRPr sz="750" b="1">
                <a:solidFill>
                  <a:schemeClr val="bg1"/>
                </a:solidFill>
              </a:defRPr>
            </a:lvl1pPr>
          </a:lstStyle>
          <a:p>
            <a:pPr>
              <a:defRPr/>
            </a:pPr>
            <a:fld id="{B04CA4DD-83B3-480F-9DE5-C6494E001CD8}"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bwMode="auto">
        <a:xfrm>
          <a:off x="0" y="0"/>
          <a:ext cx="0" cy="0"/>
          <a:chOff x="0" y="0"/>
          <a:chExt cx="0" cy="0"/>
        </a:xfrm>
      </p:grpSpPr>
      <p:sp>
        <p:nvSpPr>
          <p:cNvPr id="1026" name="Espace réservé du texte 2"/>
          <p:cNvSpPr>
            <a:spLocks noGrp="1"/>
          </p:cNvSpPr>
          <p:nvPr>
            <p:ph type="body" idx="1"/>
          </p:nvPr>
        </p:nvSpPr>
        <p:spPr bwMode="gray">
          <a:xfrm>
            <a:off x="323850" y="1708150"/>
            <a:ext cx="8424863" cy="2951163"/>
          </a:xfrm>
          <a:prstGeom prst="rect">
            <a:avLst/>
          </a:prstGeom>
          <a:noFill/>
          <a:ln>
            <a:noFill/>
          </a:ln>
        </p:spPr>
        <p:txBody>
          <a:bodyPr vert="horz" wrap="square" lIns="0" tIns="0" rIns="0" bIns="0" numCol="1" anchor="t" anchorCtr="0" compatLnSpc="1">
            <a:prstTxWarp prst="textNoShape">
              <a:avLst/>
            </a:prstTxWarp>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6" name="Espace réservé du numéro de diapositive 5"/>
          <p:cNvSpPr>
            <a:spLocks noGrp="1"/>
          </p:cNvSpPr>
          <p:nvPr>
            <p:ph type="sldNum" sz="quarter" idx="4"/>
          </p:nvPr>
        </p:nvSpPr>
        <p:spPr bwMode="gray">
          <a:xfrm>
            <a:off x="7399338" y="4783138"/>
            <a:ext cx="1349375" cy="360362"/>
          </a:xfrm>
          <a:prstGeom prst="rect">
            <a:avLst/>
          </a:prstGeom>
        </p:spPr>
        <p:txBody>
          <a:bodyPr vert="horz" lIns="0" tIns="0" rIns="0" bIns="0" rtlCol="0" anchor="ctr" anchorCtr="0">
            <a:noAutofit/>
          </a:bodyPr>
          <a:lstStyle>
            <a:lvl1pPr algn="r">
              <a:spcBef>
                <a:spcPts val="0"/>
              </a:spcBef>
              <a:spcAft>
                <a:spcPts val="0"/>
              </a:spcAft>
              <a:defRPr sz="750" b="1">
                <a:solidFill>
                  <a:schemeClr val="tx1"/>
                </a:solidFill>
                <a:latin typeface="+mn-lt"/>
              </a:defRPr>
            </a:lvl1pPr>
          </a:lstStyle>
          <a:p>
            <a:pPr>
              <a:defRPr/>
            </a:pPr>
            <a:fld id="{B13E9C10-DF8E-4B7F-A608-7C15B3E7DA2A}" type="slidenum">
              <a:rPr lang="fr-FR"/>
              <a:t>‹N°›</a:t>
            </a:fld>
            <a:endParaRPr lang="fr-FR"/>
          </a:p>
        </p:txBody>
      </p:sp>
      <p:sp>
        <p:nvSpPr>
          <p:cNvPr id="1028" name="Espace réservé du titre 11"/>
          <p:cNvSpPr>
            <a:spLocks noGrp="1"/>
          </p:cNvSpPr>
          <p:nvPr>
            <p:ph type="title"/>
          </p:nvPr>
        </p:nvSpPr>
        <p:spPr bwMode="auto">
          <a:xfrm>
            <a:off x="323850" y="682625"/>
            <a:ext cx="8424863" cy="539750"/>
          </a:xfrm>
          <a:prstGeom prst="rect">
            <a:avLst/>
          </a:prstGeom>
          <a:noFill/>
          <a:ln>
            <a:noFill/>
          </a:ln>
        </p:spPr>
        <p:txBody>
          <a:bodyPr vert="horz" wrap="square" lIns="91440" tIns="45720" rIns="91440" bIns="45720" numCol="1" anchor="ctr" anchorCtr="0" compatLnSpc="1">
            <a:prstTxWarp prst="textNoShape">
              <a:avLst/>
            </a:prstTxWarp>
          </a:bodyPr>
          <a:lstStyle/>
          <a:p>
            <a:pPr lvl="0">
              <a:defRPr/>
            </a:pPr>
            <a:r>
              <a:rPr lang="fr-FR"/>
              <a:t>Titre </a:t>
            </a:r>
            <a:endParaRPr/>
          </a:p>
        </p:txBody>
      </p:sp>
      <p:sp>
        <p:nvSpPr>
          <p:cNvPr id="2" name="Espace réservé de la date 1"/>
          <p:cNvSpPr>
            <a:spLocks noGrp="1"/>
          </p:cNvSpPr>
          <p:nvPr>
            <p:ph type="dt" sz="half" idx="2"/>
          </p:nvPr>
        </p:nvSpPr>
        <p:spPr bwMode="auto">
          <a:xfrm>
            <a:off x="315913" y="4783138"/>
            <a:ext cx="2057400" cy="274637"/>
          </a:xfrm>
          <a:prstGeom prst="rect">
            <a:avLst/>
          </a:prstGeom>
        </p:spPr>
        <p:txBody>
          <a:bodyPr vert="horz" lIns="91440" tIns="45720" rIns="91440" bIns="45720" rtlCol="0" anchor="ctr"/>
          <a:lstStyle>
            <a:lvl1pPr algn="l">
              <a:spcBef>
                <a:spcPts val="0"/>
              </a:spcBef>
              <a:spcAft>
                <a:spcPts val="0"/>
              </a:spcAft>
              <a:defRPr sz="750" b="1" cap="all">
                <a:solidFill>
                  <a:schemeClr val="tx1"/>
                </a:solidFill>
                <a:latin typeface="+mn-lt"/>
              </a:defRPr>
            </a:lvl1pPr>
          </a:lstStyle>
          <a:p>
            <a:pPr>
              <a:defRPr/>
            </a:pPr>
            <a:r>
              <a:rPr lang="fr-FR"/>
              <a:t>09/03/2022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marL="14288" algn="l">
        <a:lnSpc>
          <a:spcPct val="90000"/>
        </a:lnSpc>
        <a:spcBef>
          <a:spcPts val="0"/>
        </a:spcBef>
        <a:spcAft>
          <a:spcPts val="0"/>
        </a:spcAft>
        <a:defRPr sz="2500" b="1">
          <a:solidFill>
            <a:schemeClr val="tx1"/>
          </a:solidFill>
          <a:latin typeface="+mj-lt"/>
          <a:ea typeface="+mj-ea"/>
          <a:cs typeface="+mj-cs"/>
        </a:defRPr>
      </a:lvl1pPr>
      <a:lvl2pPr marL="14288" algn="l">
        <a:lnSpc>
          <a:spcPct val="90000"/>
        </a:lnSpc>
        <a:spcBef>
          <a:spcPts val="0"/>
        </a:spcBef>
        <a:spcAft>
          <a:spcPts val="0"/>
        </a:spcAft>
        <a:defRPr sz="2500" b="1">
          <a:solidFill>
            <a:schemeClr val="tx1"/>
          </a:solidFill>
          <a:latin typeface="Arial"/>
        </a:defRPr>
      </a:lvl2pPr>
      <a:lvl3pPr marL="14288" algn="l">
        <a:lnSpc>
          <a:spcPct val="90000"/>
        </a:lnSpc>
        <a:spcBef>
          <a:spcPts val="0"/>
        </a:spcBef>
        <a:spcAft>
          <a:spcPts val="0"/>
        </a:spcAft>
        <a:defRPr sz="2500" b="1">
          <a:solidFill>
            <a:schemeClr val="tx1"/>
          </a:solidFill>
          <a:latin typeface="Arial"/>
        </a:defRPr>
      </a:lvl3pPr>
      <a:lvl4pPr marL="14288" algn="l">
        <a:lnSpc>
          <a:spcPct val="90000"/>
        </a:lnSpc>
        <a:spcBef>
          <a:spcPts val="0"/>
        </a:spcBef>
        <a:spcAft>
          <a:spcPts val="0"/>
        </a:spcAft>
        <a:defRPr sz="2500" b="1">
          <a:solidFill>
            <a:schemeClr val="tx1"/>
          </a:solidFill>
          <a:latin typeface="Arial"/>
        </a:defRPr>
      </a:lvl4pPr>
      <a:lvl5pPr marL="14288" algn="l">
        <a:lnSpc>
          <a:spcPct val="90000"/>
        </a:lnSpc>
        <a:spcBef>
          <a:spcPts val="0"/>
        </a:spcBef>
        <a:spcAft>
          <a:spcPts val="0"/>
        </a:spcAft>
        <a:defRPr sz="2500" b="1">
          <a:solidFill>
            <a:schemeClr val="tx1"/>
          </a:solidFill>
          <a:latin typeface="Arial"/>
        </a:defRPr>
      </a:lvl5pPr>
      <a:lvl6pPr marL="471488" algn="l">
        <a:lnSpc>
          <a:spcPct val="90000"/>
        </a:lnSpc>
        <a:spcBef>
          <a:spcPts val="0"/>
        </a:spcBef>
        <a:spcAft>
          <a:spcPts val="0"/>
        </a:spcAft>
        <a:defRPr sz="2500" b="1">
          <a:solidFill>
            <a:schemeClr val="tx1"/>
          </a:solidFill>
          <a:latin typeface="Arial"/>
        </a:defRPr>
      </a:lvl6pPr>
      <a:lvl7pPr marL="928688" algn="l">
        <a:lnSpc>
          <a:spcPct val="90000"/>
        </a:lnSpc>
        <a:spcBef>
          <a:spcPts val="0"/>
        </a:spcBef>
        <a:spcAft>
          <a:spcPts val="0"/>
        </a:spcAft>
        <a:defRPr sz="2500" b="1">
          <a:solidFill>
            <a:schemeClr val="tx1"/>
          </a:solidFill>
          <a:latin typeface="Arial"/>
        </a:defRPr>
      </a:lvl7pPr>
      <a:lvl8pPr marL="1385888" algn="l">
        <a:lnSpc>
          <a:spcPct val="90000"/>
        </a:lnSpc>
        <a:spcBef>
          <a:spcPts val="0"/>
        </a:spcBef>
        <a:spcAft>
          <a:spcPts val="0"/>
        </a:spcAft>
        <a:defRPr sz="2500" b="1">
          <a:solidFill>
            <a:schemeClr val="tx1"/>
          </a:solidFill>
          <a:latin typeface="Arial"/>
        </a:defRPr>
      </a:lvl8pPr>
      <a:lvl9pPr marL="1843087" algn="l">
        <a:lnSpc>
          <a:spcPct val="90000"/>
        </a:lnSpc>
        <a:spcBef>
          <a:spcPts val="0"/>
        </a:spcBef>
        <a:spcAft>
          <a:spcPts val="0"/>
        </a:spcAft>
        <a:defRPr sz="2500" b="1">
          <a:solidFill>
            <a:schemeClr val="tx1"/>
          </a:solidFill>
          <a:latin typeface="Arial"/>
        </a:defRPr>
      </a:lvl9pPr>
    </p:titleStyle>
    <p:bodyStyle>
      <a:lvl1pPr marL="92075" algn="l">
        <a:spcBef>
          <a:spcPts val="0"/>
        </a:spcBef>
        <a:spcAft>
          <a:spcPts val="500"/>
        </a:spcAft>
        <a:buFont typeface="Arial"/>
        <a:defRPr sz="1400">
          <a:solidFill>
            <a:schemeClr val="tx1"/>
          </a:solidFill>
          <a:latin typeface="+mn-lt"/>
          <a:ea typeface="+mn-ea"/>
          <a:cs typeface="+mn-cs"/>
        </a:defRPr>
      </a:lvl1pPr>
      <a:lvl2pPr marL="350838" indent="-171450" algn="l">
        <a:spcBef>
          <a:spcPts val="600"/>
        </a:spcBef>
        <a:spcAft>
          <a:spcPts val="600"/>
        </a:spcAft>
        <a:buSzPct val="100000"/>
        <a:buFont typeface="Arial"/>
        <a:buChar char="•"/>
        <a:defRPr sz="1200">
          <a:solidFill>
            <a:schemeClr val="tx1"/>
          </a:solidFill>
          <a:latin typeface="+mn-lt"/>
          <a:ea typeface="+mn-ea"/>
          <a:cs typeface="+mn-cs"/>
        </a:defRPr>
      </a:lvl2pPr>
      <a:lvl3pPr marL="530225" indent="-171450" algn="l">
        <a:spcBef>
          <a:spcPts val="100"/>
        </a:spcBef>
        <a:spcAft>
          <a:spcPts val="100"/>
        </a:spcAft>
        <a:buSzPct val="100000"/>
        <a:buFont typeface="Wingdings"/>
        <a:buChar char="§"/>
        <a:defRPr sz="1000">
          <a:solidFill>
            <a:schemeClr val="tx1"/>
          </a:solidFill>
          <a:latin typeface="+mn-lt"/>
          <a:ea typeface="+mn-ea"/>
          <a:cs typeface="+mn-cs"/>
        </a:defRPr>
      </a:lvl3pPr>
      <a:lvl4pPr marL="711200" indent="-171450" algn="l">
        <a:spcBef>
          <a:spcPts val="100"/>
        </a:spcBef>
        <a:spcAft>
          <a:spcPts val="100"/>
        </a:spcAft>
        <a:buSzPct val="100000"/>
        <a:buFont typeface="Arial"/>
        <a:buChar char="•"/>
        <a:defRPr sz="800">
          <a:solidFill>
            <a:schemeClr val="tx1"/>
          </a:solidFill>
          <a:latin typeface="+mn-lt"/>
          <a:ea typeface="+mn-ea"/>
          <a:cs typeface="+mn-cs"/>
        </a:defRPr>
      </a:lvl4pPr>
      <a:lvl5pPr marL="927100" indent="-171450" algn="l">
        <a:spcBef>
          <a:spcPts val="100"/>
        </a:spcBef>
        <a:spcAft>
          <a:spcPts val="100"/>
        </a:spcAft>
        <a:buSzPct val="100000"/>
        <a:buFont typeface="Wingdings"/>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200400" indent="0" algn="l" defTabSz="914400">
        <a:spcBef>
          <a:spcPts val="0"/>
        </a:spcBef>
        <a:buFont typeface="Arial"/>
        <a:buNone/>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8.svg"/><Relationship Id="rId3" Type="http://schemas.openxmlformats.org/officeDocument/2006/relationships/image" Target="../media/image9.png"/><Relationship Id="rId7" Type="http://schemas.microsoft.com/office/2007/relationships/hdphoto" Target="../media/hdphoto1.wdp"/><Relationship Id="rId12"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2.png"/><Relationship Id="rId12"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3.png"/><Relationship Id="rId14" Type="http://schemas.openxmlformats.org/officeDocument/2006/relationships/image" Target="../media/image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5"/>
          </p:nvPr>
        </p:nvSpPr>
        <p:spPr bwMode="auto"/>
        <p:txBody>
          <a:bodyPr/>
          <a:lstStyle/>
          <a:p>
            <a:pPr>
              <a:defRPr/>
            </a:pPr>
            <a:fld id="{3BEB860A-AEEF-4795-BD19-8310BB51B30F}" type="slidenum">
              <a:rPr lang="fr-FR"/>
              <a:t>1</a:t>
            </a:fld>
            <a:endParaRPr lang="fr-FR"/>
          </a:p>
        </p:txBody>
      </p:sp>
      <p:sp>
        <p:nvSpPr>
          <p:cNvPr id="3" name="ZoneTexte 2"/>
          <p:cNvSpPr txBox="1"/>
          <p:nvPr/>
        </p:nvSpPr>
        <p:spPr bwMode="auto">
          <a:xfrm>
            <a:off x="107504" y="2571750"/>
            <a:ext cx="9109012" cy="1251625"/>
          </a:xfrm>
          <a:prstGeom prst="rect">
            <a:avLst/>
          </a:prstGeom>
          <a:noFill/>
        </p:spPr>
        <p:txBody>
          <a:bodyPr wrap="square" rtlCol="0">
            <a:spAutoFit/>
          </a:bodyPr>
          <a:lstStyle/>
          <a:p>
            <a:pPr>
              <a:spcAft>
                <a:spcPts val="1597"/>
              </a:spcAft>
              <a:defRPr/>
            </a:pPr>
            <a:r>
              <a:rPr lang="fr-FR" sz="3200" b="1">
                <a:latin typeface="+mj-lt"/>
              </a:rPr>
              <a:t>EXERCICE DE CRISE CYBER JOP 2024</a:t>
            </a:r>
            <a:endParaRPr/>
          </a:p>
          <a:p>
            <a:pPr>
              <a:spcAft>
                <a:spcPts val="1597"/>
              </a:spcAft>
              <a:defRPr/>
            </a:pPr>
            <a:r>
              <a:rPr lang="fr-FR" sz="3000" b="1">
                <a:latin typeface="+mj-lt"/>
              </a:rPr>
              <a:t>Support de briefing des joueurs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defPPr>
              <a:defRPr lang="fr-FR"/>
            </a:defPPr>
            <a:lvl1pPr marL="0" algn="r" defTabSz="914400">
              <a:defRPr sz="1000" b="1">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defTabSz="914378">
              <a:defRPr/>
            </a:pPr>
            <a:fld id="{733122C9-A0B9-462F-8757-0847AD287B63}" type="slidenum">
              <a:rPr lang="fr-FR"/>
              <a:t>10</a:t>
            </a:fld>
            <a:endParaRPr lang="fr-FR">
              <a:solidFill>
                <a:srgbClr val="FFFFFF"/>
              </a:solidFill>
              <a:latin typeface="Arial"/>
            </a:endParaRPr>
          </a:p>
        </p:txBody>
      </p:sp>
      <p:sp>
        <p:nvSpPr>
          <p:cNvPr id="4" name="Espace réservé du texte 3"/>
          <p:cNvSpPr>
            <a:spLocks noGrp="1"/>
          </p:cNvSpPr>
          <p:nvPr>
            <p:ph type="body" sz="quarter" idx="13"/>
          </p:nvPr>
        </p:nvSpPr>
        <p:spPr bwMode="auto"/>
        <p:txBody>
          <a:bodyPr/>
          <a:lstStyle/>
          <a:p>
            <a:pPr marL="92075" indent="0">
              <a:buNone/>
              <a:defRPr/>
            </a:pPr>
            <a:r>
              <a:rPr lang="fr-FR"/>
              <a:t>3.  Composition des cellules</a:t>
            </a:r>
            <a:endParaRPr lang="fr-FR" sz="18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CC9EBFBB-416A-4EF2-AFCF-D0453F35C830}"/>
              </a:ext>
            </a:extLst>
          </p:cNvPr>
          <p:cNvSpPr txBox="1">
            <a:spLocks noChangeArrowheads="1"/>
          </p:cNvSpPr>
          <p:nvPr/>
        </p:nvSpPr>
        <p:spPr bwMode="auto">
          <a:xfrm>
            <a:off x="354380" y="701404"/>
            <a:ext cx="6757420" cy="611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9pPr>
          </a:lstStyle>
          <a:p>
            <a:pPr eaLnBrk="1" hangingPunct="1">
              <a:lnSpc>
                <a:spcPct val="90000"/>
              </a:lnSpc>
            </a:pPr>
            <a:r>
              <a:rPr lang="fr-FR" altLang="fr-FR" sz="2200" b="1">
                <a:solidFill>
                  <a:schemeClr val="accent2"/>
                </a:solidFill>
                <a:latin typeface="+mj-lt"/>
                <a:ea typeface="Bitstream Vera Sans"/>
                <a:cs typeface="Segoe UI" panose="020B0502040204020203" pitchFamily="34" charset="0"/>
              </a:rPr>
              <a:t>ORGANISATION DE LA CELLULE DE CRISE C1</a:t>
            </a:r>
          </a:p>
        </p:txBody>
      </p:sp>
      <p:sp>
        <p:nvSpPr>
          <p:cNvPr id="2" name="Ellipse 33">
            <a:extLst>
              <a:ext uri="{FF2B5EF4-FFF2-40B4-BE49-F238E27FC236}">
                <a16:creationId xmlns:a16="http://schemas.microsoft.com/office/drawing/2014/main" id="{4A399D7D-B620-DDB4-052E-31F5D78B1D6C}"/>
              </a:ext>
            </a:extLst>
          </p:cNvPr>
          <p:cNvSpPr/>
          <p:nvPr/>
        </p:nvSpPr>
        <p:spPr>
          <a:xfrm>
            <a:off x="2032200" y="2429467"/>
            <a:ext cx="1979460" cy="1420176"/>
          </a:xfrm>
          <a:prstGeom prst="ellipse">
            <a:avLst/>
          </a:prstGeom>
          <a:solidFill>
            <a:srgbClr val="AD112B"/>
          </a:solidFill>
          <a:ln w="9525">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45000" rIns="0" bIns="45000" anchor="ctr" anchorCtr="1">
            <a:normAutofit/>
          </a:bodyPr>
          <a:lstStyle/>
          <a:p>
            <a:pPr algn="ctr">
              <a:lnSpc>
                <a:spcPct val="100000"/>
              </a:lnSpc>
              <a:buNone/>
              <a:tabLst>
                <a:tab pos="0" algn="l"/>
              </a:tabLst>
            </a:pPr>
            <a:r>
              <a:rPr lang="fr-FR" sz="1500" b="1" strike="noStrike" spc="-1">
                <a:solidFill>
                  <a:srgbClr val="FFFFFF"/>
                </a:solidFill>
                <a:latin typeface="+mj-lt"/>
                <a:ea typeface="DejaVu Sans"/>
              </a:rPr>
              <a:t>Cellule de crise centrale </a:t>
            </a:r>
            <a:endParaRPr lang="fr-FR" sz="1500" b="0" strike="noStrike" spc="-1">
              <a:latin typeface="+mj-lt"/>
            </a:endParaRPr>
          </a:p>
        </p:txBody>
      </p:sp>
      <p:pic>
        <p:nvPicPr>
          <p:cNvPr id="6" name="Picture 2" descr="C:\Users\PKBO06171\Desktop\user-male-icon.png">
            <a:extLst>
              <a:ext uri="{FF2B5EF4-FFF2-40B4-BE49-F238E27FC236}">
                <a16:creationId xmlns:a16="http://schemas.microsoft.com/office/drawing/2014/main" id="{AAE3B08A-FE87-42D6-BB6A-85224F44926F}"/>
              </a:ext>
            </a:extLst>
          </p:cNvPr>
          <p:cNvPicPr/>
          <p:nvPr/>
        </p:nvPicPr>
        <p:blipFill>
          <a:blip r:embed="rId3"/>
          <a:stretch/>
        </p:blipFill>
        <p:spPr>
          <a:xfrm>
            <a:off x="4170125" y="2139702"/>
            <a:ext cx="409320" cy="320760"/>
          </a:xfrm>
          <a:prstGeom prst="rect">
            <a:avLst/>
          </a:prstGeom>
          <a:ln w="0">
            <a:noFill/>
          </a:ln>
        </p:spPr>
      </p:pic>
      <p:sp>
        <p:nvSpPr>
          <p:cNvPr id="9" name="ZoneTexte 8">
            <a:extLst>
              <a:ext uri="{FF2B5EF4-FFF2-40B4-BE49-F238E27FC236}">
                <a16:creationId xmlns:a16="http://schemas.microsoft.com/office/drawing/2014/main" id="{2F5FEE21-DC91-54CE-1569-DA93D0C5503F}"/>
              </a:ext>
            </a:extLst>
          </p:cNvPr>
          <p:cNvSpPr txBox="1"/>
          <p:nvPr/>
        </p:nvSpPr>
        <p:spPr>
          <a:xfrm>
            <a:off x="1944400" y="2011598"/>
            <a:ext cx="1441551" cy="307777"/>
          </a:xfrm>
          <a:prstGeom prst="rect">
            <a:avLst/>
          </a:prstGeom>
          <a:noFill/>
        </p:spPr>
        <p:txBody>
          <a:bodyPr wrap="square" rtlCol="0">
            <a:spAutoFit/>
          </a:bodyPr>
          <a:lstStyle/>
          <a:p>
            <a:pPr algn="ctr"/>
            <a:r>
              <a:rPr lang="fr-FR" sz="700" b="1">
                <a:solidFill>
                  <a:srgbClr val="21215A"/>
                </a:solidFill>
                <a:latin typeface="+mj-lt"/>
              </a:rPr>
              <a:t>RSSI</a:t>
            </a:r>
          </a:p>
          <a:p>
            <a:pPr algn="ctr"/>
            <a:r>
              <a:rPr lang="fr-FR" sz="700" b="1">
                <a:solidFill>
                  <a:srgbClr val="21215A"/>
                </a:solidFill>
                <a:latin typeface="+mj-lt"/>
              </a:rPr>
              <a:t>(et chefs d’équipes)</a:t>
            </a:r>
          </a:p>
        </p:txBody>
      </p:sp>
      <p:sp>
        <p:nvSpPr>
          <p:cNvPr id="10" name="ZoneTexte 9">
            <a:extLst>
              <a:ext uri="{FF2B5EF4-FFF2-40B4-BE49-F238E27FC236}">
                <a16:creationId xmlns:a16="http://schemas.microsoft.com/office/drawing/2014/main" id="{1D371613-5F49-145A-78C2-CF5B19908415}"/>
              </a:ext>
            </a:extLst>
          </p:cNvPr>
          <p:cNvSpPr txBox="1"/>
          <p:nvPr/>
        </p:nvSpPr>
        <p:spPr>
          <a:xfrm>
            <a:off x="3760853" y="2425317"/>
            <a:ext cx="1233398" cy="307777"/>
          </a:xfrm>
          <a:prstGeom prst="rect">
            <a:avLst/>
          </a:prstGeom>
          <a:noFill/>
        </p:spPr>
        <p:txBody>
          <a:bodyPr wrap="square" rtlCol="0">
            <a:spAutoFit/>
          </a:bodyPr>
          <a:lstStyle/>
          <a:p>
            <a:pPr algn="ctr"/>
            <a:r>
              <a:rPr lang="fr-FR" sz="700" b="1">
                <a:solidFill>
                  <a:srgbClr val="21215A"/>
                </a:solidFill>
                <a:latin typeface="+mj-lt"/>
              </a:rPr>
              <a:t>DSI</a:t>
            </a:r>
          </a:p>
          <a:p>
            <a:pPr algn="ctr"/>
            <a:r>
              <a:rPr lang="fr-FR" sz="700" b="1">
                <a:solidFill>
                  <a:srgbClr val="21215A"/>
                </a:solidFill>
                <a:latin typeface="+mj-lt"/>
              </a:rPr>
              <a:t>(et chefs d’équipes)</a:t>
            </a:r>
          </a:p>
        </p:txBody>
      </p:sp>
      <p:pic>
        <p:nvPicPr>
          <p:cNvPr id="15" name="Image 20">
            <a:extLst>
              <a:ext uri="{FF2B5EF4-FFF2-40B4-BE49-F238E27FC236}">
                <a16:creationId xmlns:a16="http://schemas.microsoft.com/office/drawing/2014/main" id="{0967DAF0-2D75-C0A8-410A-64B9A9B34FA8}"/>
              </a:ext>
            </a:extLst>
          </p:cNvPr>
          <p:cNvPicPr/>
          <p:nvPr/>
        </p:nvPicPr>
        <p:blipFill>
          <a:blip r:embed="rId4"/>
          <a:stretch/>
        </p:blipFill>
        <p:spPr>
          <a:xfrm>
            <a:off x="3610742" y="1414467"/>
            <a:ext cx="411936" cy="420434"/>
          </a:xfrm>
          <a:prstGeom prst="rect">
            <a:avLst/>
          </a:prstGeom>
          <a:ln w="0">
            <a:noFill/>
          </a:ln>
        </p:spPr>
      </p:pic>
      <p:sp>
        <p:nvSpPr>
          <p:cNvPr id="16" name="ZoneTexte 21">
            <a:extLst>
              <a:ext uri="{FF2B5EF4-FFF2-40B4-BE49-F238E27FC236}">
                <a16:creationId xmlns:a16="http://schemas.microsoft.com/office/drawing/2014/main" id="{783E3482-5716-E5EF-B980-4F6BE51F10F5}"/>
              </a:ext>
            </a:extLst>
          </p:cNvPr>
          <p:cNvSpPr/>
          <p:nvPr/>
        </p:nvSpPr>
        <p:spPr>
          <a:xfrm>
            <a:off x="4142988" y="1426849"/>
            <a:ext cx="1545135" cy="414044"/>
          </a:xfrm>
          <a:prstGeom prst="rect">
            <a:avLst/>
          </a:prstGeom>
          <a:solidFill>
            <a:schemeClr val="bg1"/>
          </a:solidFill>
          <a:ln w="19050">
            <a:solidFill>
              <a:srgbClr val="FFCDD2"/>
            </a:solidFill>
            <a:prstDash val="sysDot"/>
            <a:round/>
          </a:ln>
          <a:effectLst>
            <a:outerShdw blurRad="50760" dist="38160" dir="5400000" algn="t" rotWithShape="0">
              <a:srgbClr val="000000">
                <a:alpha val="40000"/>
              </a:srgbClr>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buNone/>
              <a:tabLst>
                <a:tab pos="0" algn="l"/>
              </a:tabLst>
            </a:pPr>
            <a:r>
              <a:rPr lang="fr-FR" sz="1050" b="1" strike="noStrike" spc="-1">
                <a:solidFill>
                  <a:srgbClr val="21215A"/>
                </a:solidFill>
                <a:latin typeface="+mj-lt"/>
                <a:ea typeface="DejaVu Sans"/>
              </a:rPr>
              <a:t>Durée de l’exercice </a:t>
            </a:r>
            <a:r>
              <a:rPr lang="fr-FR" sz="1050" b="0" strike="noStrike" spc="-1">
                <a:solidFill>
                  <a:srgbClr val="000000"/>
                </a:solidFill>
                <a:latin typeface="+mj-lt"/>
                <a:ea typeface="DejaVu Sans"/>
              </a:rPr>
              <a:t>: </a:t>
            </a:r>
            <a:br>
              <a:rPr sz="1200">
                <a:latin typeface="+mj-lt"/>
              </a:rPr>
            </a:br>
            <a:r>
              <a:rPr lang="fr-FR" sz="1050" spc="-1">
                <a:solidFill>
                  <a:srgbClr val="21215A"/>
                </a:solidFill>
                <a:latin typeface="+mj-lt"/>
              </a:rPr>
              <a:t>2</a:t>
            </a:r>
            <a:r>
              <a:rPr lang="fr-FR" sz="1050" b="0" strike="noStrike" spc="-1">
                <a:solidFill>
                  <a:srgbClr val="21215A"/>
                </a:solidFill>
                <a:latin typeface="+mj-lt"/>
                <a:ea typeface="DejaVu Sans"/>
              </a:rPr>
              <a:t> heures</a:t>
            </a:r>
            <a:endParaRPr lang="fr-FR" sz="1050" b="0" strike="noStrike" spc="-1">
              <a:latin typeface="+mj-lt"/>
            </a:endParaRPr>
          </a:p>
        </p:txBody>
      </p:sp>
      <p:sp>
        <p:nvSpPr>
          <p:cNvPr id="17" name="Rectangle 18">
            <a:extLst>
              <a:ext uri="{FF2B5EF4-FFF2-40B4-BE49-F238E27FC236}">
                <a16:creationId xmlns:a16="http://schemas.microsoft.com/office/drawing/2014/main" id="{B50C4817-8073-123E-7B8E-3B04B351A5EC}"/>
              </a:ext>
            </a:extLst>
          </p:cNvPr>
          <p:cNvSpPr/>
          <p:nvPr/>
        </p:nvSpPr>
        <p:spPr>
          <a:xfrm>
            <a:off x="7111800" y="765895"/>
            <a:ext cx="1778776" cy="2214404"/>
          </a:xfrm>
          <a:prstGeom prst="rect">
            <a:avLst/>
          </a:prstGeom>
          <a:solidFill>
            <a:schemeClr val="bg1"/>
          </a:solidFill>
          <a:ln w="9525">
            <a:noFill/>
          </a:ln>
          <a:effectLst>
            <a:outerShdw blurRad="50760" dist="3816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63360" tIns="0" rIns="64800" bIns="0" anchor="ctr">
            <a:noAutofit/>
          </a:bodyPr>
          <a:lstStyle/>
          <a:p>
            <a:pPr algn="ctr">
              <a:lnSpc>
                <a:spcPct val="100000"/>
              </a:lnSpc>
              <a:buNone/>
              <a:tabLst>
                <a:tab pos="0" algn="l"/>
              </a:tabLst>
            </a:pPr>
            <a:r>
              <a:rPr lang="fr-FR" sz="700" b="1" strike="noStrike" spc="-1">
                <a:solidFill>
                  <a:srgbClr val="000000"/>
                </a:solidFill>
                <a:latin typeface="+mj-lt"/>
                <a:ea typeface="DejaVu Sans"/>
              </a:rPr>
              <a:t>Simulation des tiers </a:t>
            </a:r>
          </a:p>
          <a:p>
            <a:pPr algn="ctr">
              <a:lnSpc>
                <a:spcPct val="100000"/>
              </a:lnSpc>
              <a:buNone/>
              <a:tabLst>
                <a:tab pos="0" algn="l"/>
              </a:tabLst>
            </a:pPr>
            <a:r>
              <a:rPr lang="fr-FR" sz="700" b="1" strike="noStrike" spc="-1">
                <a:solidFill>
                  <a:srgbClr val="000000"/>
                </a:solidFill>
                <a:latin typeface="+mj-lt"/>
                <a:ea typeface="DejaVu Sans"/>
              </a:rPr>
              <a:t>avec stimuli (*)</a:t>
            </a:r>
            <a:endParaRPr lang="fr-FR" sz="700" b="0" strike="noStrike" spc="-1">
              <a:latin typeface="+mj-lt"/>
            </a:endParaRPr>
          </a:p>
          <a:p>
            <a:pPr>
              <a:lnSpc>
                <a:spcPct val="100000"/>
              </a:lnSpc>
              <a:buNone/>
              <a:tabLst>
                <a:tab pos="0" algn="l"/>
              </a:tabLst>
            </a:pPr>
            <a:endParaRPr lang="fr-FR" sz="700" b="0" strike="noStrike" spc="-1">
              <a:latin typeface="+mj-lt"/>
            </a:endParaRPr>
          </a:p>
          <a:p>
            <a:pPr>
              <a:lnSpc>
                <a:spcPct val="100000"/>
              </a:lnSpc>
              <a:buNone/>
              <a:tabLst>
                <a:tab pos="0" algn="l"/>
              </a:tabLst>
            </a:pPr>
            <a:r>
              <a:rPr lang="fr-FR" sz="700" b="1" strike="noStrike" spc="-1">
                <a:solidFill>
                  <a:srgbClr val="21215A"/>
                </a:solidFill>
                <a:latin typeface="+mj-lt"/>
                <a:ea typeface="DejaVu Sans"/>
              </a:rPr>
              <a:t>Interne</a:t>
            </a:r>
            <a:r>
              <a:rPr lang="fr-FR" sz="700" b="1" strike="noStrike" spc="-1">
                <a:solidFill>
                  <a:srgbClr val="000000"/>
                </a:solidFill>
                <a:latin typeface="+mj-lt"/>
                <a:ea typeface="DejaVu Sans"/>
              </a:rPr>
              <a:t> : </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Collaborateurs</a:t>
            </a: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Directions métier</a:t>
            </a: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Personne réalisant une veille médiatique</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a:t>
            </a:r>
            <a:endParaRPr lang="fr-FR" sz="700" b="1" strike="noStrike" spc="-1">
              <a:solidFill>
                <a:srgbClr val="000000"/>
              </a:solidFill>
              <a:latin typeface="+mj-lt"/>
              <a:ea typeface="DejaVu Sans"/>
            </a:endParaRPr>
          </a:p>
          <a:p>
            <a:pPr>
              <a:lnSpc>
                <a:spcPct val="100000"/>
              </a:lnSpc>
              <a:buNone/>
              <a:tabLst>
                <a:tab pos="0" algn="l"/>
              </a:tabLst>
            </a:pPr>
            <a:endParaRPr lang="fr-FR" sz="700" b="1" strike="noStrike" spc="-1">
              <a:solidFill>
                <a:srgbClr val="21215A"/>
              </a:solidFill>
              <a:latin typeface="+mj-lt"/>
              <a:ea typeface="DejaVu Sans"/>
            </a:endParaRPr>
          </a:p>
          <a:p>
            <a:pPr>
              <a:lnSpc>
                <a:spcPct val="100000"/>
              </a:lnSpc>
              <a:buNone/>
              <a:tabLst>
                <a:tab pos="0" algn="l"/>
              </a:tabLst>
            </a:pPr>
            <a:r>
              <a:rPr lang="fr-FR" sz="700" b="1" strike="noStrike" spc="-1">
                <a:solidFill>
                  <a:srgbClr val="21215A"/>
                </a:solidFill>
                <a:latin typeface="+mj-lt"/>
                <a:ea typeface="DejaVu Sans"/>
              </a:rPr>
              <a:t>Externe</a:t>
            </a:r>
            <a:r>
              <a:rPr lang="fr-FR" sz="700" b="1" strike="noStrike" spc="-1">
                <a:solidFill>
                  <a:srgbClr val="000000"/>
                </a:solidFill>
                <a:latin typeface="+mj-lt"/>
                <a:ea typeface="DejaVu Sans"/>
              </a:rPr>
              <a:t> : </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ANSSI</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Experts PRIS / Journal spécialisé / SIEM-SOC</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Autorités compétentes (préfecture, ministère, etc.)</a:t>
            </a:r>
            <a:endParaRPr lang="fr-FR" sz="700" b="1" strike="noStrike" spc="-1">
              <a:solidFill>
                <a:srgbClr val="000000"/>
              </a:solidFill>
              <a:latin typeface="+mj-lt"/>
              <a:ea typeface="DejaVu Sans"/>
            </a:endParaRP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COJO (Paris 2024)</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Média et Journalistes</a:t>
            </a: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Pirate informatique</a:t>
            </a:r>
          </a:p>
          <a:p>
            <a:pPr algn="ctr">
              <a:lnSpc>
                <a:spcPct val="100000"/>
              </a:lnSpc>
              <a:buNone/>
              <a:tabLst>
                <a:tab pos="0" algn="l"/>
              </a:tabLst>
            </a:pPr>
            <a:endParaRPr lang="fr-FR" sz="700" b="0" strike="noStrike" spc="-1">
              <a:latin typeface="+mj-lt"/>
            </a:endParaRPr>
          </a:p>
        </p:txBody>
      </p:sp>
      <p:pic>
        <p:nvPicPr>
          <p:cNvPr id="24" name="Picture 2" descr="C:\Users\PKBO06171\Desktop\user-male-icon.png">
            <a:extLst>
              <a:ext uri="{FF2B5EF4-FFF2-40B4-BE49-F238E27FC236}">
                <a16:creationId xmlns:a16="http://schemas.microsoft.com/office/drawing/2014/main" id="{E78E6152-C046-8340-CBAE-D6A1D7465432}"/>
              </a:ext>
            </a:extLst>
          </p:cNvPr>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p:blipFill>
        <p:spPr>
          <a:xfrm>
            <a:off x="1904243" y="3734902"/>
            <a:ext cx="409320" cy="320760"/>
          </a:xfrm>
          <a:prstGeom prst="rect">
            <a:avLst/>
          </a:prstGeom>
          <a:ln w="0">
            <a:noFill/>
          </a:ln>
        </p:spPr>
      </p:pic>
      <p:grpSp>
        <p:nvGrpSpPr>
          <p:cNvPr id="28" name="Groupe 7">
            <a:extLst>
              <a:ext uri="{FF2B5EF4-FFF2-40B4-BE49-F238E27FC236}">
                <a16:creationId xmlns:a16="http://schemas.microsoft.com/office/drawing/2014/main" id="{AC081518-D506-15CE-B65F-788ACB327005}"/>
              </a:ext>
            </a:extLst>
          </p:cNvPr>
          <p:cNvGrpSpPr/>
          <p:nvPr/>
        </p:nvGrpSpPr>
        <p:grpSpPr>
          <a:xfrm>
            <a:off x="7210238" y="3446041"/>
            <a:ext cx="1250192" cy="295148"/>
            <a:chOff x="9912600" y="5271480"/>
            <a:chExt cx="1672871" cy="409320"/>
          </a:xfrm>
        </p:grpSpPr>
        <p:pic>
          <p:nvPicPr>
            <p:cNvPr id="29" name="Picture 2" descr="C:\Users\PKBO06171\Desktop\user-male-icon.png">
              <a:extLst>
                <a:ext uri="{FF2B5EF4-FFF2-40B4-BE49-F238E27FC236}">
                  <a16:creationId xmlns:a16="http://schemas.microsoft.com/office/drawing/2014/main" id="{14C73982-FCA2-38F2-1E40-429BB7C36293}"/>
                </a:ext>
              </a:extLst>
            </p:cNvPr>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Lst>
            </a:blip>
            <a:stretch/>
          </p:blipFill>
          <p:spPr>
            <a:xfrm>
              <a:off x="9912600" y="5271480"/>
              <a:ext cx="409320" cy="409320"/>
            </a:xfrm>
            <a:prstGeom prst="rect">
              <a:avLst/>
            </a:prstGeom>
            <a:ln w="0">
              <a:noFill/>
            </a:ln>
          </p:spPr>
        </p:pic>
        <p:sp>
          <p:nvSpPr>
            <p:cNvPr id="30" name="ZoneTexte 9">
              <a:extLst>
                <a:ext uri="{FF2B5EF4-FFF2-40B4-BE49-F238E27FC236}">
                  <a16:creationId xmlns:a16="http://schemas.microsoft.com/office/drawing/2014/main" id="{1DA33CE0-FA33-06E9-776F-934603119E37}"/>
                </a:ext>
              </a:extLst>
            </p:cNvPr>
            <p:cNvSpPr/>
            <p:nvPr/>
          </p:nvSpPr>
          <p:spPr>
            <a:xfrm>
              <a:off x="10416960" y="5313133"/>
              <a:ext cx="1168511" cy="31810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tabLst>
                  <a:tab pos="0" algn="l"/>
                </a:tabLst>
              </a:pPr>
              <a:r>
                <a:rPr lang="fr-FR" sz="900" b="1" strike="noStrike" spc="-1">
                  <a:solidFill>
                    <a:srgbClr val="000000"/>
                  </a:solidFill>
                  <a:latin typeface="+mj-lt"/>
                  <a:ea typeface="DejaVu Sans"/>
                </a:rPr>
                <a:t>Observateur</a:t>
              </a:r>
              <a:endParaRPr lang="fr-FR" sz="900" b="0" strike="noStrike" spc="-1">
                <a:latin typeface="+mj-lt"/>
              </a:endParaRPr>
            </a:p>
          </p:txBody>
        </p:sp>
      </p:grpSp>
      <p:pic>
        <p:nvPicPr>
          <p:cNvPr id="7" name="Image 6" descr="Une image contenant dessin humoristique, art, conception&#10;&#10;Description générée automatiquement">
            <a:extLst>
              <a:ext uri="{FF2B5EF4-FFF2-40B4-BE49-F238E27FC236}">
                <a16:creationId xmlns:a16="http://schemas.microsoft.com/office/drawing/2014/main" id="{77149768-C683-E1A5-AA03-0232C52EE7F2}"/>
              </a:ext>
            </a:extLst>
          </p:cNvPr>
          <p:cNvPicPr>
            <a:picLocks noChangeAspect="1"/>
          </p:cNvPicPr>
          <p:nvPr/>
        </p:nvPicPr>
        <p:blipFill>
          <a:blip r:embed="rId9">
            <a:duotone>
              <a:prstClr val="black"/>
              <a:schemeClr val="accent2">
                <a:tint val="45000"/>
                <a:satMod val="400000"/>
              </a:schemeClr>
            </a:duotone>
          </a:blip>
          <a:stretch>
            <a:fillRect/>
          </a:stretch>
        </p:blipFill>
        <p:spPr>
          <a:xfrm flipH="1">
            <a:off x="2483768" y="1671650"/>
            <a:ext cx="362817" cy="362817"/>
          </a:xfrm>
          <a:prstGeom prst="rect">
            <a:avLst/>
          </a:prstGeom>
        </p:spPr>
      </p:pic>
      <p:pic>
        <p:nvPicPr>
          <p:cNvPr id="11" name="Image 10" descr="Une image contenant dessin humoristique, art, conception&#10;&#10;Description générée automatiquement">
            <a:extLst>
              <a:ext uri="{FF2B5EF4-FFF2-40B4-BE49-F238E27FC236}">
                <a16:creationId xmlns:a16="http://schemas.microsoft.com/office/drawing/2014/main" id="{44BFBFDE-24CE-6D39-B8AE-B5F42461E5FF}"/>
              </a:ext>
            </a:extLst>
          </p:cNvPr>
          <p:cNvPicPr>
            <a:picLocks noChangeAspect="1"/>
          </p:cNvPicPr>
          <p:nvPr/>
        </p:nvPicPr>
        <p:blipFill>
          <a:blip r:embed="rId10">
            <a:duotone>
              <a:schemeClr val="bg2">
                <a:shade val="45000"/>
                <a:satMod val="135000"/>
              </a:schemeClr>
              <a:prstClr val="white"/>
            </a:duotone>
            <a:extLst>
              <a:ext uri="{BEBA8EAE-BF5A-486C-A8C5-ECC9F3942E4B}">
                <a14:imgProps xmlns:a14="http://schemas.microsoft.com/office/drawing/2010/main">
                  <a14:imgLayer r:embed="rId11">
                    <a14:imgEffect>
                      <a14:colorTemperature colorTemp="4700"/>
                    </a14:imgEffect>
                  </a14:imgLayer>
                </a14:imgProps>
              </a:ext>
            </a:extLst>
          </a:blip>
          <a:stretch>
            <a:fillRect/>
          </a:stretch>
        </p:blipFill>
        <p:spPr>
          <a:xfrm flipH="1">
            <a:off x="3414100" y="3940920"/>
            <a:ext cx="393284" cy="393284"/>
          </a:xfrm>
          <a:prstGeom prst="rect">
            <a:avLst/>
          </a:prstGeom>
        </p:spPr>
      </p:pic>
      <p:grpSp>
        <p:nvGrpSpPr>
          <p:cNvPr id="20" name="Groupe 19">
            <a:extLst>
              <a:ext uri="{FF2B5EF4-FFF2-40B4-BE49-F238E27FC236}">
                <a16:creationId xmlns:a16="http://schemas.microsoft.com/office/drawing/2014/main" id="{A66928EC-DE05-51FD-496B-F95A49112EDC}"/>
              </a:ext>
            </a:extLst>
          </p:cNvPr>
          <p:cNvGrpSpPr/>
          <p:nvPr/>
        </p:nvGrpSpPr>
        <p:grpSpPr>
          <a:xfrm>
            <a:off x="7198816" y="3826896"/>
            <a:ext cx="1222104" cy="317322"/>
            <a:chOff x="7198816" y="3826896"/>
            <a:chExt cx="1222104" cy="317322"/>
          </a:xfrm>
        </p:grpSpPr>
        <p:sp>
          <p:nvSpPr>
            <p:cNvPr id="33" name="ZoneTexte 12">
              <a:extLst>
                <a:ext uri="{FF2B5EF4-FFF2-40B4-BE49-F238E27FC236}">
                  <a16:creationId xmlns:a16="http://schemas.microsoft.com/office/drawing/2014/main" id="{FD6A1BF5-B5C3-9138-3506-1D5DAA0BDD96}"/>
                </a:ext>
              </a:extLst>
            </p:cNvPr>
            <p:cNvSpPr/>
            <p:nvPr/>
          </p:nvSpPr>
          <p:spPr>
            <a:xfrm>
              <a:off x="7587165" y="3867894"/>
              <a:ext cx="833755" cy="2293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fr-FR" sz="900" b="1" strike="noStrike" spc="-1">
                  <a:solidFill>
                    <a:srgbClr val="000000"/>
                  </a:solidFill>
                  <a:latin typeface="+mj-lt"/>
                  <a:ea typeface="DejaVu Sans"/>
                </a:rPr>
                <a:t>Joueur</a:t>
              </a:r>
              <a:endParaRPr lang="fr-FR" sz="900" b="0" strike="noStrike" spc="-1">
                <a:latin typeface="+mj-lt"/>
              </a:endParaRPr>
            </a:p>
          </p:txBody>
        </p:sp>
        <p:pic>
          <p:nvPicPr>
            <p:cNvPr id="18" name="Image 17" descr="Une image contenant dessin humoristique, art, conception&#10;&#10;Description générée automatiquement">
              <a:extLst>
                <a:ext uri="{FF2B5EF4-FFF2-40B4-BE49-F238E27FC236}">
                  <a16:creationId xmlns:a16="http://schemas.microsoft.com/office/drawing/2014/main" id="{A1A38303-90E7-59A9-3799-E097FBFAC84A}"/>
                </a:ext>
              </a:extLst>
            </p:cNvPr>
            <p:cNvPicPr>
              <a:picLocks noChangeAspect="1"/>
            </p:cNvPicPr>
            <p:nvPr/>
          </p:nvPicPr>
          <p:blipFill>
            <a:blip r:embed="rId9">
              <a:duotone>
                <a:prstClr val="black"/>
                <a:schemeClr val="accent2">
                  <a:tint val="45000"/>
                  <a:satMod val="400000"/>
                </a:schemeClr>
              </a:duotone>
            </a:blip>
            <a:stretch>
              <a:fillRect/>
            </a:stretch>
          </p:blipFill>
          <p:spPr>
            <a:xfrm flipH="1">
              <a:off x="7198816" y="3826896"/>
              <a:ext cx="317322" cy="317322"/>
            </a:xfrm>
            <a:prstGeom prst="rect">
              <a:avLst/>
            </a:prstGeom>
          </p:spPr>
        </p:pic>
      </p:grpSp>
      <p:grpSp>
        <p:nvGrpSpPr>
          <p:cNvPr id="22" name="Groupe 21">
            <a:extLst>
              <a:ext uri="{FF2B5EF4-FFF2-40B4-BE49-F238E27FC236}">
                <a16:creationId xmlns:a16="http://schemas.microsoft.com/office/drawing/2014/main" id="{F8230297-B917-E2CA-F92A-583132C104FB}"/>
              </a:ext>
            </a:extLst>
          </p:cNvPr>
          <p:cNvGrpSpPr/>
          <p:nvPr/>
        </p:nvGrpSpPr>
        <p:grpSpPr>
          <a:xfrm>
            <a:off x="7185369" y="4229169"/>
            <a:ext cx="1514543" cy="344216"/>
            <a:chOff x="7185369" y="4229169"/>
            <a:chExt cx="1514543" cy="344216"/>
          </a:xfrm>
        </p:grpSpPr>
        <p:sp>
          <p:nvSpPr>
            <p:cNvPr id="26" name="ZoneTexte 5">
              <a:extLst>
                <a:ext uri="{FF2B5EF4-FFF2-40B4-BE49-F238E27FC236}">
                  <a16:creationId xmlns:a16="http://schemas.microsoft.com/office/drawing/2014/main" id="{FD320B72-3E70-83F1-00EE-0997E2DB15D7}"/>
                </a:ext>
              </a:extLst>
            </p:cNvPr>
            <p:cNvSpPr/>
            <p:nvPr/>
          </p:nvSpPr>
          <p:spPr>
            <a:xfrm>
              <a:off x="7540619" y="4286588"/>
              <a:ext cx="1159293" cy="2293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fr-FR" sz="900" b="1" strike="noStrike" spc="-1">
                  <a:solidFill>
                    <a:srgbClr val="000000"/>
                  </a:solidFill>
                  <a:latin typeface="+mj-lt"/>
                  <a:ea typeface="DejaVu Sans"/>
                </a:rPr>
                <a:t>Animateur</a:t>
              </a:r>
              <a:endParaRPr lang="fr-FR" sz="900" b="0" strike="noStrike" spc="-1">
                <a:latin typeface="+mj-lt"/>
              </a:endParaRPr>
            </a:p>
          </p:txBody>
        </p:sp>
        <p:pic>
          <p:nvPicPr>
            <p:cNvPr id="21" name="Image 20" descr="Une image contenant dessin humoristique, art, conception&#10;&#10;Description générée automatiquement">
              <a:extLst>
                <a:ext uri="{FF2B5EF4-FFF2-40B4-BE49-F238E27FC236}">
                  <a16:creationId xmlns:a16="http://schemas.microsoft.com/office/drawing/2014/main" id="{D43275B0-C919-0189-40D8-F7A1D49D8FEE}"/>
                </a:ext>
              </a:extLst>
            </p:cNvPr>
            <p:cNvPicPr>
              <a:picLocks noChangeAspect="1"/>
            </p:cNvPicPr>
            <p:nvPr/>
          </p:nvPicPr>
          <p:blipFill>
            <a:blip r:embed="rId10">
              <a:duotone>
                <a:schemeClr val="bg2">
                  <a:shade val="45000"/>
                  <a:satMod val="135000"/>
                </a:schemeClr>
                <a:prstClr val="white"/>
              </a:duotone>
              <a:extLst>
                <a:ext uri="{BEBA8EAE-BF5A-486C-A8C5-ECC9F3942E4B}">
                  <a14:imgProps xmlns:a14="http://schemas.microsoft.com/office/drawing/2010/main">
                    <a14:imgLayer r:embed="rId11">
                      <a14:imgEffect>
                        <a14:colorTemperature colorTemp="4700"/>
                      </a14:imgEffect>
                    </a14:imgLayer>
                  </a14:imgProps>
                </a:ext>
              </a:extLst>
            </a:blip>
            <a:stretch>
              <a:fillRect/>
            </a:stretch>
          </p:blipFill>
          <p:spPr>
            <a:xfrm flipH="1">
              <a:off x="7185369" y="4229169"/>
              <a:ext cx="344216" cy="344216"/>
            </a:xfrm>
            <a:prstGeom prst="rect">
              <a:avLst/>
            </a:prstGeom>
          </p:spPr>
        </p:pic>
      </p:grpSp>
      <p:pic>
        <p:nvPicPr>
          <p:cNvPr id="5" name="Picture 2" descr="C:\Users\PKBO06171\Desktop\user-male-icon.png">
            <a:extLst>
              <a:ext uri="{FF2B5EF4-FFF2-40B4-BE49-F238E27FC236}">
                <a16:creationId xmlns:a16="http://schemas.microsoft.com/office/drawing/2014/main" id="{242437A8-3CA5-7FBA-D933-6A6787A02363}"/>
              </a:ext>
            </a:extLst>
          </p:cNvPr>
          <p:cNvPicPr/>
          <p:nvPr/>
        </p:nvPicPr>
        <p:blipFill>
          <a:blip r:embed="rId3"/>
          <a:stretch/>
        </p:blipFill>
        <p:spPr>
          <a:xfrm>
            <a:off x="4411182" y="3139555"/>
            <a:ext cx="409320" cy="320760"/>
          </a:xfrm>
          <a:prstGeom prst="rect">
            <a:avLst/>
          </a:prstGeom>
          <a:ln w="0">
            <a:noFill/>
          </a:ln>
        </p:spPr>
      </p:pic>
      <p:sp>
        <p:nvSpPr>
          <p:cNvPr id="19" name="ZoneTexte 18">
            <a:extLst>
              <a:ext uri="{FF2B5EF4-FFF2-40B4-BE49-F238E27FC236}">
                <a16:creationId xmlns:a16="http://schemas.microsoft.com/office/drawing/2014/main" id="{A99481A1-72F1-3AC4-9F11-E587A4CD81B5}"/>
              </a:ext>
            </a:extLst>
          </p:cNvPr>
          <p:cNvSpPr txBox="1"/>
          <p:nvPr/>
        </p:nvSpPr>
        <p:spPr>
          <a:xfrm>
            <a:off x="3895067" y="3486461"/>
            <a:ext cx="1441551" cy="415498"/>
          </a:xfrm>
          <a:prstGeom prst="rect">
            <a:avLst/>
          </a:prstGeom>
          <a:noFill/>
        </p:spPr>
        <p:txBody>
          <a:bodyPr wrap="square" rtlCol="0">
            <a:spAutoFit/>
          </a:bodyPr>
          <a:lstStyle/>
          <a:p>
            <a:pPr algn="ctr"/>
            <a:r>
              <a:rPr lang="fr-FR" sz="700" b="1">
                <a:solidFill>
                  <a:srgbClr val="21215A"/>
                </a:solidFill>
                <a:latin typeface="+mj-lt"/>
              </a:rPr>
              <a:t>(RPCA)</a:t>
            </a:r>
          </a:p>
          <a:p>
            <a:pPr algn="ctr"/>
            <a:r>
              <a:rPr lang="fr-FR" sz="700" b="1">
                <a:solidFill>
                  <a:srgbClr val="21215A"/>
                </a:solidFill>
                <a:latin typeface="+mj-lt"/>
              </a:rPr>
              <a:t>[si la fonction est incarnée dans votre organisation]</a:t>
            </a:r>
          </a:p>
        </p:txBody>
      </p:sp>
      <p:pic>
        <p:nvPicPr>
          <p:cNvPr id="23" name="Image 22" descr="Une image contenant dessin humoristique, art, conception&#10;&#10;Description générée automatiquement">
            <a:extLst>
              <a:ext uri="{FF2B5EF4-FFF2-40B4-BE49-F238E27FC236}">
                <a16:creationId xmlns:a16="http://schemas.microsoft.com/office/drawing/2014/main" id="{8109BDE3-94CD-AF54-CB4B-611BC4A8756F}"/>
              </a:ext>
            </a:extLst>
          </p:cNvPr>
          <p:cNvPicPr>
            <a:picLocks noChangeAspect="1"/>
          </p:cNvPicPr>
          <p:nvPr/>
        </p:nvPicPr>
        <p:blipFill>
          <a:blip r:embed="rId9">
            <a:duotone>
              <a:prstClr val="black"/>
              <a:schemeClr val="accent2">
                <a:tint val="45000"/>
                <a:satMod val="400000"/>
              </a:schemeClr>
            </a:duotone>
          </a:blip>
          <a:stretch>
            <a:fillRect/>
          </a:stretch>
        </p:blipFill>
        <p:spPr>
          <a:xfrm flipH="1">
            <a:off x="1114922" y="2355726"/>
            <a:ext cx="362817" cy="362817"/>
          </a:xfrm>
          <a:prstGeom prst="rect">
            <a:avLst/>
          </a:prstGeom>
        </p:spPr>
      </p:pic>
      <p:sp>
        <p:nvSpPr>
          <p:cNvPr id="25" name="ZoneTexte 24">
            <a:extLst>
              <a:ext uri="{FF2B5EF4-FFF2-40B4-BE49-F238E27FC236}">
                <a16:creationId xmlns:a16="http://schemas.microsoft.com/office/drawing/2014/main" id="{0AFF57B5-7EF9-CF6C-7C51-46382757B59F}"/>
              </a:ext>
            </a:extLst>
          </p:cNvPr>
          <p:cNvSpPr txBox="1"/>
          <p:nvPr/>
        </p:nvSpPr>
        <p:spPr>
          <a:xfrm>
            <a:off x="575556" y="2718689"/>
            <a:ext cx="1441551" cy="523220"/>
          </a:xfrm>
          <a:prstGeom prst="rect">
            <a:avLst/>
          </a:prstGeom>
          <a:noFill/>
        </p:spPr>
        <p:txBody>
          <a:bodyPr wrap="square" rtlCol="0">
            <a:spAutoFit/>
          </a:bodyPr>
          <a:lstStyle/>
          <a:p>
            <a:pPr algn="ctr"/>
            <a:r>
              <a:rPr lang="fr-FR" sz="700" b="1">
                <a:solidFill>
                  <a:srgbClr val="21215A"/>
                </a:solidFill>
                <a:latin typeface="+mj-lt"/>
              </a:rPr>
              <a:t>Directeur </a:t>
            </a:r>
          </a:p>
          <a:p>
            <a:pPr algn="ctr"/>
            <a:r>
              <a:rPr lang="fr-FR" sz="700" b="1">
                <a:solidFill>
                  <a:srgbClr val="21215A"/>
                </a:solidFill>
                <a:latin typeface="+mj-lt"/>
              </a:rPr>
              <a:t>Communication</a:t>
            </a:r>
          </a:p>
          <a:p>
            <a:pPr algn="ctr"/>
            <a:r>
              <a:rPr lang="fr-FR" sz="700" b="1">
                <a:solidFill>
                  <a:srgbClr val="21215A"/>
                </a:solidFill>
                <a:latin typeface="+mj-lt"/>
              </a:rPr>
              <a:t>[si la fonction est incarnée dans votre organisation]</a:t>
            </a:r>
          </a:p>
        </p:txBody>
      </p:sp>
      <p:sp>
        <p:nvSpPr>
          <p:cNvPr id="4" name="ZoneTexte 3">
            <a:extLst>
              <a:ext uri="{FF2B5EF4-FFF2-40B4-BE49-F238E27FC236}">
                <a16:creationId xmlns:a16="http://schemas.microsoft.com/office/drawing/2014/main" id="{7D69472E-6D02-A7C8-3390-1DAF01526D7F}"/>
              </a:ext>
            </a:extLst>
          </p:cNvPr>
          <p:cNvSpPr txBox="1"/>
          <p:nvPr/>
        </p:nvSpPr>
        <p:spPr>
          <a:xfrm>
            <a:off x="308303" y="4566342"/>
            <a:ext cx="5076564" cy="169277"/>
          </a:xfrm>
          <a:prstGeom prst="rect">
            <a:avLst/>
          </a:prstGeom>
          <a:noFill/>
        </p:spPr>
        <p:txBody>
          <a:bodyPr wrap="square" rtlCol="0">
            <a:spAutoFit/>
          </a:bodyPr>
          <a:lstStyle/>
          <a:p>
            <a:r>
              <a:rPr lang="fr-FR" sz="500" i="1">
                <a:latin typeface="+mj-lt"/>
              </a:rPr>
              <a:t>(*) Eléments fournis à titre d’exemple, liste non exhaustive des tiers simulés pendant l’exercice</a:t>
            </a:r>
          </a:p>
        </p:txBody>
      </p:sp>
      <p:sp>
        <p:nvSpPr>
          <p:cNvPr id="12" name="Espace réservé du numéro de diapositive 11">
            <a:extLst>
              <a:ext uri="{FF2B5EF4-FFF2-40B4-BE49-F238E27FC236}">
                <a16:creationId xmlns:a16="http://schemas.microsoft.com/office/drawing/2014/main" id="{A1DFB03F-EAF2-E94E-B2EE-1DC08CDFE096}"/>
              </a:ext>
            </a:extLst>
          </p:cNvPr>
          <p:cNvSpPr>
            <a:spLocks noGrp="1"/>
          </p:cNvSpPr>
          <p:nvPr>
            <p:ph type="sldNum" sz="quarter" idx="15"/>
          </p:nvPr>
        </p:nvSpPr>
        <p:spPr/>
        <p:txBody>
          <a:bodyPr/>
          <a:lstStyle/>
          <a:p>
            <a:pPr>
              <a:defRPr/>
            </a:pPr>
            <a:fld id="{F1971858-D133-4354-BF97-EEB8F9BAB97E}" type="slidenum">
              <a:rPr lang="fr-FR" smtClean="0"/>
              <a:t>11</a:t>
            </a:fld>
            <a:endParaRPr lang="fr-FR"/>
          </a:p>
        </p:txBody>
      </p:sp>
      <p:pic>
        <p:nvPicPr>
          <p:cNvPr id="3" name="Graphique 2" descr="Crayon avec un remplissage uni">
            <a:extLst>
              <a:ext uri="{FF2B5EF4-FFF2-40B4-BE49-F238E27FC236}">
                <a16:creationId xmlns:a16="http://schemas.microsoft.com/office/drawing/2014/main" id="{A344CD08-263E-5256-3F3B-6C4CE1534A8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bwMode="auto">
          <a:xfrm>
            <a:off x="8568532" y="123344"/>
            <a:ext cx="360361" cy="360361"/>
          </a:xfrm>
          <a:prstGeom prst="rect">
            <a:avLst/>
          </a:prstGeom>
        </p:spPr>
      </p:pic>
    </p:spTree>
    <p:extLst>
      <p:ext uri="{BB962C8B-B14F-4D97-AF65-F5344CB8AC3E}">
        <p14:creationId xmlns:p14="http://schemas.microsoft.com/office/powerpoint/2010/main" val="415381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CC9EBFBB-416A-4EF2-AFCF-D0453F35C830}"/>
              </a:ext>
            </a:extLst>
          </p:cNvPr>
          <p:cNvSpPr txBox="1">
            <a:spLocks noChangeArrowheads="1"/>
          </p:cNvSpPr>
          <p:nvPr/>
        </p:nvSpPr>
        <p:spPr bwMode="auto">
          <a:xfrm>
            <a:off x="354379" y="701404"/>
            <a:ext cx="6521877" cy="611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9pPr>
          </a:lstStyle>
          <a:p>
            <a:pPr eaLnBrk="1" hangingPunct="1">
              <a:lnSpc>
                <a:spcPct val="90000"/>
              </a:lnSpc>
            </a:pPr>
            <a:r>
              <a:rPr lang="fr-FR" altLang="fr-FR" sz="2200" b="1">
                <a:solidFill>
                  <a:schemeClr val="accent2"/>
                </a:solidFill>
                <a:latin typeface="+mj-lt"/>
                <a:ea typeface="Bitstream Vera Sans"/>
                <a:cs typeface="Segoe UI" panose="020B0502040204020203" pitchFamily="34" charset="0"/>
              </a:rPr>
              <a:t>ORGANISATION DES CELLULES DE CRISE C2</a:t>
            </a:r>
            <a:endParaRPr lang="fr-FR" altLang="fr-FR" sz="2200" b="1" i="1">
              <a:solidFill>
                <a:schemeClr val="accent2"/>
              </a:solidFill>
              <a:latin typeface="+mj-lt"/>
              <a:ea typeface="Bitstream Vera Sans"/>
              <a:cs typeface="Segoe UI" panose="020B0502040204020203" pitchFamily="34" charset="0"/>
            </a:endParaRPr>
          </a:p>
        </p:txBody>
      </p:sp>
      <p:sp>
        <p:nvSpPr>
          <p:cNvPr id="2" name="Ellipse 33">
            <a:extLst>
              <a:ext uri="{FF2B5EF4-FFF2-40B4-BE49-F238E27FC236}">
                <a16:creationId xmlns:a16="http://schemas.microsoft.com/office/drawing/2014/main" id="{4A399D7D-B620-DDB4-052E-31F5D78B1D6C}"/>
              </a:ext>
            </a:extLst>
          </p:cNvPr>
          <p:cNvSpPr/>
          <p:nvPr/>
        </p:nvSpPr>
        <p:spPr>
          <a:xfrm>
            <a:off x="1042470" y="2368604"/>
            <a:ext cx="1333286" cy="1027454"/>
          </a:xfrm>
          <a:prstGeom prst="ellipse">
            <a:avLst/>
          </a:prstGeom>
          <a:solidFill>
            <a:srgbClr val="AD112B"/>
          </a:solidFill>
          <a:ln w="9525">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45000" rIns="0" bIns="45000" anchor="ctr" anchorCtr="1">
            <a:normAutofit/>
          </a:bodyPr>
          <a:lstStyle/>
          <a:p>
            <a:pPr algn="ctr">
              <a:lnSpc>
                <a:spcPct val="100000"/>
              </a:lnSpc>
              <a:buNone/>
              <a:tabLst>
                <a:tab pos="0" algn="l"/>
              </a:tabLst>
            </a:pPr>
            <a:r>
              <a:rPr lang="fr-FR" sz="900" b="1" strike="noStrike" spc="-1">
                <a:solidFill>
                  <a:srgbClr val="FFFFFF"/>
                </a:solidFill>
                <a:latin typeface="+mj-lt"/>
                <a:ea typeface="DejaVu Sans"/>
              </a:rPr>
              <a:t>Cellule de crise stratégique </a:t>
            </a:r>
            <a:endParaRPr lang="fr-FR" sz="900" b="0" strike="noStrike" spc="-1">
              <a:latin typeface="+mj-lt"/>
            </a:endParaRPr>
          </a:p>
        </p:txBody>
      </p:sp>
      <p:pic>
        <p:nvPicPr>
          <p:cNvPr id="3" name="Picture 2" descr="C:\Users\PKBO06171\Desktop\user-male-icon.png">
            <a:extLst>
              <a:ext uri="{FF2B5EF4-FFF2-40B4-BE49-F238E27FC236}">
                <a16:creationId xmlns:a16="http://schemas.microsoft.com/office/drawing/2014/main" id="{200BDE7A-4BC3-0BAC-6F31-8630111455B9}"/>
              </a:ext>
            </a:extLst>
          </p:cNvPr>
          <p:cNvPicPr/>
          <p:nvPr/>
        </p:nvPicPr>
        <p:blipFill>
          <a:blip r:embed="rId3"/>
          <a:stretch/>
        </p:blipFill>
        <p:spPr>
          <a:xfrm>
            <a:off x="856237" y="1882324"/>
            <a:ext cx="409320" cy="320760"/>
          </a:xfrm>
          <a:prstGeom prst="rect">
            <a:avLst/>
          </a:prstGeom>
          <a:ln w="0">
            <a:noFill/>
          </a:ln>
        </p:spPr>
      </p:pic>
      <p:pic>
        <p:nvPicPr>
          <p:cNvPr id="5" name="Picture 2" descr="C:\Users\PKBO06171\Desktop\user-male-icon.png">
            <a:extLst>
              <a:ext uri="{FF2B5EF4-FFF2-40B4-BE49-F238E27FC236}">
                <a16:creationId xmlns:a16="http://schemas.microsoft.com/office/drawing/2014/main" id="{21FDB5E1-6E17-EAFF-FC99-64862277E6EE}"/>
              </a:ext>
            </a:extLst>
          </p:cNvPr>
          <p:cNvPicPr/>
          <p:nvPr/>
        </p:nvPicPr>
        <p:blipFill>
          <a:blip r:embed="rId3"/>
          <a:stretch/>
        </p:blipFill>
        <p:spPr>
          <a:xfrm>
            <a:off x="461390" y="2540010"/>
            <a:ext cx="409320" cy="320760"/>
          </a:xfrm>
          <a:prstGeom prst="rect">
            <a:avLst/>
          </a:prstGeom>
          <a:ln w="0">
            <a:noFill/>
          </a:ln>
        </p:spPr>
      </p:pic>
      <p:sp>
        <p:nvSpPr>
          <p:cNvPr id="8" name="ZoneTexte 7">
            <a:extLst>
              <a:ext uri="{FF2B5EF4-FFF2-40B4-BE49-F238E27FC236}">
                <a16:creationId xmlns:a16="http://schemas.microsoft.com/office/drawing/2014/main" id="{914CFB91-1733-E9C7-0716-28581159F4EC}"/>
              </a:ext>
            </a:extLst>
          </p:cNvPr>
          <p:cNvSpPr txBox="1"/>
          <p:nvPr/>
        </p:nvSpPr>
        <p:spPr>
          <a:xfrm>
            <a:off x="856237" y="2199453"/>
            <a:ext cx="409320" cy="200055"/>
          </a:xfrm>
          <a:prstGeom prst="rect">
            <a:avLst/>
          </a:prstGeom>
          <a:noFill/>
        </p:spPr>
        <p:txBody>
          <a:bodyPr wrap="square" rtlCol="0">
            <a:spAutoFit/>
          </a:bodyPr>
          <a:lstStyle/>
          <a:p>
            <a:pPr algn="ctr"/>
            <a:r>
              <a:rPr lang="fr-FR" sz="700" b="1">
                <a:solidFill>
                  <a:srgbClr val="21215A"/>
                </a:solidFill>
                <a:latin typeface="+mj-lt"/>
              </a:rPr>
              <a:t>DG</a:t>
            </a:r>
          </a:p>
        </p:txBody>
      </p:sp>
      <p:sp>
        <p:nvSpPr>
          <p:cNvPr id="9" name="ZoneTexte 8">
            <a:extLst>
              <a:ext uri="{FF2B5EF4-FFF2-40B4-BE49-F238E27FC236}">
                <a16:creationId xmlns:a16="http://schemas.microsoft.com/office/drawing/2014/main" id="{2F5FEE21-DC91-54CE-1569-DA93D0C5503F}"/>
              </a:ext>
            </a:extLst>
          </p:cNvPr>
          <p:cNvSpPr txBox="1"/>
          <p:nvPr/>
        </p:nvSpPr>
        <p:spPr>
          <a:xfrm>
            <a:off x="2986856" y="3297377"/>
            <a:ext cx="453765" cy="200055"/>
          </a:xfrm>
          <a:prstGeom prst="rect">
            <a:avLst/>
          </a:prstGeom>
          <a:noFill/>
        </p:spPr>
        <p:txBody>
          <a:bodyPr wrap="square" rtlCol="0">
            <a:spAutoFit/>
          </a:bodyPr>
          <a:lstStyle/>
          <a:p>
            <a:pPr algn="ctr"/>
            <a:r>
              <a:rPr lang="fr-FR" sz="700" b="1">
                <a:solidFill>
                  <a:srgbClr val="21215A"/>
                </a:solidFill>
                <a:latin typeface="+mj-lt"/>
              </a:rPr>
              <a:t>RSSI</a:t>
            </a:r>
          </a:p>
        </p:txBody>
      </p:sp>
      <p:sp>
        <p:nvSpPr>
          <p:cNvPr id="10" name="ZoneTexte 9">
            <a:extLst>
              <a:ext uri="{FF2B5EF4-FFF2-40B4-BE49-F238E27FC236}">
                <a16:creationId xmlns:a16="http://schemas.microsoft.com/office/drawing/2014/main" id="{1D371613-5F49-145A-78C2-CF5B19908415}"/>
              </a:ext>
            </a:extLst>
          </p:cNvPr>
          <p:cNvSpPr txBox="1"/>
          <p:nvPr/>
        </p:nvSpPr>
        <p:spPr>
          <a:xfrm>
            <a:off x="3008151" y="2755580"/>
            <a:ext cx="409320" cy="200055"/>
          </a:xfrm>
          <a:prstGeom prst="rect">
            <a:avLst/>
          </a:prstGeom>
          <a:noFill/>
        </p:spPr>
        <p:txBody>
          <a:bodyPr wrap="square" rtlCol="0">
            <a:spAutoFit/>
          </a:bodyPr>
          <a:lstStyle/>
          <a:p>
            <a:pPr algn="ctr"/>
            <a:r>
              <a:rPr lang="fr-FR" sz="700" b="1">
                <a:solidFill>
                  <a:srgbClr val="21215A"/>
                </a:solidFill>
                <a:latin typeface="+mj-lt"/>
              </a:rPr>
              <a:t>DSI</a:t>
            </a:r>
          </a:p>
        </p:txBody>
      </p:sp>
      <p:pic>
        <p:nvPicPr>
          <p:cNvPr id="12" name="Picture 2" descr="C:\Users\PKBO06171\Desktop\user-male-icon.png">
            <a:extLst>
              <a:ext uri="{FF2B5EF4-FFF2-40B4-BE49-F238E27FC236}">
                <a16:creationId xmlns:a16="http://schemas.microsoft.com/office/drawing/2014/main" id="{748D2F3B-FC45-160B-511B-C12A7142C074}"/>
              </a:ext>
            </a:extLst>
          </p:cNvPr>
          <p:cNvPicPr/>
          <p:nvPr/>
        </p:nvPicPr>
        <p:blipFill>
          <a:blip r:embed="rId3"/>
          <a:stretch/>
        </p:blipFill>
        <p:spPr>
          <a:xfrm>
            <a:off x="2116707" y="3369877"/>
            <a:ext cx="409320" cy="320760"/>
          </a:xfrm>
          <a:prstGeom prst="rect">
            <a:avLst/>
          </a:prstGeom>
          <a:ln w="0">
            <a:noFill/>
          </a:ln>
        </p:spPr>
      </p:pic>
      <p:sp>
        <p:nvSpPr>
          <p:cNvPr id="13" name="ZoneTexte 12">
            <a:extLst>
              <a:ext uri="{FF2B5EF4-FFF2-40B4-BE49-F238E27FC236}">
                <a16:creationId xmlns:a16="http://schemas.microsoft.com/office/drawing/2014/main" id="{36D88FE6-9DC6-F9F4-BA4A-D5515E474740}"/>
              </a:ext>
            </a:extLst>
          </p:cNvPr>
          <p:cNvSpPr txBox="1"/>
          <p:nvPr/>
        </p:nvSpPr>
        <p:spPr>
          <a:xfrm>
            <a:off x="1905255" y="3659011"/>
            <a:ext cx="841722" cy="307777"/>
          </a:xfrm>
          <a:prstGeom prst="rect">
            <a:avLst/>
          </a:prstGeom>
          <a:noFill/>
        </p:spPr>
        <p:txBody>
          <a:bodyPr wrap="square" rtlCol="0">
            <a:spAutoFit/>
          </a:bodyPr>
          <a:lstStyle/>
          <a:p>
            <a:pPr algn="ctr"/>
            <a:r>
              <a:rPr lang="fr-FR" sz="700" b="1">
                <a:solidFill>
                  <a:srgbClr val="21215A"/>
                </a:solidFill>
                <a:latin typeface="+mj-lt"/>
              </a:rPr>
              <a:t>Secrétaire de crise</a:t>
            </a:r>
          </a:p>
        </p:txBody>
      </p:sp>
      <p:pic>
        <p:nvPicPr>
          <p:cNvPr id="15" name="Image 20">
            <a:extLst>
              <a:ext uri="{FF2B5EF4-FFF2-40B4-BE49-F238E27FC236}">
                <a16:creationId xmlns:a16="http://schemas.microsoft.com/office/drawing/2014/main" id="{0967DAF0-2D75-C0A8-410A-64B9A9B34FA8}"/>
              </a:ext>
            </a:extLst>
          </p:cNvPr>
          <p:cNvPicPr/>
          <p:nvPr/>
        </p:nvPicPr>
        <p:blipFill>
          <a:blip r:embed="rId4"/>
          <a:stretch/>
        </p:blipFill>
        <p:spPr>
          <a:xfrm>
            <a:off x="4439833" y="1271569"/>
            <a:ext cx="291893" cy="306172"/>
          </a:xfrm>
          <a:prstGeom prst="rect">
            <a:avLst/>
          </a:prstGeom>
          <a:ln w="0">
            <a:noFill/>
          </a:ln>
        </p:spPr>
      </p:pic>
      <p:sp>
        <p:nvSpPr>
          <p:cNvPr id="16" name="ZoneTexte 21">
            <a:extLst>
              <a:ext uri="{FF2B5EF4-FFF2-40B4-BE49-F238E27FC236}">
                <a16:creationId xmlns:a16="http://schemas.microsoft.com/office/drawing/2014/main" id="{783E3482-5716-E5EF-B980-4F6BE51F10F5}"/>
              </a:ext>
            </a:extLst>
          </p:cNvPr>
          <p:cNvSpPr/>
          <p:nvPr/>
        </p:nvSpPr>
        <p:spPr>
          <a:xfrm>
            <a:off x="4872351" y="1269533"/>
            <a:ext cx="1286585" cy="337100"/>
          </a:xfrm>
          <a:prstGeom prst="rect">
            <a:avLst/>
          </a:prstGeom>
          <a:solidFill>
            <a:schemeClr val="bg1"/>
          </a:solidFill>
          <a:ln w="19050">
            <a:solidFill>
              <a:srgbClr val="FFCDD2"/>
            </a:solidFill>
            <a:prstDash val="sysDot"/>
            <a:round/>
          </a:ln>
          <a:effectLst>
            <a:outerShdw blurRad="50760" dist="38160" dir="5400000" algn="t" rotWithShape="0">
              <a:srgbClr val="000000">
                <a:alpha val="40000"/>
              </a:srgbClr>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buNone/>
              <a:tabLst>
                <a:tab pos="0" algn="l"/>
              </a:tabLst>
            </a:pPr>
            <a:r>
              <a:rPr lang="fr-FR" sz="800" b="1" strike="noStrike" spc="-1">
                <a:solidFill>
                  <a:srgbClr val="21215A"/>
                </a:solidFill>
                <a:latin typeface="+mj-lt"/>
                <a:ea typeface="DejaVu Sans"/>
              </a:rPr>
              <a:t>Durée de l’exercice </a:t>
            </a:r>
            <a:r>
              <a:rPr lang="fr-FR" sz="800" b="0" strike="noStrike" spc="-1">
                <a:solidFill>
                  <a:srgbClr val="000000"/>
                </a:solidFill>
                <a:latin typeface="+mj-lt"/>
                <a:ea typeface="DejaVu Sans"/>
              </a:rPr>
              <a:t>: </a:t>
            </a:r>
            <a:br>
              <a:rPr sz="1000">
                <a:latin typeface="+mj-lt"/>
              </a:rPr>
            </a:br>
            <a:r>
              <a:rPr lang="fr-FR" sz="800" spc="-1">
                <a:solidFill>
                  <a:srgbClr val="21215A"/>
                </a:solidFill>
                <a:latin typeface="+mj-lt"/>
              </a:rPr>
              <a:t>3 heures</a:t>
            </a:r>
            <a:endParaRPr lang="fr-FR" sz="800" b="0" strike="noStrike" spc="-1">
              <a:latin typeface="+mj-lt"/>
            </a:endParaRPr>
          </a:p>
        </p:txBody>
      </p:sp>
      <p:sp>
        <p:nvSpPr>
          <p:cNvPr id="17" name="Rectangle 18">
            <a:extLst>
              <a:ext uri="{FF2B5EF4-FFF2-40B4-BE49-F238E27FC236}">
                <a16:creationId xmlns:a16="http://schemas.microsoft.com/office/drawing/2014/main" id="{B50C4817-8073-123E-7B8E-3B04B351A5EC}"/>
              </a:ext>
            </a:extLst>
          </p:cNvPr>
          <p:cNvSpPr/>
          <p:nvPr/>
        </p:nvSpPr>
        <p:spPr>
          <a:xfrm>
            <a:off x="6939595" y="637440"/>
            <a:ext cx="1825153" cy="2419749"/>
          </a:xfrm>
          <a:prstGeom prst="rect">
            <a:avLst/>
          </a:prstGeom>
          <a:solidFill>
            <a:schemeClr val="bg1"/>
          </a:solidFill>
          <a:ln w="9525">
            <a:noFill/>
          </a:ln>
          <a:effectLst>
            <a:outerShdw blurRad="50760" dist="3816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63360" tIns="0" rIns="64800" bIns="0" anchor="ctr">
            <a:noAutofit/>
          </a:bodyPr>
          <a:lstStyle/>
          <a:p>
            <a:pPr algn="ctr">
              <a:lnSpc>
                <a:spcPct val="100000"/>
              </a:lnSpc>
              <a:buNone/>
              <a:tabLst>
                <a:tab pos="0" algn="l"/>
              </a:tabLst>
            </a:pPr>
            <a:r>
              <a:rPr lang="fr-FR" sz="700" b="1" strike="noStrike" spc="-1">
                <a:solidFill>
                  <a:srgbClr val="000000"/>
                </a:solidFill>
                <a:latin typeface="+mj-lt"/>
                <a:ea typeface="DejaVu Sans"/>
              </a:rPr>
              <a:t>Simulation des tiers </a:t>
            </a:r>
          </a:p>
          <a:p>
            <a:pPr algn="ctr">
              <a:lnSpc>
                <a:spcPct val="100000"/>
              </a:lnSpc>
              <a:buNone/>
              <a:tabLst>
                <a:tab pos="0" algn="l"/>
              </a:tabLst>
            </a:pPr>
            <a:r>
              <a:rPr lang="fr-FR" sz="700" b="1" strike="noStrike" spc="-1">
                <a:solidFill>
                  <a:srgbClr val="000000"/>
                </a:solidFill>
                <a:latin typeface="+mj-lt"/>
                <a:ea typeface="DejaVu Sans"/>
              </a:rPr>
              <a:t>avec stimuli (*)</a:t>
            </a:r>
            <a:endParaRPr lang="fr-FR" sz="700" b="0" strike="noStrike" spc="-1">
              <a:latin typeface="+mj-lt"/>
            </a:endParaRPr>
          </a:p>
          <a:p>
            <a:pPr>
              <a:lnSpc>
                <a:spcPct val="100000"/>
              </a:lnSpc>
              <a:buNone/>
              <a:tabLst>
                <a:tab pos="0" algn="l"/>
              </a:tabLst>
            </a:pPr>
            <a:r>
              <a:rPr lang="fr-FR" sz="700" b="1" strike="noStrike" spc="-1">
                <a:solidFill>
                  <a:srgbClr val="21215A"/>
                </a:solidFill>
                <a:latin typeface="+mj-lt"/>
                <a:ea typeface="DejaVu Sans"/>
              </a:rPr>
              <a:t>Interne</a:t>
            </a:r>
            <a:r>
              <a:rPr lang="fr-FR" sz="700" b="1" strike="noStrike" spc="-1">
                <a:solidFill>
                  <a:srgbClr val="000000"/>
                </a:solidFill>
                <a:latin typeface="+mj-lt"/>
                <a:ea typeface="DejaVu Sans"/>
              </a:rPr>
              <a:t> : </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Collaborateurs</a:t>
            </a: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Directions métier</a:t>
            </a: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Personne réalisant une veille médiatique</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Chargé du support/standard</a:t>
            </a:r>
            <a:endParaRPr lang="fr-FR" sz="700" b="1" strike="noStrike" spc="-1">
              <a:solidFill>
                <a:srgbClr val="000000"/>
              </a:solidFill>
              <a:latin typeface="+mj-lt"/>
              <a:ea typeface="DejaVu Sans"/>
            </a:endParaRP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Administrateurs systèmes</a:t>
            </a:r>
          </a:p>
          <a:p>
            <a:pPr>
              <a:lnSpc>
                <a:spcPct val="100000"/>
              </a:lnSpc>
              <a:buNone/>
              <a:tabLst>
                <a:tab pos="0" algn="l"/>
              </a:tabLst>
            </a:pPr>
            <a:endParaRPr lang="fr-FR" sz="700" b="0" strike="noStrike" spc="-1">
              <a:latin typeface="+mj-lt"/>
            </a:endParaRPr>
          </a:p>
          <a:p>
            <a:pPr>
              <a:lnSpc>
                <a:spcPct val="100000"/>
              </a:lnSpc>
              <a:buNone/>
              <a:tabLst>
                <a:tab pos="0" algn="l"/>
              </a:tabLst>
            </a:pPr>
            <a:r>
              <a:rPr lang="fr-FR" sz="700" b="1" strike="noStrike" spc="-1">
                <a:solidFill>
                  <a:srgbClr val="21215A"/>
                </a:solidFill>
                <a:latin typeface="+mj-lt"/>
                <a:ea typeface="DejaVu Sans"/>
              </a:rPr>
              <a:t>Externe</a:t>
            </a:r>
            <a:r>
              <a:rPr lang="fr-FR" sz="700" b="1" strike="noStrike" spc="-1">
                <a:solidFill>
                  <a:srgbClr val="000000"/>
                </a:solidFill>
                <a:latin typeface="+mj-lt"/>
                <a:ea typeface="DejaVu Sans"/>
              </a:rPr>
              <a:t> : </a:t>
            </a:r>
            <a:endParaRPr lang="fr-FR" sz="700" b="0" strike="noStrike" spc="-1">
              <a:latin typeface="+mj-lt"/>
            </a:endParaRP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ANSSI</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Experts PRIS / Journal spécialisé / SIEM-SOC</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Autorités compétentes (préfecture, ministère, etc.)</a:t>
            </a:r>
            <a:endParaRPr lang="fr-FR" sz="700" b="1" strike="noStrike" spc="-1">
              <a:solidFill>
                <a:srgbClr val="000000"/>
              </a:solidFill>
              <a:latin typeface="+mj-lt"/>
              <a:ea typeface="DejaVu Sans"/>
            </a:endParaRP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COJO (Paris 2024)</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Média et Journalistes</a:t>
            </a: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Pirate informatique</a:t>
            </a: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Utilisateur et spectateur</a:t>
            </a:r>
          </a:p>
          <a:p>
            <a:pPr algn="ctr">
              <a:lnSpc>
                <a:spcPct val="100000"/>
              </a:lnSpc>
              <a:buNone/>
              <a:tabLst>
                <a:tab pos="0" algn="l"/>
              </a:tabLst>
            </a:pPr>
            <a:endParaRPr lang="fr-FR" sz="700" b="0" strike="noStrike" spc="-1">
              <a:latin typeface="+mj-lt"/>
            </a:endParaRPr>
          </a:p>
        </p:txBody>
      </p:sp>
      <p:grpSp>
        <p:nvGrpSpPr>
          <p:cNvPr id="25" name="Groupe 4">
            <a:extLst>
              <a:ext uri="{FF2B5EF4-FFF2-40B4-BE49-F238E27FC236}">
                <a16:creationId xmlns:a16="http://schemas.microsoft.com/office/drawing/2014/main" id="{7215F998-DE10-9AED-A022-726016B440E8}"/>
              </a:ext>
            </a:extLst>
          </p:cNvPr>
          <p:cNvGrpSpPr/>
          <p:nvPr/>
        </p:nvGrpSpPr>
        <p:grpSpPr>
          <a:xfrm>
            <a:off x="7600386" y="4229925"/>
            <a:ext cx="1489674" cy="295148"/>
            <a:chOff x="9912600" y="6283440"/>
            <a:chExt cx="1993320" cy="409320"/>
          </a:xfrm>
        </p:grpSpPr>
        <p:sp>
          <p:nvSpPr>
            <p:cNvPr id="26" name="ZoneTexte 5">
              <a:extLst>
                <a:ext uri="{FF2B5EF4-FFF2-40B4-BE49-F238E27FC236}">
                  <a16:creationId xmlns:a16="http://schemas.microsoft.com/office/drawing/2014/main" id="{FD320B72-3E70-83F1-00EE-0997E2DB15D7}"/>
                </a:ext>
              </a:extLst>
            </p:cNvPr>
            <p:cNvSpPr/>
            <p:nvPr/>
          </p:nvSpPr>
          <p:spPr>
            <a:xfrm>
              <a:off x="10354680" y="6362022"/>
              <a:ext cx="1551240" cy="31810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fr-FR" sz="900" b="1" strike="noStrike" spc="-1">
                  <a:solidFill>
                    <a:srgbClr val="000000"/>
                  </a:solidFill>
                  <a:latin typeface="+mj-lt"/>
                  <a:ea typeface="DejaVu Sans"/>
                </a:rPr>
                <a:t>Animateur</a:t>
              </a:r>
              <a:endParaRPr lang="fr-FR" sz="900" b="0" strike="noStrike" spc="-1">
                <a:latin typeface="+mj-lt"/>
              </a:endParaRPr>
            </a:p>
          </p:txBody>
        </p:sp>
        <p:pic>
          <p:nvPicPr>
            <p:cNvPr id="27" name="Picture 2" descr="C:\Users\PKBO06171\Desktop\user-male-icon.png">
              <a:extLst>
                <a:ext uri="{FF2B5EF4-FFF2-40B4-BE49-F238E27FC236}">
                  <a16:creationId xmlns:a16="http://schemas.microsoft.com/office/drawing/2014/main" id="{D4149AB6-9090-D360-CFE1-AE34674A8106}"/>
                </a:ext>
              </a:extLst>
            </p:cNvPr>
            <p:cNvPicPr/>
            <p:nvPr/>
          </p:nvPicPr>
          <p:blipFill>
            <a:blip r:embed="rId5"/>
            <a:stretch/>
          </p:blipFill>
          <p:spPr>
            <a:xfrm>
              <a:off x="9912600" y="6283440"/>
              <a:ext cx="409320" cy="409320"/>
            </a:xfrm>
            <a:prstGeom prst="rect">
              <a:avLst/>
            </a:prstGeom>
            <a:ln w="0">
              <a:noFill/>
            </a:ln>
          </p:spPr>
        </p:pic>
      </p:grpSp>
      <p:grpSp>
        <p:nvGrpSpPr>
          <p:cNvPr id="31" name="Groupe 10">
            <a:extLst>
              <a:ext uri="{FF2B5EF4-FFF2-40B4-BE49-F238E27FC236}">
                <a16:creationId xmlns:a16="http://schemas.microsoft.com/office/drawing/2014/main" id="{9451ACF9-1053-3898-274D-BB01A3BCC793}"/>
              </a:ext>
            </a:extLst>
          </p:cNvPr>
          <p:cNvGrpSpPr/>
          <p:nvPr/>
        </p:nvGrpSpPr>
        <p:grpSpPr>
          <a:xfrm>
            <a:off x="7600386" y="3843677"/>
            <a:ext cx="1210682" cy="295149"/>
            <a:chOff x="9912598" y="5766116"/>
            <a:chExt cx="1620002" cy="409320"/>
          </a:xfrm>
        </p:grpSpPr>
        <p:pic>
          <p:nvPicPr>
            <p:cNvPr id="32" name="Picture 2" descr="C:\Users\PKBO06171\Desktop\user-male-icon.png">
              <a:extLst>
                <a:ext uri="{FF2B5EF4-FFF2-40B4-BE49-F238E27FC236}">
                  <a16:creationId xmlns:a16="http://schemas.microsoft.com/office/drawing/2014/main" id="{A029B678-C185-372E-15A4-E0A5152FB7C9}"/>
                </a:ext>
              </a:extLst>
            </p:cNvPr>
            <p:cNvPicPr/>
            <p:nvPr/>
          </p:nvPicPr>
          <p:blipFill>
            <a:blip r:embed="rId3"/>
            <a:stretch/>
          </p:blipFill>
          <p:spPr>
            <a:xfrm>
              <a:off x="9912598" y="5766116"/>
              <a:ext cx="409319" cy="409320"/>
            </a:xfrm>
            <a:prstGeom prst="rect">
              <a:avLst/>
            </a:prstGeom>
            <a:ln w="0">
              <a:noFill/>
            </a:ln>
          </p:spPr>
        </p:pic>
        <p:sp>
          <p:nvSpPr>
            <p:cNvPr id="33" name="ZoneTexte 12">
              <a:extLst>
                <a:ext uri="{FF2B5EF4-FFF2-40B4-BE49-F238E27FC236}">
                  <a16:creationId xmlns:a16="http://schemas.microsoft.com/office/drawing/2014/main" id="{FD6A1BF5-B5C3-9138-3506-1D5DAA0BDD96}"/>
                </a:ext>
              </a:extLst>
            </p:cNvPr>
            <p:cNvSpPr/>
            <p:nvPr/>
          </p:nvSpPr>
          <p:spPr>
            <a:xfrm>
              <a:off x="10416960" y="5799701"/>
              <a:ext cx="1115640" cy="31810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fr-FR" sz="900" b="1" strike="noStrike" spc="-1">
                  <a:solidFill>
                    <a:srgbClr val="000000"/>
                  </a:solidFill>
                  <a:latin typeface="+mj-lt"/>
                  <a:ea typeface="DejaVu Sans"/>
                </a:rPr>
                <a:t>Joueur</a:t>
              </a:r>
              <a:endParaRPr lang="fr-FR" sz="900" b="0" strike="noStrike" spc="-1">
                <a:latin typeface="+mj-lt"/>
              </a:endParaRPr>
            </a:p>
          </p:txBody>
        </p:sp>
      </p:grpSp>
      <p:sp>
        <p:nvSpPr>
          <p:cNvPr id="7" name="ZoneTexte 6">
            <a:extLst>
              <a:ext uri="{FF2B5EF4-FFF2-40B4-BE49-F238E27FC236}">
                <a16:creationId xmlns:a16="http://schemas.microsoft.com/office/drawing/2014/main" id="{05DABFFB-6984-2040-B1D9-8FF2168B0622}"/>
              </a:ext>
            </a:extLst>
          </p:cNvPr>
          <p:cNvSpPr txBox="1"/>
          <p:nvPr/>
        </p:nvSpPr>
        <p:spPr>
          <a:xfrm>
            <a:off x="414523" y="3594246"/>
            <a:ext cx="1126472" cy="307777"/>
          </a:xfrm>
          <a:prstGeom prst="rect">
            <a:avLst/>
          </a:prstGeom>
          <a:noFill/>
        </p:spPr>
        <p:txBody>
          <a:bodyPr wrap="square" rtlCol="0">
            <a:spAutoFit/>
          </a:bodyPr>
          <a:lstStyle/>
          <a:p>
            <a:pPr algn="ctr"/>
            <a:r>
              <a:rPr lang="fr-FR" sz="700" b="1">
                <a:solidFill>
                  <a:srgbClr val="21215A"/>
                </a:solidFill>
                <a:latin typeface="+mj-lt"/>
              </a:rPr>
              <a:t>Directeur</a:t>
            </a:r>
          </a:p>
          <a:p>
            <a:pPr algn="ctr"/>
            <a:r>
              <a:rPr lang="fr-FR" sz="700" b="1">
                <a:solidFill>
                  <a:srgbClr val="21215A"/>
                </a:solidFill>
                <a:latin typeface="+mj-lt"/>
              </a:rPr>
              <a:t>Communication</a:t>
            </a:r>
          </a:p>
        </p:txBody>
      </p:sp>
      <p:sp>
        <p:nvSpPr>
          <p:cNvPr id="35" name="ZoneTexte 34">
            <a:extLst>
              <a:ext uri="{FF2B5EF4-FFF2-40B4-BE49-F238E27FC236}">
                <a16:creationId xmlns:a16="http://schemas.microsoft.com/office/drawing/2014/main" id="{371EB0A4-B4A7-3143-8902-AF6CD1ECC10C}"/>
              </a:ext>
            </a:extLst>
          </p:cNvPr>
          <p:cNvSpPr txBox="1"/>
          <p:nvPr/>
        </p:nvSpPr>
        <p:spPr>
          <a:xfrm>
            <a:off x="1507270" y="2055617"/>
            <a:ext cx="409320" cy="200055"/>
          </a:xfrm>
          <a:prstGeom prst="rect">
            <a:avLst/>
          </a:prstGeom>
          <a:noFill/>
        </p:spPr>
        <p:txBody>
          <a:bodyPr wrap="square" rtlCol="0">
            <a:spAutoFit/>
          </a:bodyPr>
          <a:lstStyle/>
          <a:p>
            <a:pPr algn="ctr"/>
            <a:r>
              <a:rPr lang="fr-FR" sz="700" b="1">
                <a:solidFill>
                  <a:srgbClr val="21215A"/>
                </a:solidFill>
                <a:latin typeface="+mj-lt"/>
              </a:rPr>
              <a:t>DRH</a:t>
            </a:r>
          </a:p>
        </p:txBody>
      </p:sp>
      <p:pic>
        <p:nvPicPr>
          <p:cNvPr id="36" name="Picture 2" descr="C:\Users\PKBO06171\Desktop\user-male-icon.png">
            <a:extLst>
              <a:ext uri="{FF2B5EF4-FFF2-40B4-BE49-F238E27FC236}">
                <a16:creationId xmlns:a16="http://schemas.microsoft.com/office/drawing/2014/main" id="{A6B956DD-B995-1684-14A8-3FC352444520}"/>
              </a:ext>
            </a:extLst>
          </p:cNvPr>
          <p:cNvPicPr/>
          <p:nvPr/>
        </p:nvPicPr>
        <p:blipFill>
          <a:blip r:embed="rId3"/>
          <a:stretch/>
        </p:blipFill>
        <p:spPr>
          <a:xfrm>
            <a:off x="3008151" y="2981926"/>
            <a:ext cx="409320" cy="320760"/>
          </a:xfrm>
          <a:prstGeom prst="rect">
            <a:avLst/>
          </a:prstGeom>
          <a:ln w="0">
            <a:noFill/>
          </a:ln>
        </p:spPr>
      </p:pic>
      <p:sp>
        <p:nvSpPr>
          <p:cNvPr id="37" name="ZoneTexte 36">
            <a:extLst>
              <a:ext uri="{FF2B5EF4-FFF2-40B4-BE49-F238E27FC236}">
                <a16:creationId xmlns:a16="http://schemas.microsoft.com/office/drawing/2014/main" id="{71DC5293-D460-07FD-7BED-A79B678EC210}"/>
              </a:ext>
            </a:extLst>
          </p:cNvPr>
          <p:cNvSpPr txBox="1"/>
          <p:nvPr/>
        </p:nvSpPr>
        <p:spPr>
          <a:xfrm>
            <a:off x="297531" y="2823166"/>
            <a:ext cx="728924" cy="307777"/>
          </a:xfrm>
          <a:prstGeom prst="rect">
            <a:avLst/>
          </a:prstGeom>
          <a:noFill/>
        </p:spPr>
        <p:txBody>
          <a:bodyPr wrap="square" rtlCol="0">
            <a:spAutoFit/>
          </a:bodyPr>
          <a:lstStyle/>
          <a:p>
            <a:pPr algn="ctr"/>
            <a:r>
              <a:rPr lang="fr-FR" sz="700" b="1">
                <a:solidFill>
                  <a:srgbClr val="21215A"/>
                </a:solidFill>
                <a:latin typeface="+mj-lt"/>
              </a:rPr>
              <a:t>Directeur </a:t>
            </a:r>
          </a:p>
          <a:p>
            <a:pPr algn="ctr"/>
            <a:r>
              <a:rPr lang="fr-FR" sz="700" b="1">
                <a:solidFill>
                  <a:srgbClr val="21215A"/>
                </a:solidFill>
                <a:latin typeface="+mj-lt"/>
              </a:rPr>
              <a:t>Juridique</a:t>
            </a:r>
          </a:p>
        </p:txBody>
      </p:sp>
      <p:sp>
        <p:nvSpPr>
          <p:cNvPr id="38" name="Ellipse 33">
            <a:extLst>
              <a:ext uri="{FF2B5EF4-FFF2-40B4-BE49-F238E27FC236}">
                <a16:creationId xmlns:a16="http://schemas.microsoft.com/office/drawing/2014/main" id="{AAEB1703-DF6F-42AC-68AD-7ACE190978C2}"/>
              </a:ext>
            </a:extLst>
          </p:cNvPr>
          <p:cNvSpPr/>
          <p:nvPr/>
        </p:nvSpPr>
        <p:spPr>
          <a:xfrm>
            <a:off x="3991470" y="2385926"/>
            <a:ext cx="1372618" cy="1027454"/>
          </a:xfrm>
          <a:prstGeom prst="ellipse">
            <a:avLst/>
          </a:prstGeom>
          <a:solidFill>
            <a:srgbClr val="5555C1"/>
          </a:solidFill>
          <a:ln w="9525">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45000" rIns="0" bIns="45000" anchor="ctr" anchorCtr="1">
            <a:normAutofit/>
          </a:bodyPr>
          <a:lstStyle/>
          <a:p>
            <a:pPr algn="ctr">
              <a:lnSpc>
                <a:spcPct val="100000"/>
              </a:lnSpc>
              <a:buNone/>
              <a:tabLst>
                <a:tab pos="0" algn="l"/>
              </a:tabLst>
            </a:pPr>
            <a:r>
              <a:rPr lang="fr-FR" sz="900" b="1" strike="noStrike" spc="-1">
                <a:solidFill>
                  <a:srgbClr val="FFFFFF"/>
                </a:solidFill>
                <a:latin typeface="+mj-lt"/>
                <a:ea typeface="DejaVu Sans"/>
              </a:rPr>
              <a:t>Cellule de crise opérationnelle IT/SSI </a:t>
            </a:r>
            <a:endParaRPr lang="fr-FR" sz="900" b="0" strike="noStrike" spc="-1">
              <a:latin typeface="+mj-lt"/>
            </a:endParaRPr>
          </a:p>
        </p:txBody>
      </p:sp>
      <p:pic>
        <p:nvPicPr>
          <p:cNvPr id="39" name="Picture 2" descr="C:\Users\PKBO06171\Desktop\user-male-icon.png">
            <a:extLst>
              <a:ext uri="{FF2B5EF4-FFF2-40B4-BE49-F238E27FC236}">
                <a16:creationId xmlns:a16="http://schemas.microsoft.com/office/drawing/2014/main" id="{0F682FA7-50BF-8F6F-1FE2-CA9C514758CD}"/>
              </a:ext>
            </a:extLst>
          </p:cNvPr>
          <p:cNvPicPr/>
          <p:nvPr/>
        </p:nvPicPr>
        <p:blipFill>
          <a:blip r:embed="rId3"/>
          <a:stretch/>
        </p:blipFill>
        <p:spPr>
          <a:xfrm>
            <a:off x="2126677" y="1813760"/>
            <a:ext cx="409320" cy="320760"/>
          </a:xfrm>
          <a:prstGeom prst="rect">
            <a:avLst/>
          </a:prstGeom>
          <a:ln w="0">
            <a:noFill/>
          </a:ln>
        </p:spPr>
      </p:pic>
      <p:sp>
        <p:nvSpPr>
          <p:cNvPr id="40" name="ZoneTexte 39">
            <a:extLst>
              <a:ext uri="{FF2B5EF4-FFF2-40B4-BE49-F238E27FC236}">
                <a16:creationId xmlns:a16="http://schemas.microsoft.com/office/drawing/2014/main" id="{7AF974E9-FDA4-5A21-85F2-C49E8C47EE27}"/>
              </a:ext>
            </a:extLst>
          </p:cNvPr>
          <p:cNvSpPr txBox="1"/>
          <p:nvPr/>
        </p:nvSpPr>
        <p:spPr>
          <a:xfrm>
            <a:off x="1901458" y="2086598"/>
            <a:ext cx="932501" cy="307777"/>
          </a:xfrm>
          <a:prstGeom prst="rect">
            <a:avLst/>
          </a:prstGeom>
          <a:noFill/>
        </p:spPr>
        <p:txBody>
          <a:bodyPr wrap="square" rtlCol="0">
            <a:spAutoFit/>
          </a:bodyPr>
          <a:lstStyle/>
          <a:p>
            <a:pPr algn="ctr"/>
            <a:r>
              <a:rPr lang="fr-FR" sz="700" b="1">
                <a:solidFill>
                  <a:srgbClr val="21215A"/>
                </a:solidFill>
                <a:latin typeface="+mj-lt"/>
              </a:rPr>
              <a:t>Responsable(s)</a:t>
            </a:r>
          </a:p>
          <a:p>
            <a:pPr algn="ctr"/>
            <a:r>
              <a:rPr lang="fr-FR" sz="700" b="1">
                <a:solidFill>
                  <a:srgbClr val="21215A"/>
                </a:solidFill>
                <a:latin typeface="+mj-lt"/>
              </a:rPr>
              <a:t>métier</a:t>
            </a:r>
          </a:p>
        </p:txBody>
      </p:sp>
      <p:pic>
        <p:nvPicPr>
          <p:cNvPr id="41" name="Picture 2" descr="C:\Users\PKBO06171\Desktop\user-male-icon.png">
            <a:extLst>
              <a:ext uri="{FF2B5EF4-FFF2-40B4-BE49-F238E27FC236}">
                <a16:creationId xmlns:a16="http://schemas.microsoft.com/office/drawing/2014/main" id="{CA10454F-3DED-4E9E-579A-DCB64B5C6C24}"/>
              </a:ext>
            </a:extLst>
          </p:cNvPr>
          <p:cNvPicPr/>
          <p:nvPr/>
        </p:nvPicPr>
        <p:blipFill>
          <a:blip r:embed="rId3"/>
          <a:stretch/>
        </p:blipFill>
        <p:spPr>
          <a:xfrm>
            <a:off x="5489781" y="2242936"/>
            <a:ext cx="409320" cy="320760"/>
          </a:xfrm>
          <a:prstGeom prst="rect">
            <a:avLst/>
          </a:prstGeom>
          <a:ln w="0">
            <a:noFill/>
          </a:ln>
        </p:spPr>
      </p:pic>
      <p:sp>
        <p:nvSpPr>
          <p:cNvPr id="42" name="ZoneTexte 41">
            <a:extLst>
              <a:ext uri="{FF2B5EF4-FFF2-40B4-BE49-F238E27FC236}">
                <a16:creationId xmlns:a16="http://schemas.microsoft.com/office/drawing/2014/main" id="{171EE553-A23E-A722-9274-5689703DE3CF}"/>
              </a:ext>
            </a:extLst>
          </p:cNvPr>
          <p:cNvSpPr txBox="1"/>
          <p:nvPr/>
        </p:nvSpPr>
        <p:spPr>
          <a:xfrm>
            <a:off x="5263544" y="2538636"/>
            <a:ext cx="969524" cy="307777"/>
          </a:xfrm>
          <a:prstGeom prst="rect">
            <a:avLst/>
          </a:prstGeom>
          <a:noFill/>
        </p:spPr>
        <p:txBody>
          <a:bodyPr wrap="square" rtlCol="0">
            <a:spAutoFit/>
          </a:bodyPr>
          <a:lstStyle/>
          <a:p>
            <a:pPr algn="ctr"/>
            <a:r>
              <a:rPr lang="fr-FR" sz="700" b="1">
                <a:solidFill>
                  <a:srgbClr val="21215A"/>
                </a:solidFill>
                <a:latin typeface="+mj-lt"/>
              </a:rPr>
              <a:t>Responsables</a:t>
            </a:r>
          </a:p>
          <a:p>
            <a:pPr algn="ctr"/>
            <a:r>
              <a:rPr lang="fr-FR" sz="700" b="1">
                <a:solidFill>
                  <a:srgbClr val="21215A"/>
                </a:solidFill>
                <a:latin typeface="+mj-lt"/>
              </a:rPr>
              <a:t>IT / SSI</a:t>
            </a:r>
          </a:p>
        </p:txBody>
      </p:sp>
      <p:pic>
        <p:nvPicPr>
          <p:cNvPr id="47" name="Picture 2" descr="C:\Users\PKBO06171\Desktop\user-male-icon.png">
            <a:extLst>
              <a:ext uri="{FF2B5EF4-FFF2-40B4-BE49-F238E27FC236}">
                <a16:creationId xmlns:a16="http://schemas.microsoft.com/office/drawing/2014/main" id="{840A59C3-5831-21B5-A0EF-48A0E9384C27}"/>
              </a:ext>
            </a:extLst>
          </p:cNvPr>
          <p:cNvPicPr/>
          <p:nvPr/>
        </p:nvPicPr>
        <p:blipFill>
          <a:blip r:embed="rId3"/>
          <a:stretch/>
        </p:blipFill>
        <p:spPr>
          <a:xfrm>
            <a:off x="3917281" y="3429524"/>
            <a:ext cx="409320" cy="320760"/>
          </a:xfrm>
          <a:prstGeom prst="rect">
            <a:avLst/>
          </a:prstGeom>
          <a:ln w="0">
            <a:noFill/>
          </a:ln>
        </p:spPr>
      </p:pic>
      <p:sp>
        <p:nvSpPr>
          <p:cNvPr id="48" name="ZoneTexte 47">
            <a:extLst>
              <a:ext uri="{FF2B5EF4-FFF2-40B4-BE49-F238E27FC236}">
                <a16:creationId xmlns:a16="http://schemas.microsoft.com/office/drawing/2014/main" id="{F83F7998-84CD-105E-E146-9E6599C5D348}"/>
              </a:ext>
            </a:extLst>
          </p:cNvPr>
          <p:cNvSpPr txBox="1"/>
          <p:nvPr/>
        </p:nvSpPr>
        <p:spPr>
          <a:xfrm>
            <a:off x="3691044" y="3725224"/>
            <a:ext cx="861794" cy="200055"/>
          </a:xfrm>
          <a:prstGeom prst="rect">
            <a:avLst/>
          </a:prstGeom>
          <a:noFill/>
        </p:spPr>
        <p:txBody>
          <a:bodyPr wrap="square" rtlCol="0">
            <a:spAutoFit/>
          </a:bodyPr>
          <a:lstStyle/>
          <a:p>
            <a:pPr algn="ctr"/>
            <a:r>
              <a:rPr lang="fr-FR" sz="700" b="1">
                <a:solidFill>
                  <a:srgbClr val="21215A"/>
                </a:solidFill>
                <a:latin typeface="+mj-lt"/>
              </a:rPr>
              <a:t>PRIS</a:t>
            </a:r>
          </a:p>
        </p:txBody>
      </p:sp>
      <p:cxnSp>
        <p:nvCxnSpPr>
          <p:cNvPr id="49" name="Connecteur droit avec flèche 48">
            <a:extLst>
              <a:ext uri="{FF2B5EF4-FFF2-40B4-BE49-F238E27FC236}">
                <a16:creationId xmlns:a16="http://schemas.microsoft.com/office/drawing/2014/main" id="{46B6C25A-02CF-6B94-AE16-DD9FF6F68E95}"/>
              </a:ext>
            </a:extLst>
          </p:cNvPr>
          <p:cNvCxnSpPr>
            <a:cxnSpLocks/>
          </p:cNvCxnSpPr>
          <p:nvPr/>
        </p:nvCxnSpPr>
        <p:spPr>
          <a:xfrm flipH="1">
            <a:off x="2308627" y="2563696"/>
            <a:ext cx="6995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0" name="Connecteur droit avec flèche 49">
            <a:extLst>
              <a:ext uri="{FF2B5EF4-FFF2-40B4-BE49-F238E27FC236}">
                <a16:creationId xmlns:a16="http://schemas.microsoft.com/office/drawing/2014/main" id="{15B19DE9-4883-D317-DC6F-E242F0C79A10}"/>
              </a:ext>
            </a:extLst>
          </p:cNvPr>
          <p:cNvCxnSpPr>
            <a:cxnSpLocks/>
          </p:cNvCxnSpPr>
          <p:nvPr/>
        </p:nvCxnSpPr>
        <p:spPr>
          <a:xfrm flipH="1">
            <a:off x="2307097" y="3189443"/>
            <a:ext cx="608719" cy="30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1" name="Connecteur droit avec flèche 50">
            <a:extLst>
              <a:ext uri="{FF2B5EF4-FFF2-40B4-BE49-F238E27FC236}">
                <a16:creationId xmlns:a16="http://schemas.microsoft.com/office/drawing/2014/main" id="{7A81C1B7-2155-86CC-06DE-B01D8DC0AD93}"/>
              </a:ext>
            </a:extLst>
          </p:cNvPr>
          <p:cNvCxnSpPr>
            <a:cxnSpLocks/>
          </p:cNvCxnSpPr>
          <p:nvPr/>
        </p:nvCxnSpPr>
        <p:spPr>
          <a:xfrm>
            <a:off x="3527884" y="2576875"/>
            <a:ext cx="52226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2" name="Connecteur droit avec flèche 51">
            <a:extLst>
              <a:ext uri="{FF2B5EF4-FFF2-40B4-BE49-F238E27FC236}">
                <a16:creationId xmlns:a16="http://schemas.microsoft.com/office/drawing/2014/main" id="{B482D4C3-58CC-08D8-8A5B-AF5819F87006}"/>
              </a:ext>
            </a:extLst>
          </p:cNvPr>
          <p:cNvCxnSpPr>
            <a:cxnSpLocks/>
          </p:cNvCxnSpPr>
          <p:nvPr/>
        </p:nvCxnSpPr>
        <p:spPr>
          <a:xfrm>
            <a:off x="3527884" y="3189443"/>
            <a:ext cx="55571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5" name="Rectangle à coins arrondis 35">
            <a:extLst>
              <a:ext uri="{FF2B5EF4-FFF2-40B4-BE49-F238E27FC236}">
                <a16:creationId xmlns:a16="http://schemas.microsoft.com/office/drawing/2014/main" id="{D2856091-7688-CF10-8728-0BEB71A5C1CB}"/>
              </a:ext>
            </a:extLst>
          </p:cNvPr>
          <p:cNvSpPr/>
          <p:nvPr/>
        </p:nvSpPr>
        <p:spPr>
          <a:xfrm>
            <a:off x="5724084" y="4190895"/>
            <a:ext cx="914689" cy="191385"/>
          </a:xfrm>
          <a:prstGeom prst="roundRect">
            <a:avLst>
              <a:gd name="adj" fmla="val 16667"/>
            </a:avLst>
          </a:prstGeom>
          <a:solidFill>
            <a:srgbClr val="21215A"/>
          </a:solidFill>
          <a:ln w="9525">
            <a:noFill/>
          </a:ln>
        </p:spPr>
        <p:style>
          <a:lnRef idx="0">
            <a:scrgbClr r="0" g="0" b="0"/>
          </a:lnRef>
          <a:fillRef idx="0">
            <a:scrgbClr r="0" g="0" b="0"/>
          </a:fillRef>
          <a:effectRef idx="0">
            <a:scrgbClr r="0" g="0" b="0"/>
          </a:effectRef>
          <a:fontRef idx="minor"/>
        </p:style>
        <p:txBody>
          <a:bodyPr lIns="63360" tIns="0" rIns="64800" bIns="0" anchor="ctr">
            <a:noAutofit/>
          </a:bodyPr>
          <a:lstStyle/>
          <a:p>
            <a:pPr algn="ctr">
              <a:lnSpc>
                <a:spcPct val="100000"/>
              </a:lnSpc>
              <a:buNone/>
              <a:tabLst>
                <a:tab pos="0" algn="l"/>
              </a:tabLst>
            </a:pPr>
            <a:r>
              <a:rPr lang="fr-FR" sz="900" b="1" strike="noStrike" spc="-1">
                <a:solidFill>
                  <a:srgbClr val="FFFFFF"/>
                </a:solidFill>
                <a:latin typeface="+mj-lt"/>
                <a:ea typeface="DejaVu Sans"/>
              </a:rPr>
              <a:t>ANIMATION</a:t>
            </a:r>
            <a:endParaRPr lang="fr-FR" sz="900" b="0" strike="noStrike" spc="-1">
              <a:latin typeface="+mj-lt"/>
            </a:endParaRPr>
          </a:p>
        </p:txBody>
      </p:sp>
      <p:pic>
        <p:nvPicPr>
          <p:cNvPr id="46" name="Picture 2" descr="C:\Users\PKBO06171\Desktop\user-male-icon.png">
            <a:extLst>
              <a:ext uri="{FF2B5EF4-FFF2-40B4-BE49-F238E27FC236}">
                <a16:creationId xmlns:a16="http://schemas.microsoft.com/office/drawing/2014/main" id="{2B896A7D-1AA2-E9BC-F2E3-63AD1D1057DA}"/>
              </a:ext>
            </a:extLst>
          </p:cNvPr>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Lst>
          </a:blip>
          <a:stretch/>
        </p:blipFill>
        <p:spPr>
          <a:xfrm>
            <a:off x="6060965" y="3976209"/>
            <a:ext cx="216237" cy="191385"/>
          </a:xfrm>
          <a:prstGeom prst="rect">
            <a:avLst/>
          </a:prstGeom>
          <a:ln w="0">
            <a:noFill/>
          </a:ln>
        </p:spPr>
      </p:pic>
      <p:pic>
        <p:nvPicPr>
          <p:cNvPr id="54" name="Picture 2" descr="C:\Users\PKBO06171\Desktop\user-male-icon.png">
            <a:extLst>
              <a:ext uri="{FF2B5EF4-FFF2-40B4-BE49-F238E27FC236}">
                <a16:creationId xmlns:a16="http://schemas.microsoft.com/office/drawing/2014/main" id="{2D4502A6-7A14-4C9B-1BB9-51A3F0444B77}"/>
              </a:ext>
            </a:extLst>
          </p:cNvPr>
          <p:cNvPicPr/>
          <p:nvPr/>
        </p:nvPicPr>
        <p:blipFill>
          <a:blip r:embed="rId5"/>
          <a:stretch/>
        </p:blipFill>
        <p:spPr>
          <a:xfrm>
            <a:off x="6709802" y="4190895"/>
            <a:ext cx="181918" cy="175174"/>
          </a:xfrm>
          <a:prstGeom prst="rect">
            <a:avLst/>
          </a:prstGeom>
          <a:ln w="0">
            <a:noFill/>
          </a:ln>
        </p:spPr>
      </p:pic>
      <p:pic>
        <p:nvPicPr>
          <p:cNvPr id="59" name="Image 58" descr="Une image contenant dessin humoristique, art, conception&#10;&#10;Description générée automatiquement">
            <a:extLst>
              <a:ext uri="{FF2B5EF4-FFF2-40B4-BE49-F238E27FC236}">
                <a16:creationId xmlns:a16="http://schemas.microsoft.com/office/drawing/2014/main" id="{B89D104D-015D-973D-2095-58187522B02D}"/>
              </a:ext>
            </a:extLst>
          </p:cNvPr>
          <p:cNvPicPr>
            <a:picLocks noChangeAspect="1"/>
          </p:cNvPicPr>
          <p:nvPr/>
        </p:nvPicPr>
        <p:blipFill>
          <a:blip r:embed="rId8">
            <a:duotone>
              <a:prstClr val="black"/>
              <a:srgbClr val="92D050">
                <a:tint val="45000"/>
                <a:satMod val="400000"/>
              </a:srgbClr>
            </a:duotone>
            <a:extLst>
              <a:ext uri="{BEBA8EAE-BF5A-486C-A8C5-ECC9F3942E4B}">
                <a14:imgProps xmlns:a14="http://schemas.microsoft.com/office/drawing/2010/main">
                  <a14:imgLayer r:embed="rId9">
                    <a14:imgEffect>
                      <a14:colorTemperature colorTemp="4700"/>
                    </a14:imgEffect>
                    <a14:imgEffect>
                      <a14:saturation sat="400000"/>
                    </a14:imgEffect>
                  </a14:imgLayer>
                </a14:imgProps>
              </a:ext>
            </a:extLst>
          </a:blip>
          <a:stretch>
            <a:fillRect/>
          </a:stretch>
        </p:blipFill>
        <p:spPr>
          <a:xfrm flipH="1">
            <a:off x="1457472" y="3508812"/>
            <a:ext cx="393283" cy="393283"/>
          </a:xfrm>
          <a:prstGeom prst="rect">
            <a:avLst/>
          </a:prstGeom>
        </p:spPr>
      </p:pic>
      <p:pic>
        <p:nvPicPr>
          <p:cNvPr id="60" name="Image 59" descr="Une image contenant dessin humoristique, art, conception&#10;&#10;Description générée automatiquement">
            <a:extLst>
              <a:ext uri="{FF2B5EF4-FFF2-40B4-BE49-F238E27FC236}">
                <a16:creationId xmlns:a16="http://schemas.microsoft.com/office/drawing/2014/main" id="{7B9E149A-3489-37A1-D89B-E3D9606E5FB8}"/>
              </a:ext>
            </a:extLst>
          </p:cNvPr>
          <p:cNvPicPr>
            <a:picLocks noChangeAspect="1"/>
          </p:cNvPicPr>
          <p:nvPr/>
        </p:nvPicPr>
        <p:blipFill>
          <a:blip r:embed="rId10">
            <a:duotone>
              <a:schemeClr val="bg2">
                <a:shade val="45000"/>
                <a:satMod val="135000"/>
              </a:schemeClr>
              <a:prstClr val="white"/>
            </a:duotone>
            <a:extLst>
              <a:ext uri="{BEBA8EAE-BF5A-486C-A8C5-ECC9F3942E4B}">
                <a14:imgProps xmlns:a14="http://schemas.microsoft.com/office/drawing/2010/main">
                  <a14:imgLayer r:embed="rId9">
                    <a14:imgEffect>
                      <a14:colorTemperature colorTemp="4700"/>
                    </a14:imgEffect>
                  </a14:imgLayer>
                </a14:imgProps>
              </a:ext>
            </a:extLst>
          </a:blip>
          <a:stretch>
            <a:fillRect/>
          </a:stretch>
        </p:blipFill>
        <p:spPr>
          <a:xfrm flipH="1">
            <a:off x="5480286" y="4167594"/>
            <a:ext cx="214155" cy="214155"/>
          </a:xfrm>
          <a:prstGeom prst="rect">
            <a:avLst/>
          </a:prstGeom>
        </p:spPr>
      </p:pic>
      <p:pic>
        <p:nvPicPr>
          <p:cNvPr id="62" name="Image 61" descr="Une image contenant dessin humoristique, art, conception&#10;&#10;Description générée automatiquement">
            <a:extLst>
              <a:ext uri="{FF2B5EF4-FFF2-40B4-BE49-F238E27FC236}">
                <a16:creationId xmlns:a16="http://schemas.microsoft.com/office/drawing/2014/main" id="{B3C5F30A-AA9F-28A2-4DC2-F7D9EBE1D073}"/>
              </a:ext>
            </a:extLst>
          </p:cNvPr>
          <p:cNvPicPr>
            <a:picLocks noChangeAspect="1"/>
          </p:cNvPicPr>
          <p:nvPr/>
        </p:nvPicPr>
        <p:blipFill>
          <a:blip r:embed="rId11">
            <a:duotone>
              <a:prstClr val="black"/>
              <a:schemeClr val="accent2">
                <a:tint val="45000"/>
                <a:satMod val="400000"/>
              </a:schemeClr>
            </a:duotone>
          </a:blip>
          <a:stretch>
            <a:fillRect/>
          </a:stretch>
        </p:blipFill>
        <p:spPr>
          <a:xfrm flipH="1">
            <a:off x="3038639" y="2412954"/>
            <a:ext cx="362817" cy="362817"/>
          </a:xfrm>
          <a:prstGeom prst="rect">
            <a:avLst/>
          </a:prstGeom>
        </p:spPr>
      </p:pic>
      <p:pic>
        <p:nvPicPr>
          <p:cNvPr id="63" name="Image 62" descr="Une image contenant dessin humoristique, art, conception&#10;&#10;Description générée automatiquement">
            <a:extLst>
              <a:ext uri="{FF2B5EF4-FFF2-40B4-BE49-F238E27FC236}">
                <a16:creationId xmlns:a16="http://schemas.microsoft.com/office/drawing/2014/main" id="{942888B3-B047-0483-0920-FB54B63875D1}"/>
              </a:ext>
            </a:extLst>
          </p:cNvPr>
          <p:cNvPicPr>
            <a:picLocks noChangeAspect="1"/>
          </p:cNvPicPr>
          <p:nvPr/>
        </p:nvPicPr>
        <p:blipFill>
          <a:blip r:embed="rId11">
            <a:duotone>
              <a:prstClr val="black"/>
              <a:schemeClr val="accent2">
                <a:tint val="45000"/>
                <a:satMod val="400000"/>
              </a:schemeClr>
            </a:duotone>
          </a:blip>
          <a:stretch>
            <a:fillRect/>
          </a:stretch>
        </p:blipFill>
        <p:spPr>
          <a:xfrm flipH="1">
            <a:off x="1540995" y="1714859"/>
            <a:ext cx="362817" cy="362817"/>
          </a:xfrm>
          <a:prstGeom prst="rect">
            <a:avLst/>
          </a:prstGeom>
        </p:spPr>
      </p:pic>
      <p:pic>
        <p:nvPicPr>
          <p:cNvPr id="65" name="Image 64" descr="Une image contenant dessin humoristique, art, conception&#10;&#10;Description générée automatiquement">
            <a:extLst>
              <a:ext uri="{FF2B5EF4-FFF2-40B4-BE49-F238E27FC236}">
                <a16:creationId xmlns:a16="http://schemas.microsoft.com/office/drawing/2014/main" id="{05D2093C-81AC-DF86-4F9D-C34F9E3B7685}"/>
              </a:ext>
            </a:extLst>
          </p:cNvPr>
          <p:cNvPicPr>
            <a:picLocks noChangeAspect="1"/>
          </p:cNvPicPr>
          <p:nvPr/>
        </p:nvPicPr>
        <p:blipFill>
          <a:blip r:embed="rId11">
            <a:duotone>
              <a:prstClr val="black"/>
              <a:schemeClr val="accent2">
                <a:tint val="45000"/>
                <a:satMod val="400000"/>
              </a:schemeClr>
            </a:duotone>
          </a:blip>
          <a:stretch>
            <a:fillRect/>
          </a:stretch>
        </p:blipFill>
        <p:spPr>
          <a:xfrm flipH="1">
            <a:off x="796601" y="3255640"/>
            <a:ext cx="362817" cy="362817"/>
          </a:xfrm>
          <a:prstGeom prst="rect">
            <a:avLst/>
          </a:prstGeom>
        </p:spPr>
      </p:pic>
      <p:pic>
        <p:nvPicPr>
          <p:cNvPr id="66" name="Image 65" descr="Une image contenant dessin humoristique, art, conception&#10;&#10;Description générée automatiquement">
            <a:extLst>
              <a:ext uri="{FF2B5EF4-FFF2-40B4-BE49-F238E27FC236}">
                <a16:creationId xmlns:a16="http://schemas.microsoft.com/office/drawing/2014/main" id="{9FD9AC04-2B8B-9AC2-FD69-2AA43BAD4457}"/>
              </a:ext>
            </a:extLst>
          </p:cNvPr>
          <p:cNvPicPr>
            <a:picLocks noChangeAspect="1"/>
          </p:cNvPicPr>
          <p:nvPr/>
        </p:nvPicPr>
        <p:blipFill>
          <a:blip r:embed="rId10">
            <a:duotone>
              <a:schemeClr val="bg2">
                <a:shade val="45000"/>
                <a:satMod val="135000"/>
              </a:schemeClr>
              <a:prstClr val="white"/>
            </a:duotone>
            <a:extLst>
              <a:ext uri="{BEBA8EAE-BF5A-486C-A8C5-ECC9F3942E4B}">
                <a14:imgProps xmlns:a14="http://schemas.microsoft.com/office/drawing/2010/main">
                  <a14:imgLayer r:embed="rId9">
                    <a14:imgEffect>
                      <a14:colorTemperature colorTemp="4700"/>
                    </a14:imgEffect>
                  </a14:imgLayer>
                </a14:imgProps>
              </a:ext>
            </a:extLst>
          </a:blip>
          <a:stretch>
            <a:fillRect/>
          </a:stretch>
        </p:blipFill>
        <p:spPr>
          <a:xfrm flipH="1">
            <a:off x="6085735" y="4402999"/>
            <a:ext cx="191385" cy="191385"/>
          </a:xfrm>
          <a:prstGeom prst="rect">
            <a:avLst/>
          </a:prstGeom>
        </p:spPr>
      </p:pic>
      <p:grpSp>
        <p:nvGrpSpPr>
          <p:cNvPr id="73" name="Groupe 72">
            <a:extLst>
              <a:ext uri="{FF2B5EF4-FFF2-40B4-BE49-F238E27FC236}">
                <a16:creationId xmlns:a16="http://schemas.microsoft.com/office/drawing/2014/main" id="{900F40C0-0460-E508-139E-77A2DC383F91}"/>
              </a:ext>
            </a:extLst>
          </p:cNvPr>
          <p:cNvGrpSpPr/>
          <p:nvPr/>
        </p:nvGrpSpPr>
        <p:grpSpPr>
          <a:xfrm>
            <a:off x="7614459" y="3456250"/>
            <a:ext cx="1278021" cy="291825"/>
            <a:chOff x="7614459" y="3456250"/>
            <a:chExt cx="1278021" cy="291825"/>
          </a:xfrm>
        </p:grpSpPr>
        <p:sp>
          <p:nvSpPr>
            <p:cNvPr id="30" name="ZoneTexte 9">
              <a:extLst>
                <a:ext uri="{FF2B5EF4-FFF2-40B4-BE49-F238E27FC236}">
                  <a16:creationId xmlns:a16="http://schemas.microsoft.com/office/drawing/2014/main" id="{1DA33CE0-FA33-06E9-776F-934603119E37}"/>
                </a:ext>
              </a:extLst>
            </p:cNvPr>
            <p:cNvSpPr/>
            <p:nvPr/>
          </p:nvSpPr>
          <p:spPr>
            <a:xfrm>
              <a:off x="7977313" y="3476076"/>
              <a:ext cx="915167" cy="2293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tabLst>
                  <a:tab pos="0" algn="l"/>
                </a:tabLst>
              </a:pPr>
              <a:r>
                <a:rPr lang="fr-FR" sz="900" b="1" strike="noStrike" spc="-1">
                  <a:solidFill>
                    <a:srgbClr val="000000"/>
                  </a:solidFill>
                  <a:latin typeface="+mj-lt"/>
                  <a:ea typeface="DejaVu Sans"/>
                </a:rPr>
                <a:t>Observateur</a:t>
              </a:r>
              <a:endParaRPr lang="fr-FR" sz="900" b="0" strike="noStrike" spc="-1">
                <a:latin typeface="+mj-lt"/>
              </a:endParaRPr>
            </a:p>
          </p:txBody>
        </p:sp>
        <p:pic>
          <p:nvPicPr>
            <p:cNvPr id="72" name="Image 71" descr="Une image contenant dessin humoristique, art, conception&#10;&#10;Description générée automatiquement">
              <a:extLst>
                <a:ext uri="{FF2B5EF4-FFF2-40B4-BE49-F238E27FC236}">
                  <a16:creationId xmlns:a16="http://schemas.microsoft.com/office/drawing/2014/main" id="{8BE570C0-2415-EBAE-BDC4-CAAD4CB49D2E}"/>
                </a:ext>
              </a:extLst>
            </p:cNvPr>
            <p:cNvPicPr>
              <a:picLocks noChangeAspect="1"/>
            </p:cNvPicPr>
            <p:nvPr/>
          </p:nvPicPr>
          <p:blipFill>
            <a:blip r:embed="rId8">
              <a:duotone>
                <a:prstClr val="black"/>
                <a:srgbClr val="92D050">
                  <a:tint val="45000"/>
                  <a:satMod val="400000"/>
                </a:srgbClr>
              </a:duotone>
              <a:extLst>
                <a:ext uri="{BEBA8EAE-BF5A-486C-A8C5-ECC9F3942E4B}">
                  <a14:imgProps xmlns:a14="http://schemas.microsoft.com/office/drawing/2010/main">
                    <a14:imgLayer r:embed="rId9">
                      <a14:imgEffect>
                        <a14:colorTemperature colorTemp="4700"/>
                      </a14:imgEffect>
                      <a14:imgEffect>
                        <a14:saturation sat="400000"/>
                      </a14:imgEffect>
                    </a14:imgLayer>
                  </a14:imgProps>
                </a:ext>
              </a:extLst>
            </a:blip>
            <a:stretch>
              <a:fillRect/>
            </a:stretch>
          </p:blipFill>
          <p:spPr>
            <a:xfrm flipH="1">
              <a:off x="7614459" y="3456250"/>
              <a:ext cx="291825" cy="291825"/>
            </a:xfrm>
            <a:prstGeom prst="rect">
              <a:avLst/>
            </a:prstGeom>
          </p:spPr>
        </p:pic>
      </p:grpSp>
      <p:pic>
        <p:nvPicPr>
          <p:cNvPr id="6" name="Picture 2" descr="C:\Users\PKBO06171\Desktop\user-male-icon.png">
            <a:extLst>
              <a:ext uri="{FF2B5EF4-FFF2-40B4-BE49-F238E27FC236}">
                <a16:creationId xmlns:a16="http://schemas.microsoft.com/office/drawing/2014/main" id="{02387E2F-280D-62C1-D107-1D6BD78170B7}"/>
              </a:ext>
            </a:extLst>
          </p:cNvPr>
          <p:cNvPicPr/>
          <p:nvPr/>
        </p:nvPicPr>
        <p:blipFill>
          <a:blip r:embed="rId3"/>
          <a:stretch/>
        </p:blipFill>
        <p:spPr>
          <a:xfrm>
            <a:off x="5150177" y="3373248"/>
            <a:ext cx="409320" cy="320760"/>
          </a:xfrm>
          <a:prstGeom prst="rect">
            <a:avLst/>
          </a:prstGeom>
          <a:ln w="0">
            <a:noFill/>
          </a:ln>
        </p:spPr>
      </p:pic>
      <p:sp>
        <p:nvSpPr>
          <p:cNvPr id="11" name="ZoneTexte 10">
            <a:extLst>
              <a:ext uri="{FF2B5EF4-FFF2-40B4-BE49-F238E27FC236}">
                <a16:creationId xmlns:a16="http://schemas.microsoft.com/office/drawing/2014/main" id="{96F4989C-3E90-66AC-2567-7005A9B39EF7}"/>
              </a:ext>
            </a:extLst>
          </p:cNvPr>
          <p:cNvSpPr txBox="1"/>
          <p:nvPr/>
        </p:nvSpPr>
        <p:spPr>
          <a:xfrm>
            <a:off x="4917745" y="3653205"/>
            <a:ext cx="841721" cy="307777"/>
          </a:xfrm>
          <a:prstGeom prst="rect">
            <a:avLst/>
          </a:prstGeom>
          <a:noFill/>
        </p:spPr>
        <p:txBody>
          <a:bodyPr wrap="square" rtlCol="0">
            <a:spAutoFit/>
          </a:bodyPr>
          <a:lstStyle/>
          <a:p>
            <a:pPr algn="ctr"/>
            <a:r>
              <a:rPr lang="fr-FR" sz="700" b="1">
                <a:solidFill>
                  <a:srgbClr val="21215A"/>
                </a:solidFill>
                <a:latin typeface="+mj-lt"/>
              </a:rPr>
              <a:t>Secrétaire de crise</a:t>
            </a:r>
          </a:p>
        </p:txBody>
      </p:sp>
      <p:pic>
        <p:nvPicPr>
          <p:cNvPr id="18" name="Image 17" descr="Une image contenant dessin humoristique, art, conception&#10;&#10;Description générée automatiquement">
            <a:extLst>
              <a:ext uri="{FF2B5EF4-FFF2-40B4-BE49-F238E27FC236}">
                <a16:creationId xmlns:a16="http://schemas.microsoft.com/office/drawing/2014/main" id="{1CD0E147-693C-CA5D-4447-BF643114A169}"/>
              </a:ext>
            </a:extLst>
          </p:cNvPr>
          <p:cNvPicPr>
            <a:picLocks noChangeAspect="1"/>
          </p:cNvPicPr>
          <p:nvPr/>
        </p:nvPicPr>
        <p:blipFill>
          <a:blip r:embed="rId8">
            <a:duotone>
              <a:prstClr val="black"/>
              <a:srgbClr val="92D050">
                <a:tint val="45000"/>
                <a:satMod val="400000"/>
              </a:srgbClr>
            </a:duotone>
            <a:extLst>
              <a:ext uri="{BEBA8EAE-BF5A-486C-A8C5-ECC9F3942E4B}">
                <a14:imgProps xmlns:a14="http://schemas.microsoft.com/office/drawing/2010/main">
                  <a14:imgLayer r:embed="rId9">
                    <a14:imgEffect>
                      <a14:colorTemperature colorTemp="4700"/>
                    </a14:imgEffect>
                    <a14:imgEffect>
                      <a14:saturation sat="400000"/>
                    </a14:imgEffect>
                  </a14:imgLayer>
                </a14:imgProps>
              </a:ext>
            </a:extLst>
          </a:blip>
          <a:stretch>
            <a:fillRect/>
          </a:stretch>
        </p:blipFill>
        <p:spPr>
          <a:xfrm flipH="1">
            <a:off x="4316974" y="1893166"/>
            <a:ext cx="393283" cy="393283"/>
          </a:xfrm>
          <a:prstGeom prst="rect">
            <a:avLst/>
          </a:prstGeom>
        </p:spPr>
      </p:pic>
      <p:sp>
        <p:nvSpPr>
          <p:cNvPr id="19" name="ZoneTexte 18">
            <a:extLst>
              <a:ext uri="{FF2B5EF4-FFF2-40B4-BE49-F238E27FC236}">
                <a16:creationId xmlns:a16="http://schemas.microsoft.com/office/drawing/2014/main" id="{E777A894-CE4A-0FC0-2D47-463AE9E1FD7C}"/>
              </a:ext>
            </a:extLst>
          </p:cNvPr>
          <p:cNvSpPr txBox="1"/>
          <p:nvPr/>
        </p:nvSpPr>
        <p:spPr>
          <a:xfrm>
            <a:off x="308303" y="4566342"/>
            <a:ext cx="5076564" cy="169277"/>
          </a:xfrm>
          <a:prstGeom prst="rect">
            <a:avLst/>
          </a:prstGeom>
          <a:noFill/>
        </p:spPr>
        <p:txBody>
          <a:bodyPr wrap="square" rtlCol="0">
            <a:spAutoFit/>
          </a:bodyPr>
          <a:lstStyle/>
          <a:p>
            <a:r>
              <a:rPr lang="fr-FR" sz="500" i="1">
                <a:latin typeface="+mj-lt"/>
              </a:rPr>
              <a:t>(*) Eléments fournis à titre d’exemple, liste non exhaustive des tiers simulés pendant l’exercice</a:t>
            </a:r>
          </a:p>
        </p:txBody>
      </p:sp>
      <p:sp>
        <p:nvSpPr>
          <p:cNvPr id="21" name="Espace réservé du numéro de diapositive 20">
            <a:extLst>
              <a:ext uri="{FF2B5EF4-FFF2-40B4-BE49-F238E27FC236}">
                <a16:creationId xmlns:a16="http://schemas.microsoft.com/office/drawing/2014/main" id="{BA4AAB44-26AE-3312-A4A4-CE8C473983BA}"/>
              </a:ext>
            </a:extLst>
          </p:cNvPr>
          <p:cNvSpPr>
            <a:spLocks noGrp="1"/>
          </p:cNvSpPr>
          <p:nvPr>
            <p:ph type="sldNum" sz="quarter" idx="15"/>
          </p:nvPr>
        </p:nvSpPr>
        <p:spPr/>
        <p:txBody>
          <a:bodyPr/>
          <a:lstStyle/>
          <a:p>
            <a:pPr>
              <a:defRPr/>
            </a:pPr>
            <a:fld id="{F1971858-D133-4354-BF97-EEB8F9BAB97E}" type="slidenum">
              <a:rPr lang="fr-FR" smtClean="0"/>
              <a:t>12</a:t>
            </a:fld>
            <a:endParaRPr lang="fr-FR"/>
          </a:p>
        </p:txBody>
      </p:sp>
      <p:pic>
        <p:nvPicPr>
          <p:cNvPr id="4" name="Graphique 3" descr="Crayon avec un remplissage uni">
            <a:extLst>
              <a:ext uri="{FF2B5EF4-FFF2-40B4-BE49-F238E27FC236}">
                <a16:creationId xmlns:a16="http://schemas.microsoft.com/office/drawing/2014/main" id="{C14C165E-BA04-D7FA-7596-1D418CC6AAC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bwMode="auto">
          <a:xfrm>
            <a:off x="8568532" y="123344"/>
            <a:ext cx="360361" cy="360361"/>
          </a:xfrm>
          <a:prstGeom prst="rect">
            <a:avLst/>
          </a:prstGeom>
        </p:spPr>
      </p:pic>
    </p:spTree>
    <p:extLst>
      <p:ext uri="{BB962C8B-B14F-4D97-AF65-F5344CB8AC3E}">
        <p14:creationId xmlns:p14="http://schemas.microsoft.com/office/powerpoint/2010/main" val="44725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CC9EBFBB-416A-4EF2-AFCF-D0453F35C830}"/>
              </a:ext>
            </a:extLst>
          </p:cNvPr>
          <p:cNvSpPr txBox="1">
            <a:spLocks noChangeArrowheads="1"/>
          </p:cNvSpPr>
          <p:nvPr/>
        </p:nvSpPr>
        <p:spPr bwMode="auto">
          <a:xfrm>
            <a:off x="354380" y="701404"/>
            <a:ext cx="6449868" cy="611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9pPr>
          </a:lstStyle>
          <a:p>
            <a:pPr eaLnBrk="1" hangingPunct="1">
              <a:lnSpc>
                <a:spcPct val="90000"/>
              </a:lnSpc>
            </a:pPr>
            <a:r>
              <a:rPr lang="fr-FR" altLang="fr-FR" sz="2200" b="1">
                <a:solidFill>
                  <a:schemeClr val="accent2"/>
                </a:solidFill>
                <a:latin typeface="+mj-lt"/>
                <a:ea typeface="Bitstream Vera Sans"/>
                <a:cs typeface="Segoe UI" panose="020B0502040204020203" pitchFamily="34" charset="0"/>
              </a:rPr>
              <a:t>ORGANISATION DES CELLULES DE CRISE C3</a:t>
            </a:r>
            <a:endParaRPr lang="fr-FR" altLang="fr-FR" sz="2200" b="1" i="1">
              <a:solidFill>
                <a:schemeClr val="accent2"/>
              </a:solidFill>
              <a:latin typeface="+mj-lt"/>
              <a:ea typeface="Bitstream Vera Sans"/>
              <a:cs typeface="Segoe UI" panose="020B0502040204020203" pitchFamily="34" charset="0"/>
            </a:endParaRPr>
          </a:p>
        </p:txBody>
      </p:sp>
      <p:sp>
        <p:nvSpPr>
          <p:cNvPr id="2" name="Ellipse 33">
            <a:extLst>
              <a:ext uri="{FF2B5EF4-FFF2-40B4-BE49-F238E27FC236}">
                <a16:creationId xmlns:a16="http://schemas.microsoft.com/office/drawing/2014/main" id="{4A399D7D-B620-DDB4-052E-31F5D78B1D6C}"/>
              </a:ext>
            </a:extLst>
          </p:cNvPr>
          <p:cNvSpPr/>
          <p:nvPr/>
        </p:nvSpPr>
        <p:spPr>
          <a:xfrm>
            <a:off x="1042470" y="2368604"/>
            <a:ext cx="1333286" cy="1027454"/>
          </a:xfrm>
          <a:prstGeom prst="ellipse">
            <a:avLst/>
          </a:prstGeom>
          <a:solidFill>
            <a:srgbClr val="AD112B"/>
          </a:solidFill>
          <a:ln w="9525">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45000" rIns="0" bIns="45000" anchor="ctr" anchorCtr="1">
            <a:normAutofit/>
          </a:bodyPr>
          <a:lstStyle/>
          <a:p>
            <a:pPr algn="ctr">
              <a:lnSpc>
                <a:spcPct val="100000"/>
              </a:lnSpc>
              <a:buNone/>
              <a:tabLst>
                <a:tab pos="0" algn="l"/>
              </a:tabLst>
            </a:pPr>
            <a:r>
              <a:rPr lang="fr-FR" sz="900" b="1" strike="noStrike" spc="-1">
                <a:solidFill>
                  <a:srgbClr val="FFFFFF"/>
                </a:solidFill>
                <a:latin typeface="+mj-lt"/>
                <a:ea typeface="DejaVu Sans"/>
              </a:rPr>
              <a:t>Cellule de crise stratégique </a:t>
            </a:r>
            <a:endParaRPr lang="fr-FR" sz="900" b="0" strike="noStrike" spc="-1">
              <a:latin typeface="+mj-lt"/>
            </a:endParaRPr>
          </a:p>
        </p:txBody>
      </p:sp>
      <p:pic>
        <p:nvPicPr>
          <p:cNvPr id="6" name="Picture 2" descr="C:\Users\PKBO06171\Desktop\user-male-icon.png">
            <a:extLst>
              <a:ext uri="{FF2B5EF4-FFF2-40B4-BE49-F238E27FC236}">
                <a16:creationId xmlns:a16="http://schemas.microsoft.com/office/drawing/2014/main" id="{AAE3B08A-FE87-42D6-BB6A-85224F44926F}"/>
              </a:ext>
            </a:extLst>
          </p:cNvPr>
          <p:cNvPicPr/>
          <p:nvPr/>
        </p:nvPicPr>
        <p:blipFill>
          <a:blip r:embed="rId3"/>
          <a:stretch/>
        </p:blipFill>
        <p:spPr>
          <a:xfrm>
            <a:off x="2935128" y="2433904"/>
            <a:ext cx="409320" cy="320760"/>
          </a:xfrm>
          <a:prstGeom prst="rect">
            <a:avLst/>
          </a:prstGeom>
          <a:ln w="0">
            <a:noFill/>
          </a:ln>
        </p:spPr>
      </p:pic>
      <p:sp>
        <p:nvSpPr>
          <p:cNvPr id="8" name="ZoneTexte 7">
            <a:extLst>
              <a:ext uri="{FF2B5EF4-FFF2-40B4-BE49-F238E27FC236}">
                <a16:creationId xmlns:a16="http://schemas.microsoft.com/office/drawing/2014/main" id="{914CFB91-1733-E9C7-0716-28581159F4EC}"/>
              </a:ext>
            </a:extLst>
          </p:cNvPr>
          <p:cNvSpPr txBox="1"/>
          <p:nvPr/>
        </p:nvSpPr>
        <p:spPr>
          <a:xfrm>
            <a:off x="908067" y="2088890"/>
            <a:ext cx="409320" cy="200055"/>
          </a:xfrm>
          <a:prstGeom prst="rect">
            <a:avLst/>
          </a:prstGeom>
          <a:noFill/>
        </p:spPr>
        <p:txBody>
          <a:bodyPr wrap="square" rtlCol="0">
            <a:spAutoFit/>
          </a:bodyPr>
          <a:lstStyle/>
          <a:p>
            <a:pPr algn="ctr"/>
            <a:r>
              <a:rPr lang="fr-FR" sz="700" b="1">
                <a:solidFill>
                  <a:srgbClr val="21215A"/>
                </a:solidFill>
                <a:latin typeface="+mj-lt"/>
              </a:rPr>
              <a:t>DG</a:t>
            </a:r>
          </a:p>
        </p:txBody>
      </p:sp>
      <p:sp>
        <p:nvSpPr>
          <p:cNvPr id="9" name="ZoneTexte 8">
            <a:extLst>
              <a:ext uri="{FF2B5EF4-FFF2-40B4-BE49-F238E27FC236}">
                <a16:creationId xmlns:a16="http://schemas.microsoft.com/office/drawing/2014/main" id="{2F5FEE21-DC91-54CE-1569-DA93D0C5503F}"/>
              </a:ext>
            </a:extLst>
          </p:cNvPr>
          <p:cNvSpPr txBox="1"/>
          <p:nvPr/>
        </p:nvSpPr>
        <p:spPr>
          <a:xfrm>
            <a:off x="2939681" y="3300937"/>
            <a:ext cx="409320" cy="200055"/>
          </a:xfrm>
          <a:prstGeom prst="rect">
            <a:avLst/>
          </a:prstGeom>
          <a:noFill/>
        </p:spPr>
        <p:txBody>
          <a:bodyPr wrap="square" rtlCol="0">
            <a:spAutoFit/>
          </a:bodyPr>
          <a:lstStyle/>
          <a:p>
            <a:pPr algn="ctr"/>
            <a:r>
              <a:rPr lang="fr-FR" sz="700" b="1">
                <a:solidFill>
                  <a:srgbClr val="21215A"/>
                </a:solidFill>
                <a:latin typeface="+mj-lt"/>
              </a:rPr>
              <a:t>RSSI</a:t>
            </a:r>
          </a:p>
        </p:txBody>
      </p:sp>
      <p:sp>
        <p:nvSpPr>
          <p:cNvPr id="10" name="ZoneTexte 9">
            <a:extLst>
              <a:ext uri="{FF2B5EF4-FFF2-40B4-BE49-F238E27FC236}">
                <a16:creationId xmlns:a16="http://schemas.microsoft.com/office/drawing/2014/main" id="{1D371613-5F49-145A-78C2-CF5B19908415}"/>
              </a:ext>
            </a:extLst>
          </p:cNvPr>
          <p:cNvSpPr txBox="1"/>
          <p:nvPr/>
        </p:nvSpPr>
        <p:spPr>
          <a:xfrm>
            <a:off x="2935128" y="2759140"/>
            <a:ext cx="409320" cy="200055"/>
          </a:xfrm>
          <a:prstGeom prst="rect">
            <a:avLst/>
          </a:prstGeom>
          <a:noFill/>
        </p:spPr>
        <p:txBody>
          <a:bodyPr wrap="square" rtlCol="0">
            <a:spAutoFit/>
          </a:bodyPr>
          <a:lstStyle/>
          <a:p>
            <a:pPr algn="ctr"/>
            <a:r>
              <a:rPr lang="fr-FR" sz="700" b="1">
                <a:solidFill>
                  <a:srgbClr val="21215A"/>
                </a:solidFill>
                <a:latin typeface="+mj-lt"/>
              </a:rPr>
              <a:t>DSI</a:t>
            </a:r>
          </a:p>
        </p:txBody>
      </p:sp>
      <p:sp>
        <p:nvSpPr>
          <p:cNvPr id="13" name="ZoneTexte 12">
            <a:extLst>
              <a:ext uri="{FF2B5EF4-FFF2-40B4-BE49-F238E27FC236}">
                <a16:creationId xmlns:a16="http://schemas.microsoft.com/office/drawing/2014/main" id="{36D88FE6-9DC6-F9F4-BA4A-D5515E474740}"/>
              </a:ext>
            </a:extLst>
          </p:cNvPr>
          <p:cNvSpPr txBox="1"/>
          <p:nvPr/>
        </p:nvSpPr>
        <p:spPr>
          <a:xfrm>
            <a:off x="2012853" y="3670421"/>
            <a:ext cx="689982" cy="307777"/>
          </a:xfrm>
          <a:prstGeom prst="rect">
            <a:avLst/>
          </a:prstGeom>
          <a:noFill/>
        </p:spPr>
        <p:txBody>
          <a:bodyPr wrap="square" rtlCol="0">
            <a:spAutoFit/>
          </a:bodyPr>
          <a:lstStyle/>
          <a:p>
            <a:pPr algn="ctr"/>
            <a:r>
              <a:rPr lang="fr-FR" sz="700" b="1">
                <a:solidFill>
                  <a:srgbClr val="21215A"/>
                </a:solidFill>
                <a:latin typeface="+mj-lt"/>
              </a:rPr>
              <a:t>Secrétaire de crise</a:t>
            </a:r>
          </a:p>
        </p:txBody>
      </p:sp>
      <p:sp>
        <p:nvSpPr>
          <p:cNvPr id="17" name="Rectangle 18">
            <a:extLst>
              <a:ext uri="{FF2B5EF4-FFF2-40B4-BE49-F238E27FC236}">
                <a16:creationId xmlns:a16="http://schemas.microsoft.com/office/drawing/2014/main" id="{B50C4817-8073-123E-7B8E-3B04B351A5EC}"/>
              </a:ext>
            </a:extLst>
          </p:cNvPr>
          <p:cNvSpPr/>
          <p:nvPr/>
        </p:nvSpPr>
        <p:spPr>
          <a:xfrm>
            <a:off x="6929361" y="555590"/>
            <a:ext cx="1908472" cy="2649075"/>
          </a:xfrm>
          <a:prstGeom prst="rect">
            <a:avLst/>
          </a:prstGeom>
          <a:solidFill>
            <a:schemeClr val="bg1"/>
          </a:solidFill>
          <a:ln w="9525">
            <a:noFill/>
          </a:ln>
          <a:effectLst>
            <a:outerShdw blurRad="50760" dist="3816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63360" tIns="0" rIns="64800" bIns="0" anchor="ctr">
            <a:noAutofit/>
          </a:bodyPr>
          <a:lstStyle/>
          <a:p>
            <a:pPr algn="ctr">
              <a:lnSpc>
                <a:spcPct val="100000"/>
              </a:lnSpc>
              <a:buNone/>
              <a:tabLst>
                <a:tab pos="0" algn="l"/>
              </a:tabLst>
            </a:pPr>
            <a:endParaRPr lang="fr-FR" sz="700" b="1" strike="noStrike" spc="-1">
              <a:solidFill>
                <a:srgbClr val="000000"/>
              </a:solidFill>
              <a:latin typeface="+mj-lt"/>
              <a:ea typeface="DejaVu Sans"/>
            </a:endParaRPr>
          </a:p>
          <a:p>
            <a:pPr algn="ctr">
              <a:lnSpc>
                <a:spcPct val="100000"/>
              </a:lnSpc>
              <a:buNone/>
              <a:tabLst>
                <a:tab pos="0" algn="l"/>
              </a:tabLst>
            </a:pPr>
            <a:r>
              <a:rPr lang="fr-FR" sz="700" b="1" strike="noStrike" spc="-1">
                <a:solidFill>
                  <a:srgbClr val="000000"/>
                </a:solidFill>
                <a:latin typeface="+mj-lt"/>
                <a:ea typeface="DejaVu Sans"/>
              </a:rPr>
              <a:t>Simulation des tiers </a:t>
            </a:r>
          </a:p>
          <a:p>
            <a:pPr algn="ctr">
              <a:lnSpc>
                <a:spcPct val="100000"/>
              </a:lnSpc>
              <a:buNone/>
              <a:tabLst>
                <a:tab pos="0" algn="l"/>
              </a:tabLst>
            </a:pPr>
            <a:r>
              <a:rPr lang="fr-FR" sz="700" b="1" strike="noStrike" spc="-1">
                <a:solidFill>
                  <a:srgbClr val="000000"/>
                </a:solidFill>
                <a:latin typeface="+mj-lt"/>
                <a:ea typeface="DejaVu Sans"/>
              </a:rPr>
              <a:t>avec stimuli (*)</a:t>
            </a:r>
            <a:endParaRPr lang="fr-FR" sz="700" b="0" strike="noStrike" spc="-1">
              <a:latin typeface="+mj-lt"/>
            </a:endParaRPr>
          </a:p>
          <a:p>
            <a:pPr>
              <a:lnSpc>
                <a:spcPct val="100000"/>
              </a:lnSpc>
              <a:buNone/>
              <a:tabLst>
                <a:tab pos="0" algn="l"/>
              </a:tabLst>
            </a:pPr>
            <a:r>
              <a:rPr lang="fr-FR" sz="700" b="1" strike="noStrike" spc="-1">
                <a:solidFill>
                  <a:srgbClr val="21215A"/>
                </a:solidFill>
                <a:latin typeface="+mj-lt"/>
                <a:ea typeface="DejaVu Sans"/>
              </a:rPr>
              <a:t>Interne</a:t>
            </a:r>
            <a:r>
              <a:rPr lang="fr-FR" sz="700" b="1" strike="noStrike" spc="-1">
                <a:solidFill>
                  <a:srgbClr val="000000"/>
                </a:solidFill>
                <a:latin typeface="+mj-lt"/>
                <a:ea typeface="DejaVu Sans"/>
              </a:rPr>
              <a:t> : </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Collaborateurs</a:t>
            </a: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Directions métier</a:t>
            </a: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Personne réalisant une veille médiatique</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Chargé du support/standard</a:t>
            </a:r>
            <a:endParaRPr lang="fr-FR" sz="700" b="1" strike="noStrike" spc="-1">
              <a:solidFill>
                <a:srgbClr val="000000"/>
              </a:solidFill>
              <a:latin typeface="+mj-lt"/>
              <a:ea typeface="DejaVu Sans"/>
            </a:endParaRP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Administrateurs systèmes</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Responsable sureté</a:t>
            </a:r>
            <a:endParaRPr lang="fr-FR" sz="700" b="1" strike="noStrike" spc="-1">
              <a:solidFill>
                <a:srgbClr val="000000"/>
              </a:solidFill>
              <a:latin typeface="+mj-lt"/>
              <a:ea typeface="DejaVu Sans"/>
            </a:endParaRPr>
          </a:p>
          <a:p>
            <a:pPr>
              <a:lnSpc>
                <a:spcPct val="100000"/>
              </a:lnSpc>
              <a:buNone/>
              <a:tabLst>
                <a:tab pos="0" algn="l"/>
              </a:tabLst>
            </a:pPr>
            <a:endParaRPr lang="fr-FR" sz="700" b="0" strike="noStrike" spc="-1">
              <a:latin typeface="+mj-lt"/>
            </a:endParaRPr>
          </a:p>
          <a:p>
            <a:pPr>
              <a:lnSpc>
                <a:spcPct val="100000"/>
              </a:lnSpc>
              <a:buNone/>
              <a:tabLst>
                <a:tab pos="0" algn="l"/>
              </a:tabLst>
            </a:pPr>
            <a:r>
              <a:rPr lang="fr-FR" sz="700" b="1" strike="noStrike" spc="-1">
                <a:solidFill>
                  <a:srgbClr val="21215A"/>
                </a:solidFill>
                <a:latin typeface="+mj-lt"/>
                <a:ea typeface="DejaVu Sans"/>
              </a:rPr>
              <a:t>Externe</a:t>
            </a:r>
            <a:r>
              <a:rPr lang="fr-FR" sz="700" b="1" strike="noStrike" spc="-1">
                <a:solidFill>
                  <a:srgbClr val="000000"/>
                </a:solidFill>
                <a:latin typeface="+mj-lt"/>
                <a:ea typeface="DejaVu Sans"/>
              </a:rPr>
              <a:t> : </a:t>
            </a:r>
            <a:endParaRPr lang="fr-FR" sz="700" b="0" strike="noStrike" spc="-1">
              <a:latin typeface="+mj-lt"/>
            </a:endParaRP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ANSSI</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Experts PRIS / Journal spécialisé / SIEM-SOC</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Assurance cybersécurité</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Autorités compétentes (préfecture, ministère, etc.)</a:t>
            </a:r>
            <a:endParaRPr lang="fr-FR" sz="700" b="1" strike="noStrike" spc="-1">
              <a:solidFill>
                <a:srgbClr val="000000"/>
              </a:solidFill>
              <a:latin typeface="+mj-lt"/>
              <a:ea typeface="DejaVu Sans"/>
            </a:endParaRP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COJO (Paris 2024)</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Média et Journalistes</a:t>
            </a: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Pirate informatique</a:t>
            </a:r>
          </a:p>
          <a:p>
            <a:pPr marL="285840" indent="-285840">
              <a:lnSpc>
                <a:spcPct val="100000"/>
              </a:lnSpc>
              <a:buClr>
                <a:srgbClr val="000000"/>
              </a:buClr>
              <a:buSzPct val="90000"/>
              <a:buFont typeface="Wingdings" charset="2"/>
              <a:buChar char=""/>
              <a:tabLst>
                <a:tab pos="0" algn="l"/>
              </a:tabLst>
            </a:pPr>
            <a:r>
              <a:rPr lang="fr-FR" sz="700" b="1" strike="noStrike" spc="-1">
                <a:solidFill>
                  <a:srgbClr val="000000"/>
                </a:solidFill>
                <a:latin typeface="+mj-lt"/>
                <a:ea typeface="DejaVu Sans"/>
              </a:rPr>
              <a:t>Utilisateur et spectateur</a:t>
            </a:r>
          </a:p>
          <a:p>
            <a:pPr marL="285840" indent="-285840">
              <a:lnSpc>
                <a:spcPct val="100000"/>
              </a:lnSpc>
              <a:buClr>
                <a:srgbClr val="000000"/>
              </a:buClr>
              <a:buSzPct val="90000"/>
              <a:buFont typeface="Wingdings" charset="2"/>
              <a:buChar char=""/>
              <a:tabLst>
                <a:tab pos="0" algn="l"/>
              </a:tabLst>
            </a:pPr>
            <a:r>
              <a:rPr lang="fr-FR" sz="700" b="1" spc="-1">
                <a:solidFill>
                  <a:srgbClr val="000000"/>
                </a:solidFill>
                <a:latin typeface="+mj-lt"/>
                <a:ea typeface="DejaVu Sans"/>
              </a:rPr>
              <a:t>Fournisseur de services</a:t>
            </a:r>
            <a:endParaRPr lang="fr-FR" sz="700" b="1" strike="noStrike" spc="-1">
              <a:solidFill>
                <a:srgbClr val="000000"/>
              </a:solidFill>
              <a:latin typeface="+mj-lt"/>
              <a:ea typeface="DejaVu Sans"/>
            </a:endParaRPr>
          </a:p>
          <a:p>
            <a:pPr algn="ctr">
              <a:lnSpc>
                <a:spcPct val="100000"/>
              </a:lnSpc>
              <a:buNone/>
              <a:tabLst>
                <a:tab pos="0" algn="l"/>
              </a:tabLst>
            </a:pPr>
            <a:endParaRPr lang="fr-FR" sz="700" b="0" strike="noStrike" spc="-1">
              <a:latin typeface="+mj-lt"/>
            </a:endParaRPr>
          </a:p>
        </p:txBody>
      </p:sp>
      <p:pic>
        <p:nvPicPr>
          <p:cNvPr id="24" name="Picture 2" descr="C:\Users\PKBO06171\Desktop\user-male-icon.png">
            <a:extLst>
              <a:ext uri="{FF2B5EF4-FFF2-40B4-BE49-F238E27FC236}">
                <a16:creationId xmlns:a16="http://schemas.microsoft.com/office/drawing/2014/main" id="{E78E6152-C046-8340-CBAE-D6A1D7465432}"/>
              </a:ext>
            </a:extLst>
          </p:cNvPr>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p:blipFill>
        <p:spPr>
          <a:xfrm>
            <a:off x="835547" y="3594387"/>
            <a:ext cx="409320" cy="320760"/>
          </a:xfrm>
          <a:prstGeom prst="rect">
            <a:avLst/>
          </a:prstGeom>
          <a:ln w="0">
            <a:noFill/>
          </a:ln>
        </p:spPr>
      </p:pic>
      <p:grpSp>
        <p:nvGrpSpPr>
          <p:cNvPr id="25" name="Groupe 4">
            <a:extLst>
              <a:ext uri="{FF2B5EF4-FFF2-40B4-BE49-F238E27FC236}">
                <a16:creationId xmlns:a16="http://schemas.microsoft.com/office/drawing/2014/main" id="{7215F998-DE10-9AED-A022-726016B440E8}"/>
              </a:ext>
            </a:extLst>
          </p:cNvPr>
          <p:cNvGrpSpPr/>
          <p:nvPr/>
        </p:nvGrpSpPr>
        <p:grpSpPr>
          <a:xfrm>
            <a:off x="7620708" y="4364834"/>
            <a:ext cx="1489674" cy="295148"/>
            <a:chOff x="9912600" y="6283440"/>
            <a:chExt cx="1993320" cy="409320"/>
          </a:xfrm>
        </p:grpSpPr>
        <p:sp>
          <p:nvSpPr>
            <p:cNvPr id="26" name="ZoneTexte 5">
              <a:extLst>
                <a:ext uri="{FF2B5EF4-FFF2-40B4-BE49-F238E27FC236}">
                  <a16:creationId xmlns:a16="http://schemas.microsoft.com/office/drawing/2014/main" id="{FD320B72-3E70-83F1-00EE-0997E2DB15D7}"/>
                </a:ext>
              </a:extLst>
            </p:cNvPr>
            <p:cNvSpPr/>
            <p:nvPr/>
          </p:nvSpPr>
          <p:spPr>
            <a:xfrm>
              <a:off x="10354680" y="6362022"/>
              <a:ext cx="1551240" cy="31810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fr-FR" sz="900" b="1" strike="noStrike" spc="-1">
                  <a:solidFill>
                    <a:srgbClr val="000000"/>
                  </a:solidFill>
                  <a:latin typeface="+mj-lt"/>
                  <a:ea typeface="DejaVu Sans"/>
                </a:rPr>
                <a:t>Animateur</a:t>
              </a:r>
              <a:endParaRPr lang="fr-FR" sz="900" b="0" strike="noStrike" spc="-1">
                <a:latin typeface="+mj-lt"/>
              </a:endParaRPr>
            </a:p>
          </p:txBody>
        </p:sp>
        <p:pic>
          <p:nvPicPr>
            <p:cNvPr id="27" name="Picture 2" descr="C:\Users\PKBO06171\Desktop\user-male-icon.png">
              <a:extLst>
                <a:ext uri="{FF2B5EF4-FFF2-40B4-BE49-F238E27FC236}">
                  <a16:creationId xmlns:a16="http://schemas.microsoft.com/office/drawing/2014/main" id="{D4149AB6-9090-D360-CFE1-AE34674A8106}"/>
                </a:ext>
              </a:extLst>
            </p:cNvPr>
            <p:cNvPicPr/>
            <p:nvPr/>
          </p:nvPicPr>
          <p:blipFill>
            <a:blip r:embed="rId6"/>
            <a:stretch/>
          </p:blipFill>
          <p:spPr>
            <a:xfrm>
              <a:off x="9912600" y="6283440"/>
              <a:ext cx="409320" cy="409320"/>
            </a:xfrm>
            <a:prstGeom prst="rect">
              <a:avLst/>
            </a:prstGeom>
            <a:ln w="0">
              <a:noFill/>
            </a:ln>
          </p:spPr>
        </p:pic>
      </p:grpSp>
      <p:grpSp>
        <p:nvGrpSpPr>
          <p:cNvPr id="28" name="Groupe 7">
            <a:extLst>
              <a:ext uri="{FF2B5EF4-FFF2-40B4-BE49-F238E27FC236}">
                <a16:creationId xmlns:a16="http://schemas.microsoft.com/office/drawing/2014/main" id="{AC081518-D506-15CE-B65F-788ACB327005}"/>
              </a:ext>
            </a:extLst>
          </p:cNvPr>
          <p:cNvGrpSpPr/>
          <p:nvPr/>
        </p:nvGrpSpPr>
        <p:grpSpPr>
          <a:xfrm>
            <a:off x="7620711" y="3580950"/>
            <a:ext cx="1343778" cy="295148"/>
            <a:chOff x="9912600" y="5271480"/>
            <a:chExt cx="1798097" cy="409320"/>
          </a:xfrm>
        </p:grpSpPr>
        <p:pic>
          <p:nvPicPr>
            <p:cNvPr id="29" name="Picture 2" descr="C:\Users\PKBO06171\Desktop\user-male-icon.png">
              <a:extLst>
                <a:ext uri="{FF2B5EF4-FFF2-40B4-BE49-F238E27FC236}">
                  <a16:creationId xmlns:a16="http://schemas.microsoft.com/office/drawing/2014/main" id="{14C73982-FCA2-38F2-1E40-429BB7C36293}"/>
                </a:ext>
              </a:extLst>
            </p:cNvPr>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Lst>
            </a:blip>
            <a:stretch/>
          </p:blipFill>
          <p:spPr>
            <a:xfrm>
              <a:off x="9912600" y="5271480"/>
              <a:ext cx="409320" cy="409320"/>
            </a:xfrm>
            <a:prstGeom prst="rect">
              <a:avLst/>
            </a:prstGeom>
            <a:ln w="0">
              <a:noFill/>
            </a:ln>
          </p:spPr>
        </p:pic>
        <p:sp>
          <p:nvSpPr>
            <p:cNvPr id="30" name="ZoneTexte 9">
              <a:extLst>
                <a:ext uri="{FF2B5EF4-FFF2-40B4-BE49-F238E27FC236}">
                  <a16:creationId xmlns:a16="http://schemas.microsoft.com/office/drawing/2014/main" id="{1DA33CE0-FA33-06E9-776F-934603119E37}"/>
                </a:ext>
              </a:extLst>
            </p:cNvPr>
            <p:cNvSpPr/>
            <p:nvPr/>
          </p:nvSpPr>
          <p:spPr>
            <a:xfrm>
              <a:off x="10416960" y="5313133"/>
              <a:ext cx="1293737" cy="31810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tabLst>
                  <a:tab pos="0" algn="l"/>
                </a:tabLst>
              </a:pPr>
              <a:r>
                <a:rPr lang="fr-FR" sz="900" b="1" strike="noStrike" spc="-1">
                  <a:solidFill>
                    <a:srgbClr val="000000"/>
                  </a:solidFill>
                  <a:latin typeface="+mj-lt"/>
                  <a:ea typeface="DejaVu Sans"/>
                </a:rPr>
                <a:t>Observateur</a:t>
              </a:r>
              <a:endParaRPr lang="fr-FR" sz="900" b="0" strike="noStrike" spc="-1">
                <a:latin typeface="+mj-lt"/>
              </a:endParaRPr>
            </a:p>
          </p:txBody>
        </p:sp>
      </p:grpSp>
      <p:pic>
        <p:nvPicPr>
          <p:cNvPr id="4" name="Picture 2" descr="C:\Users\PKBO06171\Desktop\user-male-icon.png">
            <a:extLst>
              <a:ext uri="{FF2B5EF4-FFF2-40B4-BE49-F238E27FC236}">
                <a16:creationId xmlns:a16="http://schemas.microsoft.com/office/drawing/2014/main" id="{3C56D56A-4FF7-ECD3-9765-B946FD3928F8}"/>
              </a:ext>
            </a:extLst>
          </p:cNvPr>
          <p:cNvPicPr/>
          <p:nvPr/>
        </p:nvPicPr>
        <p:blipFill>
          <a:blip r:embed="rId3"/>
          <a:stretch/>
        </p:blipFill>
        <p:spPr>
          <a:xfrm>
            <a:off x="532377" y="2922278"/>
            <a:ext cx="409320" cy="320760"/>
          </a:xfrm>
          <a:prstGeom prst="rect">
            <a:avLst/>
          </a:prstGeom>
          <a:ln w="0">
            <a:noFill/>
          </a:ln>
        </p:spPr>
      </p:pic>
      <p:sp>
        <p:nvSpPr>
          <p:cNvPr id="7" name="ZoneTexte 6">
            <a:extLst>
              <a:ext uri="{FF2B5EF4-FFF2-40B4-BE49-F238E27FC236}">
                <a16:creationId xmlns:a16="http://schemas.microsoft.com/office/drawing/2014/main" id="{05DABFFB-6984-2040-B1D9-8FF2168B0622}"/>
              </a:ext>
            </a:extLst>
          </p:cNvPr>
          <p:cNvSpPr txBox="1"/>
          <p:nvPr/>
        </p:nvSpPr>
        <p:spPr>
          <a:xfrm>
            <a:off x="179512" y="3210530"/>
            <a:ext cx="1126472" cy="307777"/>
          </a:xfrm>
          <a:prstGeom prst="rect">
            <a:avLst/>
          </a:prstGeom>
          <a:noFill/>
        </p:spPr>
        <p:txBody>
          <a:bodyPr wrap="square" rtlCol="0">
            <a:spAutoFit/>
          </a:bodyPr>
          <a:lstStyle/>
          <a:p>
            <a:pPr algn="ctr"/>
            <a:r>
              <a:rPr lang="fr-FR" sz="700" b="1">
                <a:solidFill>
                  <a:srgbClr val="21215A"/>
                </a:solidFill>
                <a:latin typeface="+mj-lt"/>
              </a:rPr>
              <a:t>Directeur</a:t>
            </a:r>
          </a:p>
          <a:p>
            <a:pPr algn="ctr"/>
            <a:r>
              <a:rPr lang="fr-FR" sz="700" b="1">
                <a:solidFill>
                  <a:srgbClr val="21215A"/>
                </a:solidFill>
                <a:latin typeface="+mj-lt"/>
              </a:rPr>
              <a:t>Communication</a:t>
            </a:r>
          </a:p>
        </p:txBody>
      </p:sp>
      <p:pic>
        <p:nvPicPr>
          <p:cNvPr id="11" name="Picture 2" descr="C:\Users\PKBO06171\Desktop\user-male-icon.png">
            <a:extLst>
              <a:ext uri="{FF2B5EF4-FFF2-40B4-BE49-F238E27FC236}">
                <a16:creationId xmlns:a16="http://schemas.microsoft.com/office/drawing/2014/main" id="{D185818F-C836-2A3A-E8D4-7809B2A2BC18}"/>
              </a:ext>
            </a:extLst>
          </p:cNvPr>
          <p:cNvPicPr/>
          <p:nvPr/>
        </p:nvPicPr>
        <p:blipFill>
          <a:blip r:embed="rId3"/>
          <a:stretch/>
        </p:blipFill>
        <p:spPr>
          <a:xfrm>
            <a:off x="1441000" y="3467657"/>
            <a:ext cx="409320" cy="320760"/>
          </a:xfrm>
          <a:prstGeom prst="rect">
            <a:avLst/>
          </a:prstGeom>
          <a:ln w="0">
            <a:noFill/>
          </a:ln>
        </p:spPr>
      </p:pic>
      <p:sp>
        <p:nvSpPr>
          <p:cNvPr id="21" name="ZoneTexte 20">
            <a:extLst>
              <a:ext uri="{FF2B5EF4-FFF2-40B4-BE49-F238E27FC236}">
                <a16:creationId xmlns:a16="http://schemas.microsoft.com/office/drawing/2014/main" id="{AA77D431-BE4A-D84C-6937-7BD2EEB7BD4B}"/>
              </a:ext>
            </a:extLst>
          </p:cNvPr>
          <p:cNvSpPr txBox="1"/>
          <p:nvPr/>
        </p:nvSpPr>
        <p:spPr>
          <a:xfrm>
            <a:off x="1088135" y="3755909"/>
            <a:ext cx="1126472" cy="307777"/>
          </a:xfrm>
          <a:prstGeom prst="rect">
            <a:avLst/>
          </a:prstGeom>
          <a:noFill/>
        </p:spPr>
        <p:txBody>
          <a:bodyPr wrap="square" rtlCol="0">
            <a:spAutoFit/>
          </a:bodyPr>
          <a:lstStyle/>
          <a:p>
            <a:pPr algn="ctr"/>
            <a:r>
              <a:rPr lang="fr-FR" sz="700" b="1">
                <a:solidFill>
                  <a:srgbClr val="21215A"/>
                </a:solidFill>
                <a:latin typeface="+mj-lt"/>
              </a:rPr>
              <a:t>Directeur </a:t>
            </a:r>
          </a:p>
          <a:p>
            <a:pPr algn="ctr"/>
            <a:r>
              <a:rPr lang="fr-FR" sz="700" b="1">
                <a:solidFill>
                  <a:srgbClr val="21215A"/>
                </a:solidFill>
                <a:latin typeface="+mj-lt"/>
              </a:rPr>
              <a:t>Financier</a:t>
            </a:r>
          </a:p>
        </p:txBody>
      </p:sp>
      <p:pic>
        <p:nvPicPr>
          <p:cNvPr id="34" name="Picture 2" descr="C:\Users\PKBO06171\Desktop\user-male-icon.png">
            <a:extLst>
              <a:ext uri="{FF2B5EF4-FFF2-40B4-BE49-F238E27FC236}">
                <a16:creationId xmlns:a16="http://schemas.microsoft.com/office/drawing/2014/main" id="{69C4CE76-DDA8-2F90-25F5-ABCB15447418}"/>
              </a:ext>
            </a:extLst>
          </p:cNvPr>
          <p:cNvPicPr/>
          <p:nvPr/>
        </p:nvPicPr>
        <p:blipFill>
          <a:blip r:embed="rId3"/>
          <a:stretch/>
        </p:blipFill>
        <p:spPr>
          <a:xfrm>
            <a:off x="1467238" y="1719748"/>
            <a:ext cx="409320" cy="320760"/>
          </a:xfrm>
          <a:prstGeom prst="rect">
            <a:avLst/>
          </a:prstGeom>
          <a:ln w="0">
            <a:noFill/>
          </a:ln>
        </p:spPr>
      </p:pic>
      <p:sp>
        <p:nvSpPr>
          <p:cNvPr id="35" name="ZoneTexte 34">
            <a:extLst>
              <a:ext uri="{FF2B5EF4-FFF2-40B4-BE49-F238E27FC236}">
                <a16:creationId xmlns:a16="http://schemas.microsoft.com/office/drawing/2014/main" id="{371EB0A4-B4A7-3143-8902-AF6CD1ECC10C}"/>
              </a:ext>
            </a:extLst>
          </p:cNvPr>
          <p:cNvSpPr txBox="1"/>
          <p:nvPr/>
        </p:nvSpPr>
        <p:spPr>
          <a:xfrm>
            <a:off x="1467238" y="2044984"/>
            <a:ext cx="409320" cy="200055"/>
          </a:xfrm>
          <a:prstGeom prst="rect">
            <a:avLst/>
          </a:prstGeom>
          <a:noFill/>
        </p:spPr>
        <p:txBody>
          <a:bodyPr wrap="square" rtlCol="0">
            <a:spAutoFit/>
          </a:bodyPr>
          <a:lstStyle/>
          <a:p>
            <a:pPr algn="ctr"/>
            <a:r>
              <a:rPr lang="fr-FR" sz="700" b="1">
                <a:solidFill>
                  <a:srgbClr val="21215A"/>
                </a:solidFill>
                <a:latin typeface="+mj-lt"/>
              </a:rPr>
              <a:t>DRH</a:t>
            </a:r>
          </a:p>
        </p:txBody>
      </p:sp>
      <p:sp>
        <p:nvSpPr>
          <p:cNvPr id="37" name="ZoneTexte 36">
            <a:extLst>
              <a:ext uri="{FF2B5EF4-FFF2-40B4-BE49-F238E27FC236}">
                <a16:creationId xmlns:a16="http://schemas.microsoft.com/office/drawing/2014/main" id="{71DC5293-D460-07FD-7BED-A79B678EC210}"/>
              </a:ext>
            </a:extLst>
          </p:cNvPr>
          <p:cNvSpPr txBox="1"/>
          <p:nvPr/>
        </p:nvSpPr>
        <p:spPr>
          <a:xfrm>
            <a:off x="359532" y="2526454"/>
            <a:ext cx="697714" cy="307777"/>
          </a:xfrm>
          <a:prstGeom prst="rect">
            <a:avLst/>
          </a:prstGeom>
          <a:noFill/>
        </p:spPr>
        <p:txBody>
          <a:bodyPr wrap="square" rtlCol="0">
            <a:spAutoFit/>
          </a:bodyPr>
          <a:lstStyle/>
          <a:p>
            <a:pPr algn="ctr"/>
            <a:r>
              <a:rPr lang="fr-FR" sz="700" b="1">
                <a:solidFill>
                  <a:srgbClr val="21215A"/>
                </a:solidFill>
                <a:latin typeface="+mj-lt"/>
              </a:rPr>
              <a:t>Directeur </a:t>
            </a:r>
          </a:p>
          <a:p>
            <a:pPr algn="ctr"/>
            <a:r>
              <a:rPr lang="fr-FR" sz="700" b="1">
                <a:solidFill>
                  <a:srgbClr val="21215A"/>
                </a:solidFill>
                <a:latin typeface="+mj-lt"/>
              </a:rPr>
              <a:t>Juridique</a:t>
            </a:r>
          </a:p>
        </p:txBody>
      </p:sp>
      <p:sp>
        <p:nvSpPr>
          <p:cNvPr id="38" name="Ellipse 33">
            <a:extLst>
              <a:ext uri="{FF2B5EF4-FFF2-40B4-BE49-F238E27FC236}">
                <a16:creationId xmlns:a16="http://schemas.microsoft.com/office/drawing/2014/main" id="{AAEB1703-DF6F-42AC-68AD-7ACE190978C2}"/>
              </a:ext>
            </a:extLst>
          </p:cNvPr>
          <p:cNvSpPr/>
          <p:nvPr/>
        </p:nvSpPr>
        <p:spPr>
          <a:xfrm>
            <a:off x="3907301" y="2377782"/>
            <a:ext cx="1333286" cy="1027454"/>
          </a:xfrm>
          <a:prstGeom prst="ellipse">
            <a:avLst/>
          </a:prstGeom>
          <a:solidFill>
            <a:srgbClr val="5555C1"/>
          </a:solidFill>
          <a:ln w="9525">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45000" rIns="0" bIns="45000" anchor="ctr" anchorCtr="1">
            <a:noAutofit/>
          </a:bodyPr>
          <a:lstStyle/>
          <a:p>
            <a:pPr algn="ctr">
              <a:lnSpc>
                <a:spcPct val="100000"/>
              </a:lnSpc>
              <a:buNone/>
              <a:tabLst>
                <a:tab pos="0" algn="l"/>
              </a:tabLst>
            </a:pPr>
            <a:r>
              <a:rPr lang="fr-FR" sz="900" b="1" strike="noStrike" spc="-1">
                <a:solidFill>
                  <a:srgbClr val="FFFFFF"/>
                </a:solidFill>
                <a:latin typeface="+mj-lt"/>
                <a:ea typeface="DejaVu Sans"/>
              </a:rPr>
              <a:t>Cellule de crise opérationnelle IT/SSI</a:t>
            </a:r>
            <a:endParaRPr lang="fr-FR" sz="900" b="0" strike="noStrike" spc="-1">
              <a:latin typeface="+mj-lt"/>
            </a:endParaRPr>
          </a:p>
        </p:txBody>
      </p:sp>
      <p:sp>
        <p:nvSpPr>
          <p:cNvPr id="40" name="ZoneTexte 39">
            <a:extLst>
              <a:ext uri="{FF2B5EF4-FFF2-40B4-BE49-F238E27FC236}">
                <a16:creationId xmlns:a16="http://schemas.microsoft.com/office/drawing/2014/main" id="{7AF974E9-FDA4-5A21-85F2-C49E8C47EE27}"/>
              </a:ext>
            </a:extLst>
          </p:cNvPr>
          <p:cNvSpPr txBox="1"/>
          <p:nvPr/>
        </p:nvSpPr>
        <p:spPr>
          <a:xfrm>
            <a:off x="1763688" y="2069401"/>
            <a:ext cx="1045867" cy="307777"/>
          </a:xfrm>
          <a:prstGeom prst="rect">
            <a:avLst/>
          </a:prstGeom>
          <a:noFill/>
        </p:spPr>
        <p:txBody>
          <a:bodyPr wrap="square" rtlCol="0">
            <a:spAutoFit/>
          </a:bodyPr>
          <a:lstStyle/>
          <a:p>
            <a:pPr algn="ctr"/>
            <a:r>
              <a:rPr lang="fr-FR" sz="700" b="1">
                <a:solidFill>
                  <a:srgbClr val="21215A"/>
                </a:solidFill>
                <a:latin typeface="+mj-lt"/>
              </a:rPr>
              <a:t>Responsable(s)</a:t>
            </a:r>
          </a:p>
          <a:p>
            <a:pPr algn="ctr"/>
            <a:r>
              <a:rPr lang="fr-FR" sz="700" b="1">
                <a:solidFill>
                  <a:srgbClr val="21215A"/>
                </a:solidFill>
                <a:latin typeface="+mj-lt"/>
              </a:rPr>
              <a:t>métier</a:t>
            </a:r>
          </a:p>
        </p:txBody>
      </p:sp>
      <p:pic>
        <p:nvPicPr>
          <p:cNvPr id="41" name="Picture 2" descr="C:\Users\PKBO06171\Desktop\user-male-icon.png">
            <a:extLst>
              <a:ext uri="{FF2B5EF4-FFF2-40B4-BE49-F238E27FC236}">
                <a16:creationId xmlns:a16="http://schemas.microsoft.com/office/drawing/2014/main" id="{CA10454F-3DED-4E9E-579A-DCB64B5C6C24}"/>
              </a:ext>
            </a:extLst>
          </p:cNvPr>
          <p:cNvPicPr/>
          <p:nvPr/>
        </p:nvPicPr>
        <p:blipFill>
          <a:blip r:embed="rId3"/>
          <a:stretch/>
        </p:blipFill>
        <p:spPr>
          <a:xfrm>
            <a:off x="4366189" y="1725988"/>
            <a:ext cx="409320" cy="320760"/>
          </a:xfrm>
          <a:prstGeom prst="rect">
            <a:avLst/>
          </a:prstGeom>
          <a:ln w="0">
            <a:noFill/>
          </a:ln>
        </p:spPr>
      </p:pic>
      <p:sp>
        <p:nvSpPr>
          <p:cNvPr id="42" name="ZoneTexte 41">
            <a:extLst>
              <a:ext uri="{FF2B5EF4-FFF2-40B4-BE49-F238E27FC236}">
                <a16:creationId xmlns:a16="http://schemas.microsoft.com/office/drawing/2014/main" id="{171EE553-A23E-A722-9274-5689703DE3CF}"/>
              </a:ext>
            </a:extLst>
          </p:cNvPr>
          <p:cNvSpPr txBox="1"/>
          <p:nvPr/>
        </p:nvSpPr>
        <p:spPr>
          <a:xfrm>
            <a:off x="4139952" y="2021688"/>
            <a:ext cx="861794" cy="307777"/>
          </a:xfrm>
          <a:prstGeom prst="rect">
            <a:avLst/>
          </a:prstGeom>
          <a:noFill/>
        </p:spPr>
        <p:txBody>
          <a:bodyPr wrap="square" rtlCol="0">
            <a:spAutoFit/>
          </a:bodyPr>
          <a:lstStyle/>
          <a:p>
            <a:pPr algn="ctr"/>
            <a:r>
              <a:rPr lang="fr-FR" sz="700" b="1">
                <a:solidFill>
                  <a:srgbClr val="21215A"/>
                </a:solidFill>
                <a:latin typeface="+mj-lt"/>
              </a:rPr>
              <a:t>Responsables</a:t>
            </a:r>
          </a:p>
          <a:p>
            <a:pPr algn="ctr"/>
            <a:r>
              <a:rPr lang="fr-FR" sz="700" b="1">
                <a:solidFill>
                  <a:srgbClr val="21215A"/>
                </a:solidFill>
                <a:latin typeface="+mj-lt"/>
              </a:rPr>
              <a:t>IT / SSI</a:t>
            </a:r>
          </a:p>
        </p:txBody>
      </p:sp>
      <p:pic>
        <p:nvPicPr>
          <p:cNvPr id="47" name="Picture 2" descr="C:\Users\PKBO06171\Desktop\user-male-icon.png">
            <a:extLst>
              <a:ext uri="{FF2B5EF4-FFF2-40B4-BE49-F238E27FC236}">
                <a16:creationId xmlns:a16="http://schemas.microsoft.com/office/drawing/2014/main" id="{840A59C3-5831-21B5-A0EF-48A0E9384C27}"/>
              </a:ext>
            </a:extLst>
          </p:cNvPr>
          <p:cNvPicPr/>
          <p:nvPr/>
        </p:nvPicPr>
        <p:blipFill>
          <a:blip r:embed="rId3"/>
          <a:stretch/>
        </p:blipFill>
        <p:spPr>
          <a:xfrm>
            <a:off x="5185240" y="3200906"/>
            <a:ext cx="409320" cy="320760"/>
          </a:xfrm>
          <a:prstGeom prst="rect">
            <a:avLst/>
          </a:prstGeom>
          <a:ln w="0">
            <a:noFill/>
          </a:ln>
        </p:spPr>
      </p:pic>
      <p:sp>
        <p:nvSpPr>
          <p:cNvPr id="48" name="ZoneTexte 47">
            <a:extLst>
              <a:ext uri="{FF2B5EF4-FFF2-40B4-BE49-F238E27FC236}">
                <a16:creationId xmlns:a16="http://schemas.microsoft.com/office/drawing/2014/main" id="{F83F7998-84CD-105E-E146-9E6599C5D348}"/>
              </a:ext>
            </a:extLst>
          </p:cNvPr>
          <p:cNvSpPr txBox="1"/>
          <p:nvPr/>
        </p:nvSpPr>
        <p:spPr>
          <a:xfrm>
            <a:off x="4943395" y="3496606"/>
            <a:ext cx="861794" cy="200055"/>
          </a:xfrm>
          <a:prstGeom prst="rect">
            <a:avLst/>
          </a:prstGeom>
          <a:noFill/>
        </p:spPr>
        <p:txBody>
          <a:bodyPr wrap="square" rtlCol="0">
            <a:spAutoFit/>
          </a:bodyPr>
          <a:lstStyle/>
          <a:p>
            <a:pPr algn="ctr"/>
            <a:r>
              <a:rPr lang="fr-FR" sz="700" b="1">
                <a:solidFill>
                  <a:srgbClr val="21215A"/>
                </a:solidFill>
                <a:latin typeface="+mj-lt"/>
              </a:rPr>
              <a:t>PRIS</a:t>
            </a:r>
          </a:p>
        </p:txBody>
      </p:sp>
      <p:cxnSp>
        <p:nvCxnSpPr>
          <p:cNvPr id="52" name="Connecteur droit avec flèche 51">
            <a:extLst>
              <a:ext uri="{FF2B5EF4-FFF2-40B4-BE49-F238E27FC236}">
                <a16:creationId xmlns:a16="http://schemas.microsoft.com/office/drawing/2014/main" id="{67358973-9AAD-68B7-2021-E2BAB3528AB6}"/>
              </a:ext>
            </a:extLst>
          </p:cNvPr>
          <p:cNvCxnSpPr>
            <a:cxnSpLocks/>
          </p:cNvCxnSpPr>
          <p:nvPr/>
        </p:nvCxnSpPr>
        <p:spPr>
          <a:xfrm flipH="1">
            <a:off x="2385192" y="2563696"/>
            <a:ext cx="4062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4" name="Connecteur droit avec flèche 53">
            <a:extLst>
              <a:ext uri="{FF2B5EF4-FFF2-40B4-BE49-F238E27FC236}">
                <a16:creationId xmlns:a16="http://schemas.microsoft.com/office/drawing/2014/main" id="{CCFDC1FC-D438-F5D2-1787-614F7C6D5567}"/>
              </a:ext>
            </a:extLst>
          </p:cNvPr>
          <p:cNvCxnSpPr>
            <a:cxnSpLocks/>
          </p:cNvCxnSpPr>
          <p:nvPr/>
        </p:nvCxnSpPr>
        <p:spPr>
          <a:xfrm flipH="1">
            <a:off x="2430988" y="3198079"/>
            <a:ext cx="4062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5" name="Connecteur droit avec flèche 54">
            <a:extLst>
              <a:ext uri="{FF2B5EF4-FFF2-40B4-BE49-F238E27FC236}">
                <a16:creationId xmlns:a16="http://schemas.microsoft.com/office/drawing/2014/main" id="{0ED4C699-A3CD-3189-5CB7-D50DB1A6FF50}"/>
              </a:ext>
            </a:extLst>
          </p:cNvPr>
          <p:cNvCxnSpPr>
            <a:cxnSpLocks/>
          </p:cNvCxnSpPr>
          <p:nvPr/>
        </p:nvCxnSpPr>
        <p:spPr>
          <a:xfrm>
            <a:off x="3468818" y="2563696"/>
            <a:ext cx="41007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7" name="Connecteur droit avec flèche 56">
            <a:extLst>
              <a:ext uri="{FF2B5EF4-FFF2-40B4-BE49-F238E27FC236}">
                <a16:creationId xmlns:a16="http://schemas.microsoft.com/office/drawing/2014/main" id="{65FE9DC2-0CF1-827F-60A9-2C945BE2D402}"/>
              </a:ext>
            </a:extLst>
          </p:cNvPr>
          <p:cNvCxnSpPr>
            <a:cxnSpLocks/>
          </p:cNvCxnSpPr>
          <p:nvPr/>
        </p:nvCxnSpPr>
        <p:spPr>
          <a:xfrm>
            <a:off x="3493793" y="3181235"/>
            <a:ext cx="41007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59" name="Image 58" descr="Une image contenant dessin humoristique, art, conception&#10;&#10;Description générée automatiquement">
            <a:extLst>
              <a:ext uri="{FF2B5EF4-FFF2-40B4-BE49-F238E27FC236}">
                <a16:creationId xmlns:a16="http://schemas.microsoft.com/office/drawing/2014/main" id="{AFF9BB60-D1FE-9B8D-3B9D-8BFB9C5A223C}"/>
              </a:ext>
            </a:extLst>
          </p:cNvPr>
          <p:cNvPicPr>
            <a:picLocks noChangeAspect="1"/>
          </p:cNvPicPr>
          <p:nvPr/>
        </p:nvPicPr>
        <p:blipFill>
          <a:blip r:embed="rId9">
            <a:duotone>
              <a:prstClr val="black"/>
              <a:schemeClr val="accent2">
                <a:tint val="45000"/>
                <a:satMod val="400000"/>
              </a:schemeClr>
            </a:duotone>
          </a:blip>
          <a:stretch>
            <a:fillRect/>
          </a:stretch>
        </p:blipFill>
        <p:spPr>
          <a:xfrm flipH="1">
            <a:off x="2178642" y="3323974"/>
            <a:ext cx="362817" cy="362817"/>
          </a:xfrm>
          <a:prstGeom prst="rect">
            <a:avLst/>
          </a:prstGeom>
        </p:spPr>
      </p:pic>
      <p:pic>
        <p:nvPicPr>
          <p:cNvPr id="60" name="Image 59" descr="Une image contenant dessin humoristique, art, conception&#10;&#10;Description générée automatiquement">
            <a:extLst>
              <a:ext uri="{FF2B5EF4-FFF2-40B4-BE49-F238E27FC236}">
                <a16:creationId xmlns:a16="http://schemas.microsoft.com/office/drawing/2014/main" id="{F4732300-9B92-6575-02AF-286132A44333}"/>
              </a:ext>
            </a:extLst>
          </p:cNvPr>
          <p:cNvPicPr>
            <a:picLocks noChangeAspect="1"/>
          </p:cNvPicPr>
          <p:nvPr/>
        </p:nvPicPr>
        <p:blipFill>
          <a:blip r:embed="rId9">
            <a:duotone>
              <a:prstClr val="black"/>
              <a:schemeClr val="accent2">
                <a:tint val="45000"/>
                <a:satMod val="400000"/>
              </a:schemeClr>
            </a:duotone>
          </a:blip>
          <a:stretch>
            <a:fillRect/>
          </a:stretch>
        </p:blipFill>
        <p:spPr>
          <a:xfrm flipH="1">
            <a:off x="931318" y="1743127"/>
            <a:ext cx="362817" cy="362817"/>
          </a:xfrm>
          <a:prstGeom prst="rect">
            <a:avLst/>
          </a:prstGeom>
        </p:spPr>
      </p:pic>
      <p:pic>
        <p:nvPicPr>
          <p:cNvPr id="61" name="Image 60" descr="Une image contenant dessin humoristique, art, conception&#10;&#10;Description générée automatiquement">
            <a:extLst>
              <a:ext uri="{FF2B5EF4-FFF2-40B4-BE49-F238E27FC236}">
                <a16:creationId xmlns:a16="http://schemas.microsoft.com/office/drawing/2014/main" id="{5834C720-50B5-366B-B80F-F24AF88B16C3}"/>
              </a:ext>
            </a:extLst>
          </p:cNvPr>
          <p:cNvPicPr>
            <a:picLocks noChangeAspect="1"/>
          </p:cNvPicPr>
          <p:nvPr/>
        </p:nvPicPr>
        <p:blipFill>
          <a:blip r:embed="rId9">
            <a:duotone>
              <a:prstClr val="black"/>
              <a:schemeClr val="accent2">
                <a:tint val="45000"/>
                <a:satMod val="400000"/>
              </a:schemeClr>
            </a:duotone>
          </a:blip>
          <a:stretch>
            <a:fillRect/>
          </a:stretch>
        </p:blipFill>
        <p:spPr>
          <a:xfrm flipH="1">
            <a:off x="2959017" y="2964046"/>
            <a:ext cx="362817" cy="362817"/>
          </a:xfrm>
          <a:prstGeom prst="rect">
            <a:avLst/>
          </a:prstGeom>
        </p:spPr>
      </p:pic>
      <p:pic>
        <p:nvPicPr>
          <p:cNvPr id="64" name="Image 63" descr="Une image contenant dessin humoristique, art, conception&#10;&#10;Description générée automatiquement">
            <a:extLst>
              <a:ext uri="{FF2B5EF4-FFF2-40B4-BE49-F238E27FC236}">
                <a16:creationId xmlns:a16="http://schemas.microsoft.com/office/drawing/2014/main" id="{DDBF5335-5F1F-8227-E9AE-F64462F9302B}"/>
              </a:ext>
            </a:extLst>
          </p:cNvPr>
          <p:cNvPicPr>
            <a:picLocks noChangeAspect="1"/>
          </p:cNvPicPr>
          <p:nvPr/>
        </p:nvPicPr>
        <p:blipFill>
          <a:blip r:embed="rId9">
            <a:duotone>
              <a:prstClr val="black"/>
              <a:schemeClr val="accent2">
                <a:tint val="45000"/>
                <a:satMod val="400000"/>
              </a:schemeClr>
            </a:duotone>
          </a:blip>
          <a:stretch>
            <a:fillRect/>
          </a:stretch>
        </p:blipFill>
        <p:spPr>
          <a:xfrm flipH="1">
            <a:off x="2118199" y="1736680"/>
            <a:ext cx="362817" cy="362817"/>
          </a:xfrm>
          <a:prstGeom prst="rect">
            <a:avLst/>
          </a:prstGeom>
        </p:spPr>
      </p:pic>
      <p:pic>
        <p:nvPicPr>
          <p:cNvPr id="65" name="Image 64" descr="Une image contenant dessin humoristique, art, conception&#10;&#10;Description générée automatiquement">
            <a:extLst>
              <a:ext uri="{FF2B5EF4-FFF2-40B4-BE49-F238E27FC236}">
                <a16:creationId xmlns:a16="http://schemas.microsoft.com/office/drawing/2014/main" id="{6E3CEF43-16B8-20B4-96F2-3DB50F40D2F0}"/>
              </a:ext>
            </a:extLst>
          </p:cNvPr>
          <p:cNvPicPr>
            <a:picLocks noChangeAspect="1"/>
          </p:cNvPicPr>
          <p:nvPr/>
        </p:nvPicPr>
        <p:blipFill>
          <a:blip r:embed="rId9">
            <a:duotone>
              <a:prstClr val="black"/>
              <a:schemeClr val="accent2">
                <a:tint val="45000"/>
                <a:satMod val="400000"/>
              </a:schemeClr>
            </a:duotone>
          </a:blip>
          <a:stretch>
            <a:fillRect/>
          </a:stretch>
        </p:blipFill>
        <p:spPr>
          <a:xfrm flipH="1">
            <a:off x="530561" y="2175296"/>
            <a:ext cx="362817" cy="362817"/>
          </a:xfrm>
          <a:prstGeom prst="rect">
            <a:avLst/>
          </a:prstGeom>
        </p:spPr>
      </p:pic>
      <p:pic>
        <p:nvPicPr>
          <p:cNvPr id="67" name="Image 20">
            <a:extLst>
              <a:ext uri="{FF2B5EF4-FFF2-40B4-BE49-F238E27FC236}">
                <a16:creationId xmlns:a16="http://schemas.microsoft.com/office/drawing/2014/main" id="{41B6259B-AA74-1765-7892-D5525D1C6F1B}"/>
              </a:ext>
            </a:extLst>
          </p:cNvPr>
          <p:cNvPicPr/>
          <p:nvPr/>
        </p:nvPicPr>
        <p:blipFill>
          <a:blip r:embed="rId10"/>
          <a:stretch/>
        </p:blipFill>
        <p:spPr>
          <a:xfrm>
            <a:off x="4439833" y="1271569"/>
            <a:ext cx="291893" cy="306172"/>
          </a:xfrm>
          <a:prstGeom prst="rect">
            <a:avLst/>
          </a:prstGeom>
          <a:ln w="0">
            <a:noFill/>
          </a:ln>
        </p:spPr>
      </p:pic>
      <p:sp>
        <p:nvSpPr>
          <p:cNvPr id="68" name="ZoneTexte 21">
            <a:extLst>
              <a:ext uri="{FF2B5EF4-FFF2-40B4-BE49-F238E27FC236}">
                <a16:creationId xmlns:a16="http://schemas.microsoft.com/office/drawing/2014/main" id="{DC8BC2C0-F887-0208-0F18-327AB8853DC4}"/>
              </a:ext>
            </a:extLst>
          </p:cNvPr>
          <p:cNvSpPr/>
          <p:nvPr/>
        </p:nvSpPr>
        <p:spPr>
          <a:xfrm>
            <a:off x="4872351" y="1269533"/>
            <a:ext cx="1286585" cy="337100"/>
          </a:xfrm>
          <a:prstGeom prst="rect">
            <a:avLst/>
          </a:prstGeom>
          <a:solidFill>
            <a:schemeClr val="bg1"/>
          </a:solidFill>
          <a:ln w="19050">
            <a:solidFill>
              <a:srgbClr val="FFCDD2"/>
            </a:solidFill>
            <a:prstDash val="sysDot"/>
            <a:round/>
          </a:ln>
          <a:effectLst>
            <a:outerShdw blurRad="50760" dist="38160" dir="5400000" algn="t" rotWithShape="0">
              <a:srgbClr val="000000">
                <a:alpha val="40000"/>
              </a:srgbClr>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buNone/>
              <a:tabLst>
                <a:tab pos="0" algn="l"/>
              </a:tabLst>
            </a:pPr>
            <a:r>
              <a:rPr lang="fr-FR" sz="800" b="1" strike="noStrike" spc="-1">
                <a:solidFill>
                  <a:srgbClr val="21215A"/>
                </a:solidFill>
                <a:latin typeface="+mj-lt"/>
                <a:ea typeface="DejaVu Sans"/>
              </a:rPr>
              <a:t>Durée de l’exercice </a:t>
            </a:r>
            <a:r>
              <a:rPr lang="fr-FR" sz="800" b="0" strike="noStrike" spc="-1">
                <a:solidFill>
                  <a:srgbClr val="000000"/>
                </a:solidFill>
                <a:latin typeface="+mj-lt"/>
                <a:ea typeface="DejaVu Sans"/>
              </a:rPr>
              <a:t>: </a:t>
            </a:r>
            <a:br>
              <a:rPr sz="1000">
                <a:latin typeface="+mj-lt"/>
              </a:rPr>
            </a:br>
            <a:r>
              <a:rPr lang="fr-FR" sz="800" spc="-1">
                <a:solidFill>
                  <a:srgbClr val="21215A"/>
                </a:solidFill>
                <a:latin typeface="+mj-lt"/>
              </a:rPr>
              <a:t>5,5 heures</a:t>
            </a:r>
            <a:endParaRPr lang="fr-FR" sz="800" b="0" strike="noStrike" spc="-1">
              <a:latin typeface="+mj-lt"/>
            </a:endParaRPr>
          </a:p>
        </p:txBody>
      </p:sp>
      <p:grpSp>
        <p:nvGrpSpPr>
          <p:cNvPr id="70" name="Groupe 69">
            <a:extLst>
              <a:ext uri="{FF2B5EF4-FFF2-40B4-BE49-F238E27FC236}">
                <a16:creationId xmlns:a16="http://schemas.microsoft.com/office/drawing/2014/main" id="{B94CCD75-A4FC-45D9-44BD-F6F62A4BB064}"/>
              </a:ext>
            </a:extLst>
          </p:cNvPr>
          <p:cNvGrpSpPr/>
          <p:nvPr/>
        </p:nvGrpSpPr>
        <p:grpSpPr>
          <a:xfrm>
            <a:off x="7621429" y="3964501"/>
            <a:ext cx="1209961" cy="305982"/>
            <a:chOff x="7621429" y="3846710"/>
            <a:chExt cx="1209961" cy="305982"/>
          </a:xfrm>
        </p:grpSpPr>
        <p:sp>
          <p:nvSpPr>
            <p:cNvPr id="33" name="ZoneTexte 12">
              <a:extLst>
                <a:ext uri="{FF2B5EF4-FFF2-40B4-BE49-F238E27FC236}">
                  <a16:creationId xmlns:a16="http://schemas.microsoft.com/office/drawing/2014/main" id="{FD6A1BF5-B5C3-9138-3506-1D5DAA0BDD96}"/>
                </a:ext>
              </a:extLst>
            </p:cNvPr>
            <p:cNvSpPr/>
            <p:nvPr/>
          </p:nvSpPr>
          <p:spPr>
            <a:xfrm>
              <a:off x="7997635" y="3885012"/>
              <a:ext cx="833755" cy="2293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fr-FR" sz="900" b="1" strike="noStrike" spc="-1">
                  <a:solidFill>
                    <a:srgbClr val="000000"/>
                  </a:solidFill>
                  <a:latin typeface="+mj-lt"/>
                  <a:ea typeface="DejaVu Sans"/>
                </a:rPr>
                <a:t>Joueur</a:t>
              </a:r>
              <a:endParaRPr lang="fr-FR" sz="900" b="0" strike="noStrike" spc="-1">
                <a:latin typeface="+mj-lt"/>
              </a:endParaRPr>
            </a:p>
          </p:txBody>
        </p:sp>
        <p:pic>
          <p:nvPicPr>
            <p:cNvPr id="69" name="Image 68" descr="Une image contenant dessin humoristique, art, conception&#10;&#10;Description générée automatiquement">
              <a:extLst>
                <a:ext uri="{FF2B5EF4-FFF2-40B4-BE49-F238E27FC236}">
                  <a16:creationId xmlns:a16="http://schemas.microsoft.com/office/drawing/2014/main" id="{F6F6A73B-D8A9-2FE6-0ABC-3323E729896D}"/>
                </a:ext>
              </a:extLst>
            </p:cNvPr>
            <p:cNvPicPr>
              <a:picLocks noChangeAspect="1"/>
            </p:cNvPicPr>
            <p:nvPr/>
          </p:nvPicPr>
          <p:blipFill>
            <a:blip r:embed="rId9">
              <a:duotone>
                <a:prstClr val="black"/>
                <a:schemeClr val="accent2">
                  <a:tint val="45000"/>
                  <a:satMod val="400000"/>
                </a:schemeClr>
              </a:duotone>
            </a:blip>
            <a:stretch>
              <a:fillRect/>
            </a:stretch>
          </p:blipFill>
          <p:spPr>
            <a:xfrm flipH="1">
              <a:off x="7621429" y="3846710"/>
              <a:ext cx="305982" cy="305982"/>
            </a:xfrm>
            <a:prstGeom prst="rect">
              <a:avLst/>
            </a:prstGeom>
          </p:spPr>
        </p:pic>
      </p:grpSp>
      <p:sp>
        <p:nvSpPr>
          <p:cNvPr id="5" name="Rectangle à coins arrondis 35">
            <a:extLst>
              <a:ext uri="{FF2B5EF4-FFF2-40B4-BE49-F238E27FC236}">
                <a16:creationId xmlns:a16="http://schemas.microsoft.com/office/drawing/2014/main" id="{09E56065-E780-6EA7-81FF-842EAF4C13A6}"/>
              </a:ext>
            </a:extLst>
          </p:cNvPr>
          <p:cNvSpPr/>
          <p:nvPr/>
        </p:nvSpPr>
        <p:spPr>
          <a:xfrm>
            <a:off x="5724084" y="4190895"/>
            <a:ext cx="985718" cy="191385"/>
          </a:xfrm>
          <a:prstGeom prst="roundRect">
            <a:avLst>
              <a:gd name="adj" fmla="val 16667"/>
            </a:avLst>
          </a:prstGeom>
          <a:solidFill>
            <a:srgbClr val="21215A"/>
          </a:solidFill>
          <a:ln w="9525">
            <a:noFill/>
          </a:ln>
        </p:spPr>
        <p:style>
          <a:lnRef idx="0">
            <a:scrgbClr r="0" g="0" b="0"/>
          </a:lnRef>
          <a:fillRef idx="0">
            <a:scrgbClr r="0" g="0" b="0"/>
          </a:fillRef>
          <a:effectRef idx="0">
            <a:scrgbClr r="0" g="0" b="0"/>
          </a:effectRef>
          <a:fontRef idx="minor"/>
        </p:style>
        <p:txBody>
          <a:bodyPr lIns="63360" tIns="0" rIns="64800" bIns="0" anchor="ctr">
            <a:noAutofit/>
          </a:bodyPr>
          <a:lstStyle/>
          <a:p>
            <a:pPr algn="ctr">
              <a:lnSpc>
                <a:spcPct val="100000"/>
              </a:lnSpc>
              <a:buNone/>
              <a:tabLst>
                <a:tab pos="0" algn="l"/>
              </a:tabLst>
            </a:pPr>
            <a:r>
              <a:rPr lang="fr-FR" sz="900" b="1" strike="noStrike" spc="-1">
                <a:solidFill>
                  <a:srgbClr val="FFFFFF"/>
                </a:solidFill>
                <a:latin typeface="+mj-lt"/>
                <a:ea typeface="DejaVu Sans"/>
              </a:rPr>
              <a:t>ANIMATION</a:t>
            </a:r>
            <a:endParaRPr lang="fr-FR" sz="900" b="0" strike="noStrike" spc="-1">
              <a:latin typeface="+mj-lt"/>
            </a:endParaRPr>
          </a:p>
        </p:txBody>
      </p:sp>
      <p:pic>
        <p:nvPicPr>
          <p:cNvPr id="12" name="Picture 2" descr="C:\Users\PKBO06171\Desktop\user-male-icon.png">
            <a:extLst>
              <a:ext uri="{FF2B5EF4-FFF2-40B4-BE49-F238E27FC236}">
                <a16:creationId xmlns:a16="http://schemas.microsoft.com/office/drawing/2014/main" id="{F5C82A74-6835-22DE-9986-459BECF2140E}"/>
              </a:ext>
            </a:extLst>
          </p:cNvPr>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p:blipFill>
        <p:spPr>
          <a:xfrm>
            <a:off x="6083955" y="3976209"/>
            <a:ext cx="216237" cy="191385"/>
          </a:xfrm>
          <a:prstGeom prst="rect">
            <a:avLst/>
          </a:prstGeom>
          <a:ln w="0">
            <a:noFill/>
          </a:ln>
        </p:spPr>
      </p:pic>
      <p:pic>
        <p:nvPicPr>
          <p:cNvPr id="15" name="Picture 2" descr="C:\Users\PKBO06171\Desktop\user-male-icon.png">
            <a:extLst>
              <a:ext uri="{FF2B5EF4-FFF2-40B4-BE49-F238E27FC236}">
                <a16:creationId xmlns:a16="http://schemas.microsoft.com/office/drawing/2014/main" id="{B1CE449D-215D-6461-E469-DD9271C2466E}"/>
              </a:ext>
            </a:extLst>
          </p:cNvPr>
          <p:cNvPicPr/>
          <p:nvPr/>
        </p:nvPicPr>
        <p:blipFill>
          <a:blip r:embed="rId6"/>
          <a:stretch/>
        </p:blipFill>
        <p:spPr>
          <a:xfrm>
            <a:off x="6766346" y="4190895"/>
            <a:ext cx="181918" cy="175174"/>
          </a:xfrm>
          <a:prstGeom prst="rect">
            <a:avLst/>
          </a:prstGeom>
          <a:ln w="0">
            <a:noFill/>
          </a:ln>
        </p:spPr>
      </p:pic>
      <p:pic>
        <p:nvPicPr>
          <p:cNvPr id="16" name="Image 15" descr="Une image contenant dessin humoristique, art, conception&#10;&#10;Description générée automatiquement">
            <a:extLst>
              <a:ext uri="{FF2B5EF4-FFF2-40B4-BE49-F238E27FC236}">
                <a16:creationId xmlns:a16="http://schemas.microsoft.com/office/drawing/2014/main" id="{2796428F-056B-D468-EE87-A0AE9D8C5693}"/>
              </a:ext>
            </a:extLst>
          </p:cNvPr>
          <p:cNvPicPr>
            <a:picLocks noChangeAspect="1"/>
          </p:cNvPicPr>
          <p:nvPr/>
        </p:nvPicPr>
        <p:blipFill>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Layer>
                </a14:imgProps>
              </a:ext>
            </a:extLst>
          </a:blip>
          <a:stretch>
            <a:fillRect/>
          </a:stretch>
        </p:blipFill>
        <p:spPr>
          <a:xfrm flipH="1">
            <a:off x="5480286" y="4167594"/>
            <a:ext cx="214155" cy="214155"/>
          </a:xfrm>
          <a:prstGeom prst="rect">
            <a:avLst/>
          </a:prstGeom>
        </p:spPr>
      </p:pic>
      <p:pic>
        <p:nvPicPr>
          <p:cNvPr id="19" name="Image 18" descr="Une image contenant dessin humoristique, art, conception&#10;&#10;Description générée automatiquement">
            <a:extLst>
              <a:ext uri="{FF2B5EF4-FFF2-40B4-BE49-F238E27FC236}">
                <a16:creationId xmlns:a16="http://schemas.microsoft.com/office/drawing/2014/main" id="{875A1B9F-B2D9-88C4-6DA4-18D622645D91}"/>
              </a:ext>
            </a:extLst>
          </p:cNvPr>
          <p:cNvPicPr>
            <a:picLocks noChangeAspect="1"/>
          </p:cNvPicPr>
          <p:nvPr/>
        </p:nvPicPr>
        <p:blipFill>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Layer>
                </a14:imgProps>
              </a:ext>
            </a:extLst>
          </a:blip>
          <a:stretch>
            <a:fillRect/>
          </a:stretch>
        </p:blipFill>
        <p:spPr>
          <a:xfrm flipH="1">
            <a:off x="6108725" y="4402999"/>
            <a:ext cx="191385" cy="191385"/>
          </a:xfrm>
          <a:prstGeom prst="rect">
            <a:avLst/>
          </a:prstGeom>
        </p:spPr>
      </p:pic>
      <p:pic>
        <p:nvPicPr>
          <p:cNvPr id="18" name="Picture 2" descr="C:\Users\PKBO06171\Desktop\user-male-icon.png">
            <a:extLst>
              <a:ext uri="{FF2B5EF4-FFF2-40B4-BE49-F238E27FC236}">
                <a16:creationId xmlns:a16="http://schemas.microsoft.com/office/drawing/2014/main" id="{D6E75FB3-E235-E23D-453C-A229B3125468}"/>
              </a:ext>
            </a:extLst>
          </p:cNvPr>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p:blipFill>
        <p:spPr>
          <a:xfrm>
            <a:off x="5228399" y="2244949"/>
            <a:ext cx="409320" cy="320760"/>
          </a:xfrm>
          <a:prstGeom prst="rect">
            <a:avLst/>
          </a:prstGeom>
          <a:ln w="0">
            <a:noFill/>
          </a:ln>
        </p:spPr>
      </p:pic>
      <p:pic>
        <p:nvPicPr>
          <p:cNvPr id="20" name="Picture 2" descr="C:\Users\PKBO06171\Desktop\user-male-icon.png">
            <a:extLst>
              <a:ext uri="{FF2B5EF4-FFF2-40B4-BE49-F238E27FC236}">
                <a16:creationId xmlns:a16="http://schemas.microsoft.com/office/drawing/2014/main" id="{93167B51-36D1-0619-6BAF-379E69536EF8}"/>
              </a:ext>
            </a:extLst>
          </p:cNvPr>
          <p:cNvPicPr/>
          <p:nvPr/>
        </p:nvPicPr>
        <p:blipFill>
          <a:blip r:embed="rId3"/>
          <a:stretch/>
        </p:blipFill>
        <p:spPr>
          <a:xfrm>
            <a:off x="4094060" y="3420389"/>
            <a:ext cx="409320" cy="320760"/>
          </a:xfrm>
          <a:prstGeom prst="rect">
            <a:avLst/>
          </a:prstGeom>
          <a:ln w="0">
            <a:noFill/>
          </a:ln>
        </p:spPr>
      </p:pic>
      <p:sp>
        <p:nvSpPr>
          <p:cNvPr id="22" name="ZoneTexte 21">
            <a:extLst>
              <a:ext uri="{FF2B5EF4-FFF2-40B4-BE49-F238E27FC236}">
                <a16:creationId xmlns:a16="http://schemas.microsoft.com/office/drawing/2014/main" id="{AC66DEF5-BD5B-9484-2F72-413FA745BB1A}"/>
              </a:ext>
            </a:extLst>
          </p:cNvPr>
          <p:cNvSpPr txBox="1"/>
          <p:nvPr/>
        </p:nvSpPr>
        <p:spPr>
          <a:xfrm>
            <a:off x="3861628" y="3700346"/>
            <a:ext cx="841721" cy="307777"/>
          </a:xfrm>
          <a:prstGeom prst="rect">
            <a:avLst/>
          </a:prstGeom>
          <a:noFill/>
        </p:spPr>
        <p:txBody>
          <a:bodyPr wrap="square" rtlCol="0">
            <a:spAutoFit/>
          </a:bodyPr>
          <a:lstStyle/>
          <a:p>
            <a:pPr algn="ctr"/>
            <a:r>
              <a:rPr lang="fr-FR" sz="700" b="1">
                <a:solidFill>
                  <a:srgbClr val="21215A"/>
                </a:solidFill>
                <a:latin typeface="+mj-lt"/>
              </a:rPr>
              <a:t>Secrétaire de crise</a:t>
            </a:r>
          </a:p>
        </p:txBody>
      </p:sp>
      <p:sp>
        <p:nvSpPr>
          <p:cNvPr id="23" name="ZoneTexte 22">
            <a:extLst>
              <a:ext uri="{FF2B5EF4-FFF2-40B4-BE49-F238E27FC236}">
                <a16:creationId xmlns:a16="http://schemas.microsoft.com/office/drawing/2014/main" id="{E7ADCC50-7CD9-6884-84AA-196FC4910276}"/>
              </a:ext>
            </a:extLst>
          </p:cNvPr>
          <p:cNvSpPr txBox="1"/>
          <p:nvPr/>
        </p:nvSpPr>
        <p:spPr>
          <a:xfrm>
            <a:off x="308303" y="4566342"/>
            <a:ext cx="5076564" cy="169277"/>
          </a:xfrm>
          <a:prstGeom prst="rect">
            <a:avLst/>
          </a:prstGeom>
          <a:noFill/>
        </p:spPr>
        <p:txBody>
          <a:bodyPr wrap="square" rtlCol="0">
            <a:spAutoFit/>
          </a:bodyPr>
          <a:lstStyle/>
          <a:p>
            <a:r>
              <a:rPr lang="fr-FR" sz="500" i="1">
                <a:latin typeface="+mj-lt"/>
              </a:rPr>
              <a:t>(*) Eléments fournis à titre d’exemple, liste non exhaustive des tiers simulés pendant l’exercice</a:t>
            </a:r>
          </a:p>
        </p:txBody>
      </p:sp>
      <p:sp>
        <p:nvSpPr>
          <p:cNvPr id="32" name="Espace réservé du numéro de diapositive 31">
            <a:extLst>
              <a:ext uri="{FF2B5EF4-FFF2-40B4-BE49-F238E27FC236}">
                <a16:creationId xmlns:a16="http://schemas.microsoft.com/office/drawing/2014/main" id="{E5E8BD08-A26C-A56A-7AD9-AE4E5B60553C}"/>
              </a:ext>
            </a:extLst>
          </p:cNvPr>
          <p:cNvSpPr>
            <a:spLocks noGrp="1"/>
          </p:cNvSpPr>
          <p:nvPr>
            <p:ph type="sldNum" sz="quarter" idx="15"/>
          </p:nvPr>
        </p:nvSpPr>
        <p:spPr/>
        <p:txBody>
          <a:bodyPr/>
          <a:lstStyle/>
          <a:p>
            <a:pPr>
              <a:defRPr/>
            </a:pPr>
            <a:fld id="{F1971858-D133-4354-BF97-EEB8F9BAB97E}" type="slidenum">
              <a:rPr lang="fr-FR" smtClean="0"/>
              <a:t>13</a:t>
            </a:fld>
            <a:endParaRPr lang="fr-FR"/>
          </a:p>
        </p:txBody>
      </p:sp>
      <p:pic>
        <p:nvPicPr>
          <p:cNvPr id="3" name="Graphique 2" descr="Crayon avec un remplissage uni">
            <a:extLst>
              <a:ext uri="{FF2B5EF4-FFF2-40B4-BE49-F238E27FC236}">
                <a16:creationId xmlns:a16="http://schemas.microsoft.com/office/drawing/2014/main" id="{116864D9-8FF7-8E06-1544-17B352374E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bwMode="auto">
          <a:xfrm>
            <a:off x="8568532" y="123344"/>
            <a:ext cx="360361" cy="360361"/>
          </a:xfrm>
          <a:prstGeom prst="rect">
            <a:avLst/>
          </a:prstGeom>
        </p:spPr>
      </p:pic>
    </p:spTree>
    <p:extLst>
      <p:ext uri="{BB962C8B-B14F-4D97-AF65-F5344CB8AC3E}">
        <p14:creationId xmlns:p14="http://schemas.microsoft.com/office/powerpoint/2010/main" val="248669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defPPr>
              <a:defRPr lang="fr-FR"/>
            </a:defPPr>
            <a:lvl1pPr marL="0" algn="r" defTabSz="914400">
              <a:defRPr sz="1000" b="1">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defTabSz="914378">
              <a:defRPr/>
            </a:pPr>
            <a:fld id="{733122C9-A0B9-462F-8757-0847AD287B63}" type="slidenum">
              <a:rPr lang="fr-FR"/>
              <a:t>14</a:t>
            </a:fld>
            <a:endParaRPr lang="fr-FR">
              <a:solidFill>
                <a:srgbClr val="FFFFFF"/>
              </a:solidFill>
              <a:latin typeface="Arial"/>
            </a:endParaRPr>
          </a:p>
        </p:txBody>
      </p:sp>
      <p:sp>
        <p:nvSpPr>
          <p:cNvPr id="4" name="Espace réservé du texte 3"/>
          <p:cNvSpPr>
            <a:spLocks noGrp="1"/>
          </p:cNvSpPr>
          <p:nvPr>
            <p:ph type="body" sz="quarter" idx="13"/>
          </p:nvPr>
        </p:nvSpPr>
        <p:spPr bwMode="auto"/>
        <p:txBody>
          <a:bodyPr/>
          <a:lstStyle/>
          <a:p>
            <a:pPr marL="92075" indent="0">
              <a:buNone/>
              <a:defRPr/>
            </a:pPr>
            <a:r>
              <a:rPr lang="fr-FR"/>
              <a:t>4.  fonctionnement, règles et </a:t>
            </a:r>
            <a:br>
              <a:rPr lang="fr-FR"/>
            </a:br>
            <a:r>
              <a:rPr lang="fr-FR"/>
              <a:t>     consignes</a:t>
            </a:r>
            <a:endParaRPr lang="fr-FR" sz="18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6"/>
          </p:nvPr>
        </p:nvSpPr>
        <p:spPr bwMode="auto"/>
        <p:txBody>
          <a:bodyPr/>
          <a:lstStyle/>
          <a:p>
            <a:pPr>
              <a:defRPr/>
            </a:pPr>
            <a:fld id="{78F3A495-0CAB-4730-84AF-39839411CE37}" type="slidenum">
              <a:rPr lang="fr-FR"/>
              <a:t>15</a:t>
            </a:fld>
            <a:endParaRPr lang="fr-FR"/>
          </a:p>
        </p:txBody>
      </p:sp>
      <p:cxnSp>
        <p:nvCxnSpPr>
          <p:cNvPr id="8" name="Straight Connector 6"/>
          <p:cNvCxnSpPr>
            <a:cxnSpLocks/>
          </p:cNvCxnSpPr>
          <p:nvPr/>
        </p:nvCxnSpPr>
        <p:spPr bwMode="auto">
          <a:xfrm flipH="1">
            <a:off x="4572000" y="1299053"/>
            <a:ext cx="18024" cy="2831077"/>
          </a:xfrm>
          <a:prstGeom prst="line">
            <a:avLst/>
          </a:prstGeom>
          <a:ln w="38100">
            <a:solidFill>
              <a:srgbClr val="21215A"/>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899975" y="1381878"/>
            <a:ext cx="3456000" cy="252000"/>
          </a:xfrm>
          <a:prstGeom prst="rect">
            <a:avLst/>
          </a:prstGeom>
          <a:solidFill>
            <a:srgbClr val="5555C1"/>
          </a:solidFill>
          <a:ln>
            <a:noFill/>
          </a:ln>
        </p:spPr>
        <p:style>
          <a:lnRef idx="2">
            <a:schemeClr val="accent1">
              <a:shade val="50000"/>
            </a:schemeClr>
          </a:lnRef>
          <a:fillRef idx="1">
            <a:schemeClr val="accent1"/>
          </a:fillRef>
          <a:effectRef idx="0">
            <a:schemeClr val="accent1"/>
          </a:effectRef>
          <a:fontRef idx="minor">
            <a:schemeClr val="lt1"/>
          </a:fontRef>
        </p:style>
        <p:txBody>
          <a:bodyPr lIns="426720" rtlCol="0" anchor="ctr"/>
          <a:lstStyle/>
          <a:p>
            <a:pPr>
              <a:defRPr/>
            </a:pPr>
            <a:r>
              <a:rPr lang="fr-FR" sz="1400" b="1">
                <a:latin typeface="+mj-lt"/>
              </a:rPr>
              <a:t>Temps simulé</a:t>
            </a:r>
            <a:endParaRPr>
              <a:latin typeface="+mj-lt"/>
            </a:endParaRPr>
          </a:p>
        </p:txBody>
      </p:sp>
      <p:sp>
        <p:nvSpPr>
          <p:cNvPr id="10" name="Oval 9"/>
          <p:cNvSpPr/>
          <p:nvPr/>
        </p:nvSpPr>
        <p:spPr bwMode="auto">
          <a:xfrm>
            <a:off x="4304252" y="1299053"/>
            <a:ext cx="509488" cy="466837"/>
          </a:xfrm>
          <a:prstGeom prst="ellipse">
            <a:avLst/>
          </a:prstGeom>
          <a:solidFill>
            <a:schemeClr val="bg1"/>
          </a:solidFill>
          <a:ln w="38100">
            <a:solidFill>
              <a:srgbClr val="5555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800" b="1">
                <a:solidFill>
                  <a:srgbClr val="5555C1"/>
                </a:solidFill>
                <a:latin typeface="+mj-lt"/>
              </a:rPr>
              <a:t>1</a:t>
            </a:r>
            <a:endParaRPr>
              <a:latin typeface="+mj-lt"/>
            </a:endParaRPr>
          </a:p>
        </p:txBody>
      </p:sp>
      <p:sp>
        <p:nvSpPr>
          <p:cNvPr id="11" name="Right Triangle 10"/>
          <p:cNvSpPr/>
          <p:nvPr/>
        </p:nvSpPr>
        <p:spPr bwMode="auto">
          <a:xfrm rot="5400000" flipV="1">
            <a:off x="919421" y="1611761"/>
            <a:ext cx="351114" cy="390772"/>
          </a:xfrm>
          <a:prstGeom prst="rtTriangle">
            <a:avLst/>
          </a:prstGeom>
          <a:solidFill>
            <a:srgbClr val="21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2" name="Rectangle 11"/>
          <p:cNvSpPr/>
          <p:nvPr/>
        </p:nvSpPr>
        <p:spPr bwMode="auto">
          <a:xfrm>
            <a:off x="1137900" y="1631590"/>
            <a:ext cx="2880000" cy="5081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defRPr/>
            </a:pPr>
            <a:r>
              <a:rPr lang="fr-FR" sz="1000">
                <a:solidFill>
                  <a:schemeClr val="tx1"/>
                </a:solidFill>
                <a:latin typeface="+mj-lt"/>
                <a:cs typeface="Mangal"/>
              </a:rPr>
              <a:t> Nous sommes le </a:t>
            </a:r>
            <a:r>
              <a:rPr lang="fr-FR" sz="1000">
                <a:solidFill>
                  <a:schemeClr val="tx1"/>
                </a:solidFill>
                <a:highlight>
                  <a:srgbClr val="FFFF00"/>
                </a:highlight>
                <a:latin typeface="+mj-lt"/>
                <a:cs typeface="Mangal"/>
              </a:rPr>
              <a:t>[à compléter]</a:t>
            </a:r>
            <a:r>
              <a:rPr lang="fr-FR" sz="1000" b="1">
                <a:solidFill>
                  <a:schemeClr val="accent1"/>
                </a:solidFill>
                <a:latin typeface="+mj-lt"/>
                <a:cs typeface="Mangal"/>
              </a:rPr>
              <a:t> </a:t>
            </a:r>
            <a:r>
              <a:rPr lang="fr-FR" sz="1000">
                <a:solidFill>
                  <a:schemeClr val="tx1"/>
                </a:solidFill>
                <a:latin typeface="+mj-lt"/>
                <a:cs typeface="Mangal"/>
              </a:rPr>
              <a:t>et il est actuellement </a:t>
            </a:r>
            <a:r>
              <a:rPr lang="fr-FR" sz="1000">
                <a:solidFill>
                  <a:schemeClr val="tx1"/>
                </a:solidFill>
                <a:highlight>
                  <a:srgbClr val="FFFF00"/>
                </a:highlight>
                <a:latin typeface="+mj-lt"/>
                <a:cs typeface="Mangal"/>
              </a:rPr>
              <a:t>[à compléter]</a:t>
            </a:r>
            <a:r>
              <a:rPr lang="fr-FR" sz="1000">
                <a:solidFill>
                  <a:schemeClr val="tx1"/>
                </a:solidFill>
                <a:latin typeface="+mj-lt"/>
                <a:cs typeface="Mangal"/>
              </a:rPr>
              <a:t>.</a:t>
            </a:r>
            <a:endParaRPr lang="fr-FR" sz="1000">
              <a:solidFill>
                <a:schemeClr val="accent1"/>
              </a:solidFill>
              <a:latin typeface="+mj-lt"/>
              <a:cs typeface="Mangal"/>
            </a:endParaRPr>
          </a:p>
        </p:txBody>
      </p:sp>
      <p:sp>
        <p:nvSpPr>
          <p:cNvPr id="13" name="Rectangle 12"/>
          <p:cNvSpPr/>
          <p:nvPr/>
        </p:nvSpPr>
        <p:spPr bwMode="auto">
          <a:xfrm>
            <a:off x="899974" y="2786880"/>
            <a:ext cx="3456001" cy="252001"/>
          </a:xfrm>
          <a:prstGeom prst="rect">
            <a:avLst/>
          </a:prstGeom>
          <a:solidFill>
            <a:srgbClr val="95518B"/>
          </a:solidFill>
          <a:ln>
            <a:noFill/>
          </a:ln>
        </p:spPr>
        <p:style>
          <a:lnRef idx="2">
            <a:schemeClr val="accent1">
              <a:shade val="50000"/>
            </a:schemeClr>
          </a:lnRef>
          <a:fillRef idx="1">
            <a:schemeClr val="accent1"/>
          </a:fillRef>
          <a:effectRef idx="0">
            <a:schemeClr val="accent1"/>
          </a:effectRef>
          <a:fontRef idx="minor">
            <a:schemeClr val="lt1"/>
          </a:fontRef>
        </p:style>
        <p:txBody>
          <a:bodyPr lIns="426720" rtlCol="0" anchor="ctr"/>
          <a:lstStyle/>
          <a:p>
            <a:pPr>
              <a:defRPr/>
            </a:pPr>
            <a:r>
              <a:rPr lang="fr-FR" sz="1400" b="1">
                <a:latin typeface="+mj-lt"/>
              </a:rPr>
              <a:t>Communication par téléphone</a:t>
            </a:r>
            <a:endParaRPr>
              <a:latin typeface="+mj-lt"/>
            </a:endParaRPr>
          </a:p>
        </p:txBody>
      </p:sp>
      <p:sp>
        <p:nvSpPr>
          <p:cNvPr id="14" name="Oval 14"/>
          <p:cNvSpPr/>
          <p:nvPr/>
        </p:nvSpPr>
        <p:spPr bwMode="auto">
          <a:xfrm>
            <a:off x="4304252" y="2704054"/>
            <a:ext cx="509488" cy="466837"/>
          </a:xfrm>
          <a:prstGeom prst="ellipse">
            <a:avLst/>
          </a:prstGeom>
          <a:solidFill>
            <a:schemeClr val="bg1"/>
          </a:solidFill>
          <a:ln w="38100">
            <a:solidFill>
              <a:srgbClr val="955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800" b="1">
                <a:solidFill>
                  <a:srgbClr val="95518B"/>
                </a:solidFill>
                <a:latin typeface="+mj-lt"/>
              </a:rPr>
              <a:t>3</a:t>
            </a:r>
            <a:endParaRPr>
              <a:latin typeface="+mj-lt"/>
            </a:endParaRPr>
          </a:p>
        </p:txBody>
      </p:sp>
      <p:sp>
        <p:nvSpPr>
          <p:cNvPr id="15" name="Right Triangle 15"/>
          <p:cNvSpPr/>
          <p:nvPr/>
        </p:nvSpPr>
        <p:spPr bwMode="auto">
          <a:xfrm rot="5400000" flipV="1">
            <a:off x="919421" y="3015070"/>
            <a:ext cx="351114" cy="39077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Rectangle 15"/>
          <p:cNvSpPr/>
          <p:nvPr/>
        </p:nvSpPr>
        <p:spPr bwMode="auto">
          <a:xfrm>
            <a:off x="1137900" y="3034901"/>
            <a:ext cx="2880000" cy="9050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defRPr/>
            </a:pPr>
            <a:r>
              <a:rPr lang="fr-FR" sz="1000">
                <a:solidFill>
                  <a:schemeClr val="tx1"/>
                </a:solidFill>
                <a:latin typeface="+mj-lt"/>
              </a:rPr>
              <a:t> Par </a:t>
            </a:r>
            <a:r>
              <a:rPr lang="fr-FR" sz="1000" b="1">
                <a:solidFill>
                  <a:srgbClr val="95518B"/>
                </a:solidFill>
                <a:latin typeface="+mj-lt"/>
              </a:rPr>
              <a:t>téléphone</a:t>
            </a:r>
            <a:r>
              <a:rPr lang="fr-FR" sz="1000">
                <a:solidFill>
                  <a:schemeClr val="tx1"/>
                </a:solidFill>
                <a:latin typeface="+mj-lt"/>
              </a:rPr>
              <a:t> (entrant ou sortant) : Dites </a:t>
            </a:r>
            <a:r>
              <a:rPr lang="fr-FR" sz="1000" b="1">
                <a:solidFill>
                  <a:srgbClr val="95518B"/>
                </a:solidFill>
                <a:latin typeface="+mj-lt"/>
              </a:rPr>
              <a:t>« Exercice </a:t>
            </a:r>
            <a:r>
              <a:rPr lang="fr-FR" sz="1000" b="1" err="1">
                <a:solidFill>
                  <a:srgbClr val="95518B"/>
                </a:solidFill>
                <a:latin typeface="+mj-lt"/>
              </a:rPr>
              <a:t>Exercice</a:t>
            </a:r>
            <a:r>
              <a:rPr lang="fr-FR" sz="1000" b="1">
                <a:solidFill>
                  <a:srgbClr val="95518B"/>
                </a:solidFill>
                <a:latin typeface="+mj-lt"/>
              </a:rPr>
              <a:t> </a:t>
            </a:r>
            <a:r>
              <a:rPr lang="fr-FR" sz="1000" b="1" err="1">
                <a:solidFill>
                  <a:srgbClr val="95518B"/>
                </a:solidFill>
                <a:latin typeface="+mj-lt"/>
              </a:rPr>
              <a:t>Exercice</a:t>
            </a:r>
            <a:r>
              <a:rPr lang="fr-FR" sz="1000" b="1">
                <a:solidFill>
                  <a:srgbClr val="95518B"/>
                </a:solidFill>
                <a:latin typeface="+mj-lt"/>
              </a:rPr>
              <a:t> » </a:t>
            </a:r>
            <a:r>
              <a:rPr lang="fr-FR" sz="1000">
                <a:solidFill>
                  <a:schemeClr val="tx1"/>
                </a:solidFill>
                <a:latin typeface="+mj-lt"/>
              </a:rPr>
              <a:t>avant votre message. Puis présentez-vous et dites à qui vous souhaitez parler. Utilisez les numéros indiqués sur l’annuaire.</a:t>
            </a:r>
            <a:endParaRPr sz="1000">
              <a:latin typeface="+mj-lt"/>
            </a:endParaRPr>
          </a:p>
          <a:p>
            <a:pPr algn="just">
              <a:defRPr/>
            </a:pPr>
            <a:endParaRPr lang="fr-FR" sz="1000">
              <a:solidFill>
                <a:schemeClr val="tx1"/>
              </a:solidFill>
              <a:latin typeface="+mj-lt"/>
            </a:endParaRPr>
          </a:p>
        </p:txBody>
      </p:sp>
      <p:sp>
        <p:nvSpPr>
          <p:cNvPr id="17" name="Right Triangle 23"/>
          <p:cNvSpPr/>
          <p:nvPr/>
        </p:nvSpPr>
        <p:spPr bwMode="auto">
          <a:xfrm rot="5400000">
            <a:off x="7761851" y="3757516"/>
            <a:ext cx="351114" cy="394113"/>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8" name="Rectangle 17"/>
          <p:cNvSpPr/>
          <p:nvPr/>
        </p:nvSpPr>
        <p:spPr bwMode="auto">
          <a:xfrm>
            <a:off x="4708966" y="3530996"/>
            <a:ext cx="3425498" cy="252001"/>
          </a:xfrm>
          <a:prstGeom prst="rect">
            <a:avLst/>
          </a:prstGeom>
          <a:solidFill>
            <a:srgbClr val="505D80"/>
          </a:solidFill>
          <a:ln>
            <a:noFill/>
          </a:ln>
        </p:spPr>
        <p:style>
          <a:lnRef idx="2">
            <a:schemeClr val="accent1">
              <a:shade val="50000"/>
            </a:schemeClr>
          </a:lnRef>
          <a:fillRef idx="1">
            <a:schemeClr val="accent1"/>
          </a:fillRef>
          <a:effectRef idx="0">
            <a:schemeClr val="accent1"/>
          </a:effectRef>
          <a:fontRef idx="minor">
            <a:schemeClr val="lt1"/>
          </a:fontRef>
        </p:style>
        <p:txBody>
          <a:bodyPr lIns="426720" rtlCol="0" anchor="ctr"/>
          <a:lstStyle/>
          <a:p>
            <a:pPr>
              <a:defRPr/>
            </a:pPr>
            <a:r>
              <a:rPr lang="fr-FR" sz="1400" b="1">
                <a:latin typeface="+mj-lt"/>
              </a:rPr>
              <a:t>Communication par mail</a:t>
            </a:r>
            <a:endParaRPr>
              <a:latin typeface="+mj-lt"/>
            </a:endParaRPr>
          </a:p>
        </p:txBody>
      </p:sp>
      <p:sp>
        <p:nvSpPr>
          <p:cNvPr id="19" name="Oval 25"/>
          <p:cNvSpPr/>
          <p:nvPr/>
        </p:nvSpPr>
        <p:spPr bwMode="auto">
          <a:xfrm>
            <a:off x="4304252" y="3405709"/>
            <a:ext cx="509488" cy="466837"/>
          </a:xfrm>
          <a:prstGeom prst="ellipse">
            <a:avLst/>
          </a:prstGeom>
          <a:solidFill>
            <a:schemeClr val="bg1"/>
          </a:solidFill>
          <a:ln w="38100">
            <a:solidFill>
              <a:srgbClr val="505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800" b="1">
                <a:solidFill>
                  <a:srgbClr val="505D80"/>
                </a:solidFill>
                <a:latin typeface="+mj-lt"/>
              </a:rPr>
              <a:t>4</a:t>
            </a:r>
            <a:endParaRPr>
              <a:latin typeface="+mj-lt"/>
            </a:endParaRPr>
          </a:p>
        </p:txBody>
      </p:sp>
      <p:sp>
        <p:nvSpPr>
          <p:cNvPr id="20" name="Rectangle 19"/>
          <p:cNvSpPr/>
          <p:nvPr/>
        </p:nvSpPr>
        <p:spPr bwMode="auto">
          <a:xfrm>
            <a:off x="4860359" y="3779017"/>
            <a:ext cx="2880000" cy="46683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fr-FR" sz="1000">
                <a:solidFill>
                  <a:schemeClr val="tx1"/>
                </a:solidFill>
                <a:latin typeface="+mj-lt"/>
              </a:rPr>
              <a:t>Formaliser l’objet ainsi </a:t>
            </a:r>
            <a:r>
              <a:rPr lang="fr-FR" sz="1000">
                <a:solidFill>
                  <a:srgbClr val="505D80"/>
                </a:solidFill>
                <a:latin typeface="+mj-lt"/>
              </a:rPr>
              <a:t>« [Exercice  - Exercice – Exercice] Destinataire – Objet »</a:t>
            </a:r>
            <a:endParaRPr sz="1000">
              <a:latin typeface="+mj-lt"/>
            </a:endParaRPr>
          </a:p>
        </p:txBody>
      </p:sp>
      <p:sp>
        <p:nvSpPr>
          <p:cNvPr id="21" name="Right Triangle 28"/>
          <p:cNvSpPr/>
          <p:nvPr/>
        </p:nvSpPr>
        <p:spPr bwMode="auto">
          <a:xfrm rot="5400000">
            <a:off x="7761851" y="2311746"/>
            <a:ext cx="351114" cy="394113"/>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22" name="Rectangle 21"/>
          <p:cNvSpPr/>
          <p:nvPr/>
        </p:nvSpPr>
        <p:spPr bwMode="auto">
          <a:xfrm>
            <a:off x="4708966" y="2085226"/>
            <a:ext cx="3425499" cy="248019"/>
          </a:xfrm>
          <a:prstGeom prst="rect">
            <a:avLst/>
          </a:prstGeom>
          <a:solidFill>
            <a:srgbClr val="0C6382"/>
          </a:solidFill>
          <a:ln>
            <a:noFill/>
          </a:ln>
        </p:spPr>
        <p:style>
          <a:lnRef idx="2">
            <a:schemeClr val="accent1">
              <a:shade val="50000"/>
            </a:schemeClr>
          </a:lnRef>
          <a:fillRef idx="1">
            <a:schemeClr val="accent1"/>
          </a:fillRef>
          <a:effectRef idx="0">
            <a:schemeClr val="accent1"/>
          </a:effectRef>
          <a:fontRef idx="minor">
            <a:schemeClr val="lt1"/>
          </a:fontRef>
        </p:style>
        <p:txBody>
          <a:bodyPr lIns="426720" rtlCol="0" anchor="ctr"/>
          <a:lstStyle/>
          <a:p>
            <a:pPr>
              <a:defRPr/>
            </a:pPr>
            <a:r>
              <a:rPr lang="fr-FR" sz="1400" b="1">
                <a:latin typeface="+mj-lt"/>
                <a:cs typeface="Mangal"/>
              </a:rPr>
              <a:t>Simulation</a:t>
            </a:r>
            <a:endParaRPr>
              <a:latin typeface="+mj-lt"/>
            </a:endParaRPr>
          </a:p>
        </p:txBody>
      </p:sp>
      <p:sp>
        <p:nvSpPr>
          <p:cNvPr id="23" name="Oval 30"/>
          <p:cNvSpPr/>
          <p:nvPr/>
        </p:nvSpPr>
        <p:spPr bwMode="auto">
          <a:xfrm>
            <a:off x="4304252" y="2002399"/>
            <a:ext cx="509488" cy="466837"/>
          </a:xfrm>
          <a:prstGeom prst="ellipse">
            <a:avLst/>
          </a:prstGeom>
          <a:solidFill>
            <a:schemeClr val="bg1"/>
          </a:solidFill>
          <a:ln w="38100">
            <a:solidFill>
              <a:srgbClr val="0C6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800" b="1">
                <a:solidFill>
                  <a:srgbClr val="0C6382"/>
                </a:solidFill>
                <a:latin typeface="+mj-lt"/>
              </a:rPr>
              <a:t>2</a:t>
            </a:r>
            <a:endParaRPr>
              <a:latin typeface="+mj-lt"/>
            </a:endParaRPr>
          </a:p>
        </p:txBody>
      </p:sp>
      <p:sp>
        <p:nvSpPr>
          <p:cNvPr id="24" name="Rectangle 23"/>
          <p:cNvSpPr/>
          <p:nvPr/>
        </p:nvSpPr>
        <p:spPr bwMode="auto">
          <a:xfrm>
            <a:off x="4860359" y="2333247"/>
            <a:ext cx="2880000" cy="66046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defRPr/>
            </a:pPr>
            <a:r>
              <a:rPr lang="fr-FR" sz="1000">
                <a:solidFill>
                  <a:schemeClr val="tx1"/>
                </a:solidFill>
                <a:latin typeface="+mj-lt"/>
              </a:rPr>
              <a:t> Vous serez sollicités par des </a:t>
            </a:r>
            <a:r>
              <a:rPr lang="fr-FR" sz="1000" b="1">
                <a:solidFill>
                  <a:srgbClr val="0C6382"/>
                </a:solidFill>
                <a:latin typeface="+mj-lt"/>
              </a:rPr>
              <a:t>acteurs fictifs </a:t>
            </a:r>
            <a:r>
              <a:rPr lang="fr-FR" sz="1000">
                <a:solidFill>
                  <a:schemeClr val="tx1"/>
                </a:solidFill>
                <a:latin typeface="+mj-lt"/>
              </a:rPr>
              <a:t>jouant les rôles des parties prenantes pouvant exister lors d’une vraie crise.</a:t>
            </a:r>
            <a:endParaRPr sz="1000">
              <a:latin typeface="+mj-lt"/>
            </a:endParaRPr>
          </a:p>
        </p:txBody>
      </p:sp>
      <p:sp>
        <p:nvSpPr>
          <p:cNvPr id="31" name="Text Box 2"/>
          <p:cNvSpPr txBox="1">
            <a:spLocks noChangeArrowheads="1"/>
          </p:cNvSpPr>
          <p:nvPr/>
        </p:nvSpPr>
        <p:spPr bwMode="auto">
          <a:xfrm>
            <a:off x="354380" y="701404"/>
            <a:ext cx="8610108" cy="611707"/>
          </a:xfrm>
          <a:prstGeom prst="rect">
            <a:avLst/>
          </a:prstGeom>
          <a:noFill/>
          <a:ln>
            <a:noFill/>
          </a:ln>
          <a:effec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5pPr>
            <a:lvl6pPr marL="25146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6pPr>
            <a:lvl7pPr marL="29718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7pPr>
            <a:lvl8pPr marL="34290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8pPr>
            <a:lvl9pPr marL="38862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9pPr>
          </a:lstStyle>
          <a:p>
            <a:pPr>
              <a:lnSpc>
                <a:spcPct val="90000"/>
              </a:lnSpc>
              <a:defRPr/>
            </a:pPr>
            <a:r>
              <a:rPr lang="fr-FR" sz="2200" b="1">
                <a:solidFill>
                  <a:schemeClr val="accent2"/>
                </a:solidFill>
                <a:latin typeface="+mj-lt"/>
                <a:ea typeface="Bitstream Vera Sans"/>
                <a:cs typeface="Segoe UI"/>
              </a:rPr>
              <a:t>RÈGLES ET CONVENTION DE L’EXERCICE</a:t>
            </a:r>
            <a:endParaRPr lang="fr-FR" sz="2200" b="1" i="1">
              <a:solidFill>
                <a:schemeClr val="accent2"/>
              </a:solidFill>
              <a:latin typeface="+mj-lt"/>
              <a:ea typeface="Bitstream Vera Sans"/>
              <a:cs typeface="Segoe UI"/>
            </a:endParaRPr>
          </a:p>
        </p:txBody>
      </p:sp>
      <p:pic>
        <p:nvPicPr>
          <p:cNvPr id="3" name="Graphique 2" descr="Crayon avec un remplissage uni">
            <a:extLst>
              <a:ext uri="{FF2B5EF4-FFF2-40B4-BE49-F238E27FC236}">
                <a16:creationId xmlns:a16="http://schemas.microsoft.com/office/drawing/2014/main" id="{373BA9EF-C51D-8E72-F9BC-75B61FADD2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8568532" y="123344"/>
            <a:ext cx="360361" cy="3603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6"/>
          </p:nvPr>
        </p:nvSpPr>
        <p:spPr bwMode="auto"/>
        <p:txBody>
          <a:bodyPr/>
          <a:lstStyle/>
          <a:p>
            <a:pPr>
              <a:defRPr/>
            </a:pPr>
            <a:fld id="{78F3A495-0CAB-4730-84AF-39839411CE37}" type="slidenum">
              <a:rPr lang="fr-FR"/>
              <a:t>16</a:t>
            </a:fld>
            <a:endParaRPr lang="fr-FR"/>
          </a:p>
        </p:txBody>
      </p:sp>
      <p:sp>
        <p:nvSpPr>
          <p:cNvPr id="8" name="Text Box 2"/>
          <p:cNvSpPr txBox="1">
            <a:spLocks noChangeArrowheads="1"/>
          </p:cNvSpPr>
          <p:nvPr/>
        </p:nvSpPr>
        <p:spPr bwMode="auto">
          <a:xfrm>
            <a:off x="354380" y="701404"/>
            <a:ext cx="7674004" cy="611707"/>
          </a:xfrm>
          <a:prstGeom prst="rect">
            <a:avLst/>
          </a:prstGeom>
          <a:noFill/>
          <a:ln>
            <a:noFill/>
          </a:ln>
          <a:effec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5pPr>
            <a:lvl6pPr marL="25146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6pPr>
            <a:lvl7pPr marL="29718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7pPr>
            <a:lvl8pPr marL="34290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8pPr>
            <a:lvl9pPr marL="38862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9pPr>
          </a:lstStyle>
          <a:p>
            <a:pPr>
              <a:lnSpc>
                <a:spcPct val="90000"/>
              </a:lnSpc>
              <a:defRPr/>
            </a:pPr>
            <a:r>
              <a:rPr lang="fr-FR" sz="2200" b="1">
                <a:solidFill>
                  <a:schemeClr val="accent2"/>
                </a:solidFill>
                <a:latin typeface="+mj-lt"/>
                <a:ea typeface="Bitstream Vera Sans"/>
                <a:cs typeface="Segoe UI"/>
              </a:rPr>
              <a:t>RÈGLES ET CONVENTION DE L’EXERCICE</a:t>
            </a:r>
            <a:endParaRPr lang="fr-FR" sz="2200" b="1" i="1">
              <a:solidFill>
                <a:schemeClr val="accent2"/>
              </a:solidFill>
              <a:latin typeface="+mj-lt"/>
              <a:ea typeface="Bitstream Vera Sans"/>
              <a:cs typeface="Segoe UI"/>
            </a:endParaRPr>
          </a:p>
        </p:txBody>
      </p:sp>
      <p:sp>
        <p:nvSpPr>
          <p:cNvPr id="9" name="Rectangle : coins arrondis 8"/>
          <p:cNvSpPr/>
          <p:nvPr/>
        </p:nvSpPr>
        <p:spPr bwMode="auto">
          <a:xfrm>
            <a:off x="611560" y="1563638"/>
            <a:ext cx="7674004" cy="1224136"/>
          </a:xfrm>
          <a:prstGeom prst="roundRect">
            <a:avLst>
              <a:gd name="adj" fmla="val 16667"/>
            </a:avLst>
          </a:prstGeom>
          <a:noFill/>
          <a:ln>
            <a:solidFill>
              <a:srgbClr val="2121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Rectangle : coins arrondis 9"/>
          <p:cNvSpPr/>
          <p:nvPr/>
        </p:nvSpPr>
        <p:spPr bwMode="auto">
          <a:xfrm>
            <a:off x="611560" y="2999424"/>
            <a:ext cx="7674004" cy="1224136"/>
          </a:xfrm>
          <a:prstGeom prst="roundRect">
            <a:avLst>
              <a:gd name="adj" fmla="val 16667"/>
            </a:avLst>
          </a:prstGeom>
          <a:noFill/>
          <a:ln>
            <a:solidFill>
              <a:srgbClr val="2121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1" name="Image 10"/>
          <p:cNvPicPr>
            <a:picLocks noChangeAspect="1"/>
          </p:cNvPicPr>
          <p:nvPr/>
        </p:nvPicPr>
        <p:blipFill>
          <a:blip r:embed="rId2"/>
          <a:stretch/>
        </p:blipFill>
        <p:spPr bwMode="auto">
          <a:xfrm>
            <a:off x="893892" y="1852382"/>
            <a:ext cx="587464" cy="587464"/>
          </a:xfrm>
          <a:prstGeom prst="rect">
            <a:avLst/>
          </a:prstGeom>
        </p:spPr>
      </p:pic>
      <p:sp>
        <p:nvSpPr>
          <p:cNvPr id="12" name="ZoneTexte 11"/>
          <p:cNvSpPr txBox="1"/>
          <p:nvPr/>
        </p:nvSpPr>
        <p:spPr bwMode="auto">
          <a:xfrm>
            <a:off x="1630931" y="1756124"/>
            <a:ext cx="6336703" cy="769441"/>
          </a:xfrm>
          <a:prstGeom prst="rect">
            <a:avLst/>
          </a:prstGeom>
          <a:noFill/>
        </p:spPr>
        <p:txBody>
          <a:bodyPr wrap="square" rtlCol="0">
            <a:spAutoFit/>
          </a:bodyPr>
          <a:lstStyle/>
          <a:p>
            <a:pPr algn="just">
              <a:defRPr/>
            </a:pPr>
            <a:r>
              <a:rPr lang="fr-FR" sz="1100">
                <a:solidFill>
                  <a:srgbClr val="5555C1"/>
                </a:solidFill>
                <a:latin typeface="+mj-lt"/>
              </a:rPr>
              <a:t>La communication doit rester </a:t>
            </a:r>
            <a:r>
              <a:rPr lang="fr-FR" sz="1100" b="1">
                <a:solidFill>
                  <a:srgbClr val="5555C1"/>
                </a:solidFill>
                <a:latin typeface="+mj-lt"/>
              </a:rPr>
              <a:t>interne</a:t>
            </a:r>
            <a:r>
              <a:rPr lang="fr-FR" sz="1100">
                <a:solidFill>
                  <a:srgbClr val="5555C1"/>
                </a:solidFill>
                <a:latin typeface="+mj-lt"/>
              </a:rPr>
              <a:t> à l’exercice, l’ensemble des </a:t>
            </a:r>
            <a:r>
              <a:rPr lang="fr-FR" sz="1100" b="1">
                <a:solidFill>
                  <a:srgbClr val="5555C1"/>
                </a:solidFill>
                <a:latin typeface="+mj-lt"/>
              </a:rPr>
              <a:t>acteurs</a:t>
            </a:r>
            <a:r>
              <a:rPr lang="fr-FR" sz="1100">
                <a:solidFill>
                  <a:srgbClr val="5555C1"/>
                </a:solidFill>
                <a:latin typeface="+mj-lt"/>
              </a:rPr>
              <a:t> </a:t>
            </a:r>
            <a:r>
              <a:rPr lang="fr-FR" sz="1100" b="1">
                <a:solidFill>
                  <a:srgbClr val="5555C1"/>
                </a:solidFill>
                <a:latin typeface="+mj-lt"/>
              </a:rPr>
              <a:t>externes</a:t>
            </a:r>
            <a:r>
              <a:rPr lang="fr-FR" sz="1100">
                <a:solidFill>
                  <a:srgbClr val="5555C1"/>
                </a:solidFill>
                <a:latin typeface="+mj-lt"/>
              </a:rPr>
              <a:t> sont </a:t>
            </a:r>
            <a:r>
              <a:rPr lang="fr-FR" sz="1100" b="1">
                <a:solidFill>
                  <a:srgbClr val="5555C1"/>
                </a:solidFill>
                <a:latin typeface="+mj-lt"/>
              </a:rPr>
              <a:t>simulés</a:t>
            </a:r>
            <a:r>
              <a:rPr lang="fr-FR" sz="1100">
                <a:solidFill>
                  <a:srgbClr val="5555C1"/>
                </a:solidFill>
                <a:latin typeface="+mj-lt"/>
              </a:rPr>
              <a:t> par la cellule d’animation. Utilisez les </a:t>
            </a:r>
            <a:r>
              <a:rPr lang="fr-FR" sz="1100" b="1">
                <a:solidFill>
                  <a:srgbClr val="5555C1"/>
                </a:solidFill>
                <a:latin typeface="+mj-lt"/>
              </a:rPr>
              <a:t>numéros présents sur l’annuaire </a:t>
            </a:r>
            <a:r>
              <a:rPr lang="fr-FR" sz="1100">
                <a:solidFill>
                  <a:srgbClr val="5555C1"/>
                </a:solidFill>
                <a:latin typeface="+mj-lt"/>
              </a:rPr>
              <a:t>fourni au début de l’exercice. Si vous souhaitez contacter un </a:t>
            </a:r>
            <a:r>
              <a:rPr lang="fr-FR" sz="1100" b="1">
                <a:solidFill>
                  <a:srgbClr val="5555C1"/>
                </a:solidFill>
                <a:latin typeface="+mj-lt"/>
              </a:rPr>
              <a:t>acteur qui n’apparait pas sur l’annuaire</a:t>
            </a:r>
            <a:r>
              <a:rPr lang="fr-FR" sz="1100">
                <a:solidFill>
                  <a:srgbClr val="5555C1"/>
                </a:solidFill>
                <a:latin typeface="+mj-lt"/>
              </a:rPr>
              <a:t>, </a:t>
            </a:r>
            <a:r>
              <a:rPr lang="fr-FR" sz="1100" b="1">
                <a:solidFill>
                  <a:srgbClr val="5555C1"/>
                </a:solidFill>
                <a:latin typeface="+mj-lt"/>
              </a:rPr>
              <a:t>contactez la cellule d’animation </a:t>
            </a:r>
            <a:r>
              <a:rPr lang="fr-FR" sz="1100">
                <a:solidFill>
                  <a:srgbClr val="5555C1"/>
                </a:solidFill>
                <a:latin typeface="+mj-lt"/>
              </a:rPr>
              <a:t>en indiquant à qui vous souhaitez parler, le rôle concerné pourra être simulé.</a:t>
            </a:r>
            <a:endParaRPr>
              <a:latin typeface="+mj-lt"/>
            </a:endParaRPr>
          </a:p>
        </p:txBody>
      </p:sp>
      <p:pic>
        <p:nvPicPr>
          <p:cNvPr id="13" name="Image 12"/>
          <p:cNvPicPr>
            <a:picLocks noChangeAspect="1"/>
          </p:cNvPicPr>
          <p:nvPr/>
        </p:nvPicPr>
        <p:blipFill>
          <a:blip r:embed="rId3"/>
          <a:stretch/>
        </p:blipFill>
        <p:spPr bwMode="auto">
          <a:xfrm>
            <a:off x="858436" y="3291830"/>
            <a:ext cx="566192" cy="566192"/>
          </a:xfrm>
          <a:prstGeom prst="rect">
            <a:avLst/>
          </a:prstGeom>
        </p:spPr>
      </p:pic>
      <p:sp>
        <p:nvSpPr>
          <p:cNvPr id="14" name="ZoneTexte 13"/>
          <p:cNvSpPr txBox="1"/>
          <p:nvPr/>
        </p:nvSpPr>
        <p:spPr bwMode="auto">
          <a:xfrm>
            <a:off x="1630931" y="3310786"/>
            <a:ext cx="6408712" cy="769441"/>
          </a:xfrm>
          <a:prstGeom prst="rect">
            <a:avLst/>
          </a:prstGeom>
          <a:noFill/>
        </p:spPr>
        <p:txBody>
          <a:bodyPr wrap="square" rtlCol="0">
            <a:spAutoFit/>
          </a:bodyPr>
          <a:lstStyle/>
          <a:p>
            <a:pPr algn="just">
              <a:defRPr/>
            </a:pPr>
            <a:r>
              <a:rPr lang="fr-FR" sz="1100" b="1" strike="noStrike" spc="-1">
                <a:solidFill>
                  <a:srgbClr val="5555C1"/>
                </a:solidFill>
                <a:latin typeface="+mj-lt"/>
                <a:ea typeface="DejaVu Sans"/>
              </a:rPr>
              <a:t>En cas d’évènement majeur ou crise réelle </a:t>
            </a:r>
            <a:r>
              <a:rPr lang="fr-FR" sz="1100" b="0" strike="noStrike" spc="-1">
                <a:solidFill>
                  <a:srgbClr val="5555C1"/>
                </a:solidFill>
                <a:latin typeface="+mj-lt"/>
                <a:ea typeface="DejaVu Sans"/>
              </a:rPr>
              <a:t>vous impactant, il convient de </a:t>
            </a:r>
            <a:r>
              <a:rPr lang="fr-FR" sz="1100" b="1" strike="noStrike" spc="-1">
                <a:solidFill>
                  <a:srgbClr val="5555C1"/>
                </a:solidFill>
                <a:latin typeface="+mj-lt"/>
                <a:ea typeface="DejaVu Sans"/>
              </a:rPr>
              <a:t>contacter</a:t>
            </a:r>
            <a:r>
              <a:rPr lang="fr-FR" sz="1100" b="0" strike="noStrike" spc="-1">
                <a:solidFill>
                  <a:srgbClr val="5555C1"/>
                </a:solidFill>
                <a:latin typeface="+mj-lt"/>
                <a:ea typeface="DejaVu Sans"/>
              </a:rPr>
              <a:t> </a:t>
            </a:r>
            <a:r>
              <a:rPr lang="fr-FR" sz="1100" b="1" strike="noStrike" spc="-1">
                <a:solidFill>
                  <a:srgbClr val="5555C1"/>
                </a:solidFill>
                <a:latin typeface="+mj-lt"/>
                <a:ea typeface="DejaVu Sans"/>
              </a:rPr>
              <a:t>l’animation</a:t>
            </a:r>
            <a:r>
              <a:rPr lang="fr-FR" sz="1100" b="0" strike="noStrike" spc="-1">
                <a:solidFill>
                  <a:srgbClr val="5555C1"/>
                </a:solidFill>
                <a:latin typeface="+mj-lt"/>
                <a:ea typeface="DejaVu Sans"/>
              </a:rPr>
              <a:t> par téléphone ou par mail, via l’annuaire d’exercice, afin de déterminer si votre participation à l’exercice doit être interrompue. </a:t>
            </a:r>
            <a:endParaRPr lang="fr-FR" sz="1100" b="0" strike="noStrike" spc="-1">
              <a:solidFill>
                <a:srgbClr val="5555C1"/>
              </a:solidFill>
              <a:latin typeface="+mj-lt"/>
            </a:endParaRPr>
          </a:p>
          <a:p>
            <a:pPr algn="just">
              <a:defRPr/>
            </a:pPr>
            <a:endParaRPr lang="fr-FR" sz="110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CC9EBFBB-416A-4EF2-AFCF-D0453F35C830}"/>
              </a:ext>
            </a:extLst>
          </p:cNvPr>
          <p:cNvSpPr txBox="1">
            <a:spLocks noChangeArrowheads="1"/>
          </p:cNvSpPr>
          <p:nvPr/>
        </p:nvSpPr>
        <p:spPr bwMode="auto">
          <a:xfrm>
            <a:off x="354380" y="701404"/>
            <a:ext cx="8898140" cy="611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9pPr>
          </a:lstStyle>
          <a:p>
            <a:pPr eaLnBrk="1" hangingPunct="1">
              <a:lnSpc>
                <a:spcPct val="90000"/>
              </a:lnSpc>
            </a:pPr>
            <a:r>
              <a:rPr lang="fr-FR" altLang="fr-FR" sz="2200" b="1">
                <a:solidFill>
                  <a:schemeClr val="accent2"/>
                </a:solidFill>
                <a:latin typeface="+mj-lt"/>
                <a:ea typeface="Bitstream Vera Sans"/>
                <a:cs typeface="Segoe UI" panose="020B0502040204020203" pitchFamily="34" charset="0"/>
              </a:rPr>
              <a:t>QUELLES SONT LES </a:t>
            </a:r>
            <a:r>
              <a:rPr lang="fr-FR" altLang="fr-FR" sz="2200" b="1" cap="all">
                <a:solidFill>
                  <a:schemeClr val="accent2"/>
                </a:solidFill>
                <a:latin typeface="+mj-lt"/>
                <a:ea typeface="Bitstream Vera Sans"/>
                <a:cs typeface="Segoe UI" panose="020B0502040204020203" pitchFamily="34" charset="0"/>
              </a:rPr>
              <a:t>SUBTILITés</a:t>
            </a:r>
            <a:r>
              <a:rPr lang="fr-FR" altLang="fr-FR" sz="2200" b="1">
                <a:solidFill>
                  <a:schemeClr val="accent2"/>
                </a:solidFill>
                <a:latin typeface="+mj-lt"/>
                <a:ea typeface="Bitstream Vera Sans"/>
                <a:cs typeface="Segoe UI" panose="020B0502040204020203" pitchFamily="34" charset="0"/>
              </a:rPr>
              <a:t> D’UN EXERCICE DE CRISE </a:t>
            </a:r>
          </a:p>
          <a:p>
            <a:pPr eaLnBrk="1" hangingPunct="1">
              <a:lnSpc>
                <a:spcPct val="90000"/>
              </a:lnSpc>
            </a:pPr>
            <a:r>
              <a:rPr lang="fr-FR" altLang="fr-FR" sz="2200" b="1">
                <a:solidFill>
                  <a:schemeClr val="accent2"/>
                </a:solidFill>
                <a:latin typeface="+mj-lt"/>
                <a:ea typeface="Bitstream Vera Sans"/>
                <a:cs typeface="Segoe UI" panose="020B0502040204020203" pitchFamily="34" charset="0"/>
              </a:rPr>
              <a:t>SUR TABLE (NIVEAU 1) ?</a:t>
            </a:r>
            <a:endParaRPr lang="fr-FR" altLang="fr-FR" sz="2200" b="1" i="1">
              <a:solidFill>
                <a:schemeClr val="accent2"/>
              </a:solidFill>
              <a:latin typeface="+mj-lt"/>
              <a:ea typeface="Bitstream Vera Sans"/>
              <a:cs typeface="Segoe UI" panose="020B0502040204020203" pitchFamily="34" charset="0"/>
            </a:endParaRPr>
          </a:p>
        </p:txBody>
      </p:sp>
      <p:pic>
        <p:nvPicPr>
          <p:cNvPr id="4" name="Image 3">
            <a:extLst>
              <a:ext uri="{FF2B5EF4-FFF2-40B4-BE49-F238E27FC236}">
                <a16:creationId xmlns:a16="http://schemas.microsoft.com/office/drawing/2014/main" id="{5583ACFB-F02D-D8FE-9D6A-055D0258DB51}"/>
              </a:ext>
            </a:extLst>
          </p:cNvPr>
          <p:cNvPicPr>
            <a:picLocks noChangeAspect="1"/>
          </p:cNvPicPr>
          <p:nvPr/>
        </p:nvPicPr>
        <p:blipFill>
          <a:blip r:embed="rId3"/>
          <a:stretch>
            <a:fillRect/>
          </a:stretch>
        </p:blipFill>
        <p:spPr>
          <a:xfrm>
            <a:off x="2699792" y="1666985"/>
            <a:ext cx="422176" cy="422176"/>
          </a:xfrm>
          <a:prstGeom prst="rect">
            <a:avLst/>
          </a:prstGeom>
        </p:spPr>
      </p:pic>
      <p:sp>
        <p:nvSpPr>
          <p:cNvPr id="5" name="ZoneTexte 4">
            <a:extLst>
              <a:ext uri="{FF2B5EF4-FFF2-40B4-BE49-F238E27FC236}">
                <a16:creationId xmlns:a16="http://schemas.microsoft.com/office/drawing/2014/main" id="{0BB644CE-32E5-A3EE-466A-4A461733A3CF}"/>
              </a:ext>
            </a:extLst>
          </p:cNvPr>
          <p:cNvSpPr txBox="1"/>
          <p:nvPr/>
        </p:nvSpPr>
        <p:spPr>
          <a:xfrm>
            <a:off x="3491880" y="1724184"/>
            <a:ext cx="4176464" cy="307777"/>
          </a:xfrm>
          <a:prstGeom prst="rect">
            <a:avLst/>
          </a:prstGeom>
          <a:noFill/>
        </p:spPr>
        <p:txBody>
          <a:bodyPr wrap="square" rtlCol="0">
            <a:spAutoFit/>
          </a:bodyPr>
          <a:lstStyle/>
          <a:p>
            <a:r>
              <a:rPr lang="fr-FR" sz="1400">
                <a:solidFill>
                  <a:srgbClr val="5555C1"/>
                </a:solidFill>
                <a:latin typeface="+mj-lt"/>
              </a:rPr>
              <a:t>Un exercice de réflexion</a:t>
            </a:r>
          </a:p>
        </p:txBody>
      </p:sp>
      <p:pic>
        <p:nvPicPr>
          <p:cNvPr id="7" name="Image 6">
            <a:extLst>
              <a:ext uri="{FF2B5EF4-FFF2-40B4-BE49-F238E27FC236}">
                <a16:creationId xmlns:a16="http://schemas.microsoft.com/office/drawing/2014/main" id="{BBE44A12-5ABB-B0C0-8059-EB0982CC74B0}"/>
              </a:ext>
            </a:extLst>
          </p:cNvPr>
          <p:cNvPicPr>
            <a:picLocks noChangeAspect="1"/>
          </p:cNvPicPr>
          <p:nvPr/>
        </p:nvPicPr>
        <p:blipFill>
          <a:blip r:embed="rId4"/>
          <a:stretch>
            <a:fillRect/>
          </a:stretch>
        </p:blipFill>
        <p:spPr>
          <a:xfrm>
            <a:off x="2735796" y="2202070"/>
            <a:ext cx="350168" cy="350168"/>
          </a:xfrm>
          <a:prstGeom prst="rect">
            <a:avLst/>
          </a:prstGeom>
        </p:spPr>
      </p:pic>
      <p:sp>
        <p:nvSpPr>
          <p:cNvPr id="8" name="ZoneTexte 7">
            <a:extLst>
              <a:ext uri="{FF2B5EF4-FFF2-40B4-BE49-F238E27FC236}">
                <a16:creationId xmlns:a16="http://schemas.microsoft.com/office/drawing/2014/main" id="{56845D87-BC08-EB59-CFEC-DF728B67D046}"/>
              </a:ext>
            </a:extLst>
          </p:cNvPr>
          <p:cNvSpPr txBox="1"/>
          <p:nvPr/>
        </p:nvSpPr>
        <p:spPr>
          <a:xfrm>
            <a:off x="3491880" y="2202070"/>
            <a:ext cx="4176464" cy="307777"/>
          </a:xfrm>
          <a:prstGeom prst="rect">
            <a:avLst/>
          </a:prstGeom>
          <a:noFill/>
        </p:spPr>
        <p:txBody>
          <a:bodyPr wrap="square" rtlCol="0">
            <a:spAutoFit/>
          </a:bodyPr>
          <a:lstStyle/>
          <a:p>
            <a:r>
              <a:rPr lang="fr-FR" sz="1400">
                <a:solidFill>
                  <a:srgbClr val="5555C1"/>
                </a:solidFill>
                <a:latin typeface="+mj-lt"/>
              </a:rPr>
              <a:t>Durée d’environ 2h</a:t>
            </a:r>
          </a:p>
        </p:txBody>
      </p:sp>
      <p:pic>
        <p:nvPicPr>
          <p:cNvPr id="10" name="Image 9">
            <a:extLst>
              <a:ext uri="{FF2B5EF4-FFF2-40B4-BE49-F238E27FC236}">
                <a16:creationId xmlns:a16="http://schemas.microsoft.com/office/drawing/2014/main" id="{0B766135-C95F-F936-607B-691733DB33BD}"/>
              </a:ext>
            </a:extLst>
          </p:cNvPr>
          <p:cNvPicPr>
            <a:picLocks noChangeAspect="1"/>
          </p:cNvPicPr>
          <p:nvPr/>
        </p:nvPicPr>
        <p:blipFill>
          <a:blip r:embed="rId5"/>
          <a:stretch>
            <a:fillRect/>
          </a:stretch>
        </p:blipFill>
        <p:spPr>
          <a:xfrm>
            <a:off x="2735796" y="2706126"/>
            <a:ext cx="350168" cy="350168"/>
          </a:xfrm>
          <a:prstGeom prst="rect">
            <a:avLst/>
          </a:prstGeom>
        </p:spPr>
      </p:pic>
      <p:sp>
        <p:nvSpPr>
          <p:cNvPr id="11" name="ZoneTexte 10">
            <a:extLst>
              <a:ext uri="{FF2B5EF4-FFF2-40B4-BE49-F238E27FC236}">
                <a16:creationId xmlns:a16="http://schemas.microsoft.com/office/drawing/2014/main" id="{A38B8720-2FEE-7F77-A762-C30470FAAE46}"/>
              </a:ext>
            </a:extLst>
          </p:cNvPr>
          <p:cNvSpPr txBox="1"/>
          <p:nvPr/>
        </p:nvSpPr>
        <p:spPr>
          <a:xfrm>
            <a:off x="3491880" y="2727321"/>
            <a:ext cx="4176464" cy="307777"/>
          </a:xfrm>
          <a:prstGeom prst="rect">
            <a:avLst/>
          </a:prstGeom>
          <a:noFill/>
        </p:spPr>
        <p:txBody>
          <a:bodyPr wrap="square" rtlCol="0">
            <a:spAutoFit/>
          </a:bodyPr>
          <a:lstStyle/>
          <a:p>
            <a:r>
              <a:rPr lang="fr-FR" sz="1400">
                <a:solidFill>
                  <a:srgbClr val="5555C1"/>
                </a:solidFill>
                <a:latin typeface="+mj-lt"/>
              </a:rPr>
              <a:t>Equipe opérationnelle</a:t>
            </a:r>
          </a:p>
        </p:txBody>
      </p:sp>
      <p:sp>
        <p:nvSpPr>
          <p:cNvPr id="12" name="Espace réservé du numéro de diapositive 11">
            <a:extLst>
              <a:ext uri="{FF2B5EF4-FFF2-40B4-BE49-F238E27FC236}">
                <a16:creationId xmlns:a16="http://schemas.microsoft.com/office/drawing/2014/main" id="{99C1FBAE-E1D9-E2A2-9360-B3A45E607C8D}"/>
              </a:ext>
            </a:extLst>
          </p:cNvPr>
          <p:cNvSpPr>
            <a:spLocks noGrp="1"/>
          </p:cNvSpPr>
          <p:nvPr>
            <p:ph type="sldNum" sz="quarter" idx="15"/>
          </p:nvPr>
        </p:nvSpPr>
        <p:spPr/>
        <p:txBody>
          <a:bodyPr/>
          <a:lstStyle/>
          <a:p>
            <a:pPr>
              <a:defRPr/>
            </a:pPr>
            <a:fld id="{F1971858-D133-4354-BF97-EEB8F9BAB97E}" type="slidenum">
              <a:rPr lang="fr-FR" smtClean="0"/>
              <a:pPr>
                <a:defRPr/>
              </a:pPr>
              <a:t>17</a:t>
            </a:fld>
            <a:endParaRPr lang="fr-FR"/>
          </a:p>
        </p:txBody>
      </p:sp>
      <p:sp>
        <p:nvSpPr>
          <p:cNvPr id="9" name="Rectangle : coins arrondis 8">
            <a:extLst>
              <a:ext uri="{FF2B5EF4-FFF2-40B4-BE49-F238E27FC236}">
                <a16:creationId xmlns:a16="http://schemas.microsoft.com/office/drawing/2014/main" id="{F2AC0DA0-315B-3125-CBB8-4405BAD1ED4A}"/>
              </a:ext>
            </a:extLst>
          </p:cNvPr>
          <p:cNvSpPr/>
          <p:nvPr/>
        </p:nvSpPr>
        <p:spPr>
          <a:xfrm>
            <a:off x="1547664" y="3435846"/>
            <a:ext cx="6660740" cy="936104"/>
          </a:xfrm>
          <a:prstGeom prst="roundRect">
            <a:avLst/>
          </a:prstGeom>
          <a:noFill/>
          <a:ln>
            <a:solidFill>
              <a:srgbClr val="2121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315EB318-2E17-1930-A475-64ACF8494CFF}"/>
              </a:ext>
            </a:extLst>
          </p:cNvPr>
          <p:cNvPicPr>
            <a:picLocks noChangeAspect="1"/>
          </p:cNvPicPr>
          <p:nvPr/>
        </p:nvPicPr>
        <p:blipFill>
          <a:blip r:embed="rId6"/>
          <a:stretch>
            <a:fillRect/>
          </a:stretch>
        </p:blipFill>
        <p:spPr>
          <a:xfrm>
            <a:off x="1686744" y="3687835"/>
            <a:ext cx="422176" cy="422176"/>
          </a:xfrm>
          <a:prstGeom prst="rect">
            <a:avLst/>
          </a:prstGeom>
        </p:spPr>
      </p:pic>
      <p:sp>
        <p:nvSpPr>
          <p:cNvPr id="16" name="ZoneTexte 15">
            <a:extLst>
              <a:ext uri="{FF2B5EF4-FFF2-40B4-BE49-F238E27FC236}">
                <a16:creationId xmlns:a16="http://schemas.microsoft.com/office/drawing/2014/main" id="{13551EF1-B18E-FD3A-82C3-ECA5327222A0}"/>
              </a:ext>
            </a:extLst>
          </p:cNvPr>
          <p:cNvSpPr txBox="1"/>
          <p:nvPr/>
        </p:nvSpPr>
        <p:spPr>
          <a:xfrm>
            <a:off x="2343360" y="3579862"/>
            <a:ext cx="5616624" cy="646331"/>
          </a:xfrm>
          <a:prstGeom prst="rect">
            <a:avLst/>
          </a:prstGeom>
          <a:noFill/>
        </p:spPr>
        <p:txBody>
          <a:bodyPr wrap="square" rtlCol="0">
            <a:spAutoFit/>
          </a:bodyPr>
          <a:lstStyle/>
          <a:p>
            <a:pPr algn="just"/>
            <a:r>
              <a:rPr lang="fr-FR" sz="1200" b="1">
                <a:solidFill>
                  <a:srgbClr val="5555C1"/>
                </a:solidFill>
                <a:latin typeface="+mj-lt"/>
              </a:rPr>
              <a:t>Déroulement : </a:t>
            </a:r>
            <a:r>
              <a:rPr lang="fr-FR" sz="1200">
                <a:solidFill>
                  <a:srgbClr val="5555C1"/>
                </a:solidFill>
                <a:latin typeface="+mj-lt"/>
              </a:rPr>
              <a:t>Discussions successives d’une dizaine de minutes sur une situation présentée sur une diapositive. Les participants doivent échanger pour mettre en avant les actions à mener et les acteurs à informer.</a:t>
            </a:r>
            <a:endParaRPr lang="fr-FR" sz="1200" b="1">
              <a:solidFill>
                <a:srgbClr val="5555C1"/>
              </a:solidFill>
              <a:latin typeface="+mj-lt"/>
            </a:endParaRPr>
          </a:p>
        </p:txBody>
      </p:sp>
    </p:spTree>
    <p:extLst>
      <p:ext uri="{BB962C8B-B14F-4D97-AF65-F5344CB8AC3E}">
        <p14:creationId xmlns:p14="http://schemas.microsoft.com/office/powerpoint/2010/main" val="3627066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Ellipse 17"/>
          <p:cNvSpPr/>
          <p:nvPr/>
        </p:nvSpPr>
        <p:spPr bwMode="auto">
          <a:xfrm>
            <a:off x="1026189" y="1854448"/>
            <a:ext cx="577628" cy="577628"/>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5"/>
          <p:cNvSpPr>
            <a:spLocks noGrp="1"/>
          </p:cNvSpPr>
          <p:nvPr>
            <p:ph type="sldNum" sz="quarter" idx="16"/>
          </p:nvPr>
        </p:nvSpPr>
        <p:spPr bwMode="auto"/>
        <p:txBody>
          <a:bodyPr/>
          <a:lstStyle/>
          <a:p>
            <a:pPr>
              <a:defRPr/>
            </a:pPr>
            <a:fld id="{78F3A495-0CAB-4730-84AF-39839411CE37}" type="slidenum">
              <a:rPr lang="fr-FR"/>
              <a:t>18</a:t>
            </a:fld>
            <a:endParaRPr lang="fr-FR"/>
          </a:p>
        </p:txBody>
      </p:sp>
      <p:sp>
        <p:nvSpPr>
          <p:cNvPr id="7" name="TextBox 14"/>
          <p:cNvSpPr txBox="1"/>
          <p:nvPr/>
        </p:nvSpPr>
        <p:spPr bwMode="auto">
          <a:xfrm>
            <a:off x="338600" y="2553156"/>
            <a:ext cx="1952806" cy="1015663"/>
          </a:xfrm>
          <a:prstGeom prst="rect">
            <a:avLst/>
          </a:prstGeom>
          <a:noFill/>
        </p:spPr>
        <p:txBody>
          <a:bodyPr wrap="square" lIns="0" rIns="0">
            <a:spAutoFit/>
          </a:bodyPr>
          <a:lstStyle>
            <a:defPPr>
              <a:defRPr lang="fr-FR"/>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ctr" defTabSz="1219170">
              <a:spcBef>
                <a:spcPts val="0"/>
              </a:spcBef>
              <a:spcAft>
                <a:spcPts val="0"/>
              </a:spcAft>
              <a:defRPr/>
            </a:pPr>
            <a:r>
              <a:rPr lang="fr-FR" sz="1200" b="1">
                <a:solidFill>
                  <a:schemeClr val="accent2"/>
                </a:solidFill>
                <a:latin typeface="+mj-lt"/>
                <a:ea typeface="Geneva"/>
              </a:rPr>
              <a:t>Les participants vont être confrontés à des situations de crise par l’animateur à l’aide de diapositives</a:t>
            </a:r>
            <a:endParaRPr lang="en-GB" sz="1200" b="1">
              <a:solidFill>
                <a:schemeClr val="accent2"/>
              </a:solidFill>
              <a:latin typeface="+mj-lt"/>
              <a:ea typeface="Geneva"/>
            </a:endParaRPr>
          </a:p>
        </p:txBody>
      </p:sp>
      <p:sp>
        <p:nvSpPr>
          <p:cNvPr id="8" name="TextBox 14"/>
          <p:cNvSpPr txBox="1"/>
          <p:nvPr/>
        </p:nvSpPr>
        <p:spPr bwMode="auto">
          <a:xfrm>
            <a:off x="3240249" y="2553156"/>
            <a:ext cx="2575284" cy="1200329"/>
          </a:xfrm>
          <a:prstGeom prst="rect">
            <a:avLst/>
          </a:prstGeom>
          <a:noFill/>
        </p:spPr>
        <p:txBody>
          <a:bodyPr wrap="square" lIns="0" rIns="0">
            <a:spAutoFit/>
          </a:bodyPr>
          <a:lstStyle>
            <a:defPPr>
              <a:defRPr lang="fr-FR"/>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ctr">
              <a:defRPr/>
            </a:pPr>
            <a:r>
              <a:rPr lang="fr-FR" sz="1200" b="1">
                <a:solidFill>
                  <a:srgbClr val="21215A"/>
                </a:solidFill>
                <a:latin typeface="+mj-lt"/>
              </a:rPr>
              <a:t>Les participants vont devoir analyser ces stimuli et réagir en conséquence : partager des informations, définir un plan d’action, évaluer les impacts, anticiper, etc.</a:t>
            </a:r>
            <a:endParaRPr lang="en-GB" sz="1200" b="1">
              <a:solidFill>
                <a:srgbClr val="21215A"/>
              </a:solidFill>
              <a:latin typeface="+mj-lt"/>
            </a:endParaRPr>
          </a:p>
        </p:txBody>
      </p:sp>
      <p:sp>
        <p:nvSpPr>
          <p:cNvPr id="9" name="Rectangle 8"/>
          <p:cNvSpPr/>
          <p:nvPr/>
        </p:nvSpPr>
        <p:spPr bwMode="auto">
          <a:xfrm>
            <a:off x="6609157" y="2554907"/>
            <a:ext cx="2196244" cy="1200329"/>
          </a:xfrm>
          <a:prstGeom prst="rect">
            <a:avLst/>
          </a:prstGeom>
        </p:spPr>
        <p:txBody>
          <a:bodyPr wrap="square">
            <a:spAutoFit/>
          </a:bodyPr>
          <a:lstStyle>
            <a:defPPr>
              <a:defRPr lang="fr-FR"/>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ctr">
              <a:defRPr/>
            </a:pPr>
            <a:r>
              <a:rPr lang="fr-FR" sz="1200" b="1">
                <a:solidFill>
                  <a:schemeClr val="accent2"/>
                </a:solidFill>
                <a:latin typeface="+mj-lt"/>
                <a:ea typeface="Geneva"/>
              </a:rPr>
              <a:t>Tout action entreprise l’est de manière fictive : elles sont décrites par téléphone ou mail à la cellule animation mais n’ont aucun impact sur le réel. </a:t>
            </a:r>
            <a:endParaRPr>
              <a:latin typeface="+mj-lt"/>
            </a:endParaRPr>
          </a:p>
        </p:txBody>
      </p:sp>
      <p:pic>
        <p:nvPicPr>
          <p:cNvPr id="10" name="Image 9"/>
          <p:cNvPicPr>
            <a:picLocks noChangeAspect="1"/>
          </p:cNvPicPr>
          <p:nvPr/>
        </p:nvPicPr>
        <p:blipFill>
          <a:blip r:embed="rId2"/>
          <a:stretch/>
        </p:blipFill>
        <p:spPr bwMode="auto">
          <a:xfrm>
            <a:off x="7418465" y="1854449"/>
            <a:ext cx="577628" cy="577628"/>
          </a:xfrm>
          <a:prstGeom prst="rect">
            <a:avLst/>
          </a:prstGeom>
        </p:spPr>
      </p:pic>
      <p:pic>
        <p:nvPicPr>
          <p:cNvPr id="11" name="Image 10"/>
          <p:cNvPicPr>
            <a:picLocks noChangeAspect="1"/>
          </p:cNvPicPr>
          <p:nvPr/>
        </p:nvPicPr>
        <p:blipFill>
          <a:blip r:embed="rId3"/>
          <a:stretch/>
        </p:blipFill>
        <p:spPr bwMode="auto">
          <a:xfrm>
            <a:off x="4232110" y="1854448"/>
            <a:ext cx="577629" cy="577629"/>
          </a:xfrm>
          <a:prstGeom prst="rect">
            <a:avLst/>
          </a:prstGeom>
        </p:spPr>
      </p:pic>
      <p:cxnSp>
        <p:nvCxnSpPr>
          <p:cNvPr id="14" name="Connecteur droit avec flèche 13"/>
          <p:cNvCxnSpPr>
            <a:cxnSpLocks/>
          </p:cNvCxnSpPr>
          <p:nvPr/>
        </p:nvCxnSpPr>
        <p:spPr bwMode="auto">
          <a:xfrm>
            <a:off x="2504701" y="2885897"/>
            <a:ext cx="504056" cy="0"/>
          </a:xfrm>
          <a:prstGeom prst="straightConnector1">
            <a:avLst/>
          </a:prstGeom>
          <a:ln w="28575">
            <a:solidFill>
              <a:srgbClr val="21215A"/>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cxnSpLocks/>
          </p:cNvCxnSpPr>
          <p:nvPr/>
        </p:nvCxnSpPr>
        <p:spPr bwMode="auto">
          <a:xfrm>
            <a:off x="6084168" y="2880190"/>
            <a:ext cx="504056" cy="0"/>
          </a:xfrm>
          <a:prstGeom prst="straightConnector1">
            <a:avLst/>
          </a:prstGeom>
          <a:ln w="28575">
            <a:solidFill>
              <a:srgbClr val="21215A"/>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2"/>
          <p:cNvSpPr txBox="1">
            <a:spLocks noChangeArrowheads="1"/>
          </p:cNvSpPr>
          <p:nvPr/>
        </p:nvSpPr>
        <p:spPr bwMode="auto">
          <a:xfrm>
            <a:off x="354380" y="701404"/>
            <a:ext cx="7674004" cy="611707"/>
          </a:xfrm>
          <a:prstGeom prst="rect">
            <a:avLst/>
          </a:prstGeom>
          <a:noFill/>
          <a:ln>
            <a:noFill/>
          </a:ln>
          <a:effec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5pPr>
            <a:lvl6pPr marL="25146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6pPr>
            <a:lvl7pPr marL="29718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7pPr>
            <a:lvl8pPr marL="34290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8pPr>
            <a:lvl9pPr marL="38862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9pPr>
          </a:lstStyle>
          <a:p>
            <a:pPr>
              <a:lnSpc>
                <a:spcPct val="90000"/>
              </a:lnSpc>
              <a:defRPr/>
            </a:pPr>
            <a:r>
              <a:rPr lang="fr-FR" sz="2200" b="1">
                <a:solidFill>
                  <a:schemeClr val="accent2"/>
                </a:solidFill>
                <a:latin typeface="+mj-lt"/>
                <a:ea typeface="Bitstream Vera Sans"/>
                <a:cs typeface="Segoe UI"/>
              </a:rPr>
              <a:t>FONCTIONNEMENT DE L’EXERCICE (NIVEAU 1)</a:t>
            </a:r>
            <a:endParaRPr lang="fr-FR" sz="2200" b="1" i="1">
              <a:solidFill>
                <a:schemeClr val="accent2"/>
              </a:solidFill>
              <a:latin typeface="+mj-lt"/>
              <a:ea typeface="Bitstream Vera Sans"/>
              <a:cs typeface="Segoe UI"/>
            </a:endParaRPr>
          </a:p>
        </p:txBody>
      </p:sp>
      <p:pic>
        <p:nvPicPr>
          <p:cNvPr id="17" name="Image 16"/>
          <p:cNvPicPr>
            <a:picLocks noChangeAspect="1"/>
          </p:cNvPicPr>
          <p:nvPr/>
        </p:nvPicPr>
        <p:blipFill>
          <a:blip r:embed="rId4"/>
          <a:stretch/>
        </p:blipFill>
        <p:spPr bwMode="auto">
          <a:xfrm>
            <a:off x="1103915" y="1932174"/>
            <a:ext cx="422176" cy="42217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CC9EBFBB-416A-4EF2-AFCF-D0453F35C830}"/>
              </a:ext>
            </a:extLst>
          </p:cNvPr>
          <p:cNvSpPr txBox="1">
            <a:spLocks noChangeArrowheads="1"/>
          </p:cNvSpPr>
          <p:nvPr/>
        </p:nvSpPr>
        <p:spPr bwMode="auto">
          <a:xfrm>
            <a:off x="354380" y="701404"/>
            <a:ext cx="8898140" cy="611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9pPr>
          </a:lstStyle>
          <a:p>
            <a:pPr eaLnBrk="1" hangingPunct="1">
              <a:lnSpc>
                <a:spcPct val="90000"/>
              </a:lnSpc>
            </a:pPr>
            <a:r>
              <a:rPr lang="fr-FR" altLang="fr-FR" sz="2200" b="1">
                <a:solidFill>
                  <a:schemeClr val="accent2"/>
                </a:solidFill>
                <a:latin typeface="+mj-lt"/>
                <a:ea typeface="Bitstream Vera Sans"/>
                <a:cs typeface="Segoe UI" panose="020B0502040204020203" pitchFamily="34" charset="0"/>
              </a:rPr>
              <a:t>QUELLES SONT LES </a:t>
            </a:r>
            <a:r>
              <a:rPr lang="fr-FR" altLang="fr-FR" sz="2200" b="1" cap="all">
                <a:solidFill>
                  <a:schemeClr val="accent2"/>
                </a:solidFill>
                <a:latin typeface="+mj-lt"/>
                <a:ea typeface="Bitstream Vera Sans"/>
                <a:cs typeface="Segoe UI" panose="020B0502040204020203" pitchFamily="34" charset="0"/>
              </a:rPr>
              <a:t>SUBTILITés</a:t>
            </a:r>
            <a:r>
              <a:rPr lang="fr-FR" altLang="fr-FR" sz="2200" b="1">
                <a:solidFill>
                  <a:schemeClr val="accent2"/>
                </a:solidFill>
                <a:latin typeface="+mj-lt"/>
                <a:ea typeface="Bitstream Vera Sans"/>
                <a:cs typeface="Segoe UI" panose="020B0502040204020203" pitchFamily="34" charset="0"/>
              </a:rPr>
              <a:t> D’UN EXERCICE DE CRISE </a:t>
            </a:r>
          </a:p>
          <a:p>
            <a:pPr eaLnBrk="1" hangingPunct="1">
              <a:lnSpc>
                <a:spcPct val="90000"/>
              </a:lnSpc>
            </a:pPr>
            <a:r>
              <a:rPr lang="fr-FR" altLang="fr-FR" sz="2200" b="1">
                <a:solidFill>
                  <a:schemeClr val="accent2"/>
                </a:solidFill>
                <a:latin typeface="+mj-lt"/>
                <a:ea typeface="Bitstream Vera Sans"/>
                <a:cs typeface="Segoe UI" panose="020B0502040204020203" pitchFamily="34" charset="0"/>
              </a:rPr>
              <a:t>DE SIMULATION (NIVEAUX 2&amp;3) ?</a:t>
            </a:r>
            <a:endParaRPr lang="fr-FR" altLang="fr-FR" sz="2200" b="1" i="1">
              <a:solidFill>
                <a:schemeClr val="accent2"/>
              </a:solidFill>
              <a:latin typeface="+mj-lt"/>
              <a:ea typeface="Bitstream Vera Sans"/>
              <a:cs typeface="Segoe UI" panose="020B0502040204020203" pitchFamily="34" charset="0"/>
            </a:endParaRPr>
          </a:p>
        </p:txBody>
      </p:sp>
      <p:pic>
        <p:nvPicPr>
          <p:cNvPr id="4" name="Image 3">
            <a:extLst>
              <a:ext uri="{FF2B5EF4-FFF2-40B4-BE49-F238E27FC236}">
                <a16:creationId xmlns:a16="http://schemas.microsoft.com/office/drawing/2014/main" id="{5583ACFB-F02D-D8FE-9D6A-055D0258DB51}"/>
              </a:ext>
            </a:extLst>
          </p:cNvPr>
          <p:cNvPicPr>
            <a:picLocks noChangeAspect="1"/>
          </p:cNvPicPr>
          <p:nvPr/>
        </p:nvPicPr>
        <p:blipFill>
          <a:blip r:embed="rId3"/>
          <a:stretch>
            <a:fillRect/>
          </a:stretch>
        </p:blipFill>
        <p:spPr>
          <a:xfrm>
            <a:off x="2699792" y="1666985"/>
            <a:ext cx="422176" cy="422176"/>
          </a:xfrm>
          <a:prstGeom prst="rect">
            <a:avLst/>
          </a:prstGeom>
        </p:spPr>
      </p:pic>
      <p:sp>
        <p:nvSpPr>
          <p:cNvPr id="5" name="ZoneTexte 4">
            <a:extLst>
              <a:ext uri="{FF2B5EF4-FFF2-40B4-BE49-F238E27FC236}">
                <a16:creationId xmlns:a16="http://schemas.microsoft.com/office/drawing/2014/main" id="{0BB644CE-32E5-A3EE-466A-4A461733A3CF}"/>
              </a:ext>
            </a:extLst>
          </p:cNvPr>
          <p:cNvSpPr txBox="1"/>
          <p:nvPr/>
        </p:nvSpPr>
        <p:spPr>
          <a:xfrm>
            <a:off x="3491880" y="1724184"/>
            <a:ext cx="4176464" cy="307777"/>
          </a:xfrm>
          <a:prstGeom prst="rect">
            <a:avLst/>
          </a:prstGeom>
          <a:noFill/>
        </p:spPr>
        <p:txBody>
          <a:bodyPr wrap="square" rtlCol="0">
            <a:spAutoFit/>
          </a:bodyPr>
          <a:lstStyle/>
          <a:p>
            <a:r>
              <a:rPr lang="fr-FR" sz="1400">
                <a:solidFill>
                  <a:srgbClr val="5555C1"/>
                </a:solidFill>
                <a:latin typeface="+mj-lt"/>
              </a:rPr>
              <a:t>Un exercice de simulation le plus réaliste possible</a:t>
            </a:r>
          </a:p>
        </p:txBody>
      </p:sp>
      <p:pic>
        <p:nvPicPr>
          <p:cNvPr id="7" name="Image 6">
            <a:extLst>
              <a:ext uri="{FF2B5EF4-FFF2-40B4-BE49-F238E27FC236}">
                <a16:creationId xmlns:a16="http://schemas.microsoft.com/office/drawing/2014/main" id="{BBE44A12-5ABB-B0C0-8059-EB0982CC74B0}"/>
              </a:ext>
            </a:extLst>
          </p:cNvPr>
          <p:cNvPicPr>
            <a:picLocks noChangeAspect="1"/>
          </p:cNvPicPr>
          <p:nvPr/>
        </p:nvPicPr>
        <p:blipFill>
          <a:blip r:embed="rId4"/>
          <a:stretch>
            <a:fillRect/>
          </a:stretch>
        </p:blipFill>
        <p:spPr>
          <a:xfrm>
            <a:off x="2735796" y="2202070"/>
            <a:ext cx="350168" cy="350168"/>
          </a:xfrm>
          <a:prstGeom prst="rect">
            <a:avLst/>
          </a:prstGeom>
        </p:spPr>
      </p:pic>
      <p:sp>
        <p:nvSpPr>
          <p:cNvPr id="8" name="ZoneTexte 7">
            <a:extLst>
              <a:ext uri="{FF2B5EF4-FFF2-40B4-BE49-F238E27FC236}">
                <a16:creationId xmlns:a16="http://schemas.microsoft.com/office/drawing/2014/main" id="{56845D87-BC08-EB59-CFEC-DF728B67D046}"/>
              </a:ext>
            </a:extLst>
          </p:cNvPr>
          <p:cNvSpPr txBox="1"/>
          <p:nvPr/>
        </p:nvSpPr>
        <p:spPr>
          <a:xfrm>
            <a:off x="3491880" y="2202070"/>
            <a:ext cx="4176464" cy="307777"/>
          </a:xfrm>
          <a:prstGeom prst="rect">
            <a:avLst/>
          </a:prstGeom>
          <a:noFill/>
        </p:spPr>
        <p:txBody>
          <a:bodyPr wrap="square" rtlCol="0">
            <a:spAutoFit/>
          </a:bodyPr>
          <a:lstStyle/>
          <a:p>
            <a:r>
              <a:rPr lang="fr-FR" sz="1400">
                <a:solidFill>
                  <a:srgbClr val="5555C1"/>
                </a:solidFill>
                <a:latin typeface="+mj-lt"/>
              </a:rPr>
              <a:t>Durée entre une demi-journée et une journée</a:t>
            </a:r>
          </a:p>
        </p:txBody>
      </p:sp>
      <p:pic>
        <p:nvPicPr>
          <p:cNvPr id="10" name="Image 9">
            <a:extLst>
              <a:ext uri="{FF2B5EF4-FFF2-40B4-BE49-F238E27FC236}">
                <a16:creationId xmlns:a16="http://schemas.microsoft.com/office/drawing/2014/main" id="{0B766135-C95F-F936-607B-691733DB33BD}"/>
              </a:ext>
            </a:extLst>
          </p:cNvPr>
          <p:cNvPicPr>
            <a:picLocks noChangeAspect="1"/>
          </p:cNvPicPr>
          <p:nvPr/>
        </p:nvPicPr>
        <p:blipFill>
          <a:blip r:embed="rId5"/>
          <a:stretch>
            <a:fillRect/>
          </a:stretch>
        </p:blipFill>
        <p:spPr>
          <a:xfrm>
            <a:off x="2735796" y="2706126"/>
            <a:ext cx="350168" cy="350168"/>
          </a:xfrm>
          <a:prstGeom prst="rect">
            <a:avLst/>
          </a:prstGeom>
        </p:spPr>
      </p:pic>
      <p:sp>
        <p:nvSpPr>
          <p:cNvPr id="11" name="ZoneTexte 10">
            <a:extLst>
              <a:ext uri="{FF2B5EF4-FFF2-40B4-BE49-F238E27FC236}">
                <a16:creationId xmlns:a16="http://schemas.microsoft.com/office/drawing/2014/main" id="{A38B8720-2FEE-7F77-A762-C30470FAAE46}"/>
              </a:ext>
            </a:extLst>
          </p:cNvPr>
          <p:cNvSpPr txBox="1"/>
          <p:nvPr/>
        </p:nvSpPr>
        <p:spPr>
          <a:xfrm>
            <a:off x="3491880" y="2727321"/>
            <a:ext cx="4752528" cy="307777"/>
          </a:xfrm>
          <a:prstGeom prst="rect">
            <a:avLst/>
          </a:prstGeom>
          <a:noFill/>
        </p:spPr>
        <p:txBody>
          <a:bodyPr wrap="square" rtlCol="0">
            <a:spAutoFit/>
          </a:bodyPr>
          <a:lstStyle/>
          <a:p>
            <a:r>
              <a:rPr lang="fr-FR" sz="1400">
                <a:solidFill>
                  <a:srgbClr val="5555C1"/>
                </a:solidFill>
                <a:latin typeface="+mj-lt"/>
              </a:rPr>
              <a:t>Equipe étendue (acteurs opérationnels, stratégiques etc.)</a:t>
            </a:r>
          </a:p>
        </p:txBody>
      </p:sp>
      <p:sp>
        <p:nvSpPr>
          <p:cNvPr id="12" name="Espace réservé du numéro de diapositive 11">
            <a:extLst>
              <a:ext uri="{FF2B5EF4-FFF2-40B4-BE49-F238E27FC236}">
                <a16:creationId xmlns:a16="http://schemas.microsoft.com/office/drawing/2014/main" id="{99C1FBAE-E1D9-E2A2-9360-B3A45E607C8D}"/>
              </a:ext>
            </a:extLst>
          </p:cNvPr>
          <p:cNvSpPr>
            <a:spLocks noGrp="1"/>
          </p:cNvSpPr>
          <p:nvPr>
            <p:ph type="sldNum" sz="quarter" idx="15"/>
          </p:nvPr>
        </p:nvSpPr>
        <p:spPr/>
        <p:txBody>
          <a:bodyPr/>
          <a:lstStyle/>
          <a:p>
            <a:pPr>
              <a:defRPr/>
            </a:pPr>
            <a:fld id="{F1971858-D133-4354-BF97-EEB8F9BAB97E}" type="slidenum">
              <a:rPr lang="fr-FR" smtClean="0"/>
              <a:pPr>
                <a:defRPr/>
              </a:pPr>
              <a:t>19</a:t>
            </a:fld>
            <a:endParaRPr lang="fr-FR"/>
          </a:p>
        </p:txBody>
      </p:sp>
      <p:sp>
        <p:nvSpPr>
          <p:cNvPr id="9" name="Rectangle : coins arrondis 8">
            <a:extLst>
              <a:ext uri="{FF2B5EF4-FFF2-40B4-BE49-F238E27FC236}">
                <a16:creationId xmlns:a16="http://schemas.microsoft.com/office/drawing/2014/main" id="{F2AC0DA0-315B-3125-CBB8-4405BAD1ED4A}"/>
              </a:ext>
            </a:extLst>
          </p:cNvPr>
          <p:cNvSpPr/>
          <p:nvPr/>
        </p:nvSpPr>
        <p:spPr>
          <a:xfrm>
            <a:off x="1547664" y="3435846"/>
            <a:ext cx="6660740" cy="936104"/>
          </a:xfrm>
          <a:prstGeom prst="roundRect">
            <a:avLst/>
          </a:prstGeom>
          <a:noFill/>
          <a:ln>
            <a:solidFill>
              <a:srgbClr val="2121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315EB318-2E17-1930-A475-64ACF8494CFF}"/>
              </a:ext>
            </a:extLst>
          </p:cNvPr>
          <p:cNvPicPr>
            <a:picLocks noChangeAspect="1"/>
          </p:cNvPicPr>
          <p:nvPr/>
        </p:nvPicPr>
        <p:blipFill>
          <a:blip r:embed="rId6"/>
          <a:stretch>
            <a:fillRect/>
          </a:stretch>
        </p:blipFill>
        <p:spPr>
          <a:xfrm>
            <a:off x="1686744" y="3687835"/>
            <a:ext cx="422176" cy="422176"/>
          </a:xfrm>
          <a:prstGeom prst="rect">
            <a:avLst/>
          </a:prstGeom>
        </p:spPr>
      </p:pic>
      <p:sp>
        <p:nvSpPr>
          <p:cNvPr id="16" name="ZoneTexte 15">
            <a:extLst>
              <a:ext uri="{FF2B5EF4-FFF2-40B4-BE49-F238E27FC236}">
                <a16:creationId xmlns:a16="http://schemas.microsoft.com/office/drawing/2014/main" id="{13551EF1-B18E-FD3A-82C3-ECA5327222A0}"/>
              </a:ext>
            </a:extLst>
          </p:cNvPr>
          <p:cNvSpPr txBox="1"/>
          <p:nvPr/>
        </p:nvSpPr>
        <p:spPr>
          <a:xfrm>
            <a:off x="2343360" y="3507854"/>
            <a:ext cx="5616624" cy="830997"/>
          </a:xfrm>
          <a:prstGeom prst="rect">
            <a:avLst/>
          </a:prstGeom>
          <a:noFill/>
        </p:spPr>
        <p:txBody>
          <a:bodyPr wrap="square" rtlCol="0">
            <a:spAutoFit/>
          </a:bodyPr>
          <a:lstStyle/>
          <a:p>
            <a:pPr algn="just"/>
            <a:r>
              <a:rPr lang="fr-FR" sz="1200" b="1">
                <a:solidFill>
                  <a:srgbClr val="5555C1"/>
                </a:solidFill>
                <a:latin typeface="+mj-lt"/>
              </a:rPr>
              <a:t>Déroulement : </a:t>
            </a:r>
            <a:r>
              <a:rPr lang="fr-FR" sz="1200">
                <a:solidFill>
                  <a:srgbClr val="5555C1"/>
                </a:solidFill>
                <a:latin typeface="+mj-lt"/>
              </a:rPr>
              <a:t>Mise en place d’une situation de crise réaliste. Les participants doivent prendre en compte l’ensemble des stimuli qui leur sont transmis, prioriser leurs actions, adopter une méthodologie de prise de décision, gérer leur communication, réfléchir à l’après-crise etc.</a:t>
            </a:r>
            <a:endParaRPr lang="fr-FR" sz="1200" b="1">
              <a:solidFill>
                <a:srgbClr val="5555C1"/>
              </a:solidFill>
              <a:latin typeface="+mj-lt"/>
            </a:endParaRPr>
          </a:p>
        </p:txBody>
      </p:sp>
    </p:spTree>
    <p:extLst>
      <p:ext uri="{BB962C8B-B14F-4D97-AF65-F5344CB8AC3E}">
        <p14:creationId xmlns:p14="http://schemas.microsoft.com/office/powerpoint/2010/main" val="220341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Text Box 2"/>
          <p:cNvSpPr txBox="1">
            <a:spLocks noChangeArrowheads="1"/>
          </p:cNvSpPr>
          <p:nvPr/>
        </p:nvSpPr>
        <p:spPr bwMode="auto">
          <a:xfrm>
            <a:off x="328076" y="670817"/>
            <a:ext cx="5714226" cy="611707"/>
          </a:xfrm>
          <a:prstGeom prst="rect">
            <a:avLst/>
          </a:prstGeom>
          <a:noFill/>
          <a:ln>
            <a:noFill/>
          </a:ln>
          <a:effec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5pPr>
            <a:lvl6pPr marL="25146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6pPr>
            <a:lvl7pPr marL="29718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7pPr>
            <a:lvl8pPr marL="34290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8pPr>
            <a:lvl9pPr marL="38862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9pPr>
          </a:lstStyle>
          <a:p>
            <a:pPr>
              <a:lnSpc>
                <a:spcPct val="90000"/>
              </a:lnSpc>
              <a:defRPr/>
            </a:pPr>
            <a:r>
              <a:rPr lang="fr-FR" sz="2200" b="1">
                <a:solidFill>
                  <a:schemeClr val="accent2"/>
                </a:solidFill>
                <a:latin typeface="+mj-lt"/>
                <a:ea typeface="Bitstream Vera Sans"/>
                <a:cs typeface="Segoe UI"/>
              </a:rPr>
              <a:t>SOMMAIRE</a:t>
            </a:r>
            <a:endParaRPr lang="fr-FR" sz="2200" b="1" i="1">
              <a:solidFill>
                <a:schemeClr val="accent2"/>
              </a:solidFill>
              <a:latin typeface="+mj-lt"/>
              <a:ea typeface="Bitstream Vera Sans"/>
              <a:cs typeface="Segoe UI"/>
            </a:endParaRPr>
          </a:p>
        </p:txBody>
      </p:sp>
      <p:graphicFrame>
        <p:nvGraphicFramePr>
          <p:cNvPr id="2" name="Picture Placeholder 8"/>
          <p:cNvGraphicFramePr>
            <a:graphicFrameLocks/>
          </p:cNvGraphicFramePr>
          <p:nvPr>
            <p:extLst>
              <p:ext uri="{D42A27DB-BD31-4B8C-83A1-F6EECF244321}">
                <p14:modId xmlns:p14="http://schemas.microsoft.com/office/powerpoint/2010/main" val="3082712091"/>
              </p:ext>
            </p:extLst>
          </p:nvPr>
        </p:nvGraphicFramePr>
        <p:xfrm>
          <a:off x="1763687" y="1526110"/>
          <a:ext cx="5389159" cy="2050825"/>
        </p:xfrm>
        <a:graphic>
          <a:graphicData uri="http://schemas.openxmlformats.org/drawingml/2006/table">
            <a:tbl>
              <a:tblPr firstRow="1" bandRow="1"/>
              <a:tblGrid>
                <a:gridCol w="656853">
                  <a:extLst>
                    <a:ext uri="{9D8B030D-6E8A-4147-A177-3AD203B41FA5}">
                      <a16:colId xmlns:a16="http://schemas.microsoft.com/office/drawing/2014/main" val="20000"/>
                    </a:ext>
                  </a:extLst>
                </a:gridCol>
                <a:gridCol w="245178">
                  <a:extLst>
                    <a:ext uri="{9D8B030D-6E8A-4147-A177-3AD203B41FA5}">
                      <a16:colId xmlns:a16="http://schemas.microsoft.com/office/drawing/2014/main" val="20001"/>
                    </a:ext>
                  </a:extLst>
                </a:gridCol>
                <a:gridCol w="245178">
                  <a:extLst>
                    <a:ext uri="{9D8B030D-6E8A-4147-A177-3AD203B41FA5}">
                      <a16:colId xmlns:a16="http://schemas.microsoft.com/office/drawing/2014/main" val="20002"/>
                    </a:ext>
                  </a:extLst>
                </a:gridCol>
                <a:gridCol w="4241950">
                  <a:extLst>
                    <a:ext uri="{9D8B030D-6E8A-4147-A177-3AD203B41FA5}">
                      <a16:colId xmlns:a16="http://schemas.microsoft.com/office/drawing/2014/main" val="20003"/>
                    </a:ext>
                  </a:extLst>
                </a:gridCol>
              </a:tblGrid>
              <a:tr h="410135">
                <a:tc>
                  <a:txBody>
                    <a:bodyPr/>
                    <a:lstStyle/>
                    <a:p>
                      <a:pPr marL="0" marR="0" lvl="0" indent="0" algn="ctr" defTabSz="914400">
                        <a:lnSpc>
                          <a:spcPct val="100000"/>
                        </a:lnSpc>
                        <a:spcBef>
                          <a:spcPts val="0"/>
                        </a:spcBef>
                        <a:spcAft>
                          <a:spcPts val="0"/>
                        </a:spcAft>
                        <a:buClrTx/>
                        <a:buSzTx/>
                        <a:buFontTx/>
                        <a:buNone/>
                        <a:defRPr/>
                      </a:pPr>
                      <a:r>
                        <a:rPr lang="fr-CA" sz="1800" b="0" i="0" u="none" strike="noStrike" cap="none" spc="0">
                          <a:ln>
                            <a:noFill/>
                          </a:ln>
                          <a:solidFill>
                            <a:schemeClr val="bg1"/>
                          </a:solidFill>
                          <a:latin typeface="+mj-lt"/>
                          <a:ea typeface="+mn-ea"/>
                          <a:cs typeface="Arial"/>
                        </a:rPr>
                        <a:t>1</a:t>
                      </a:r>
                      <a:endParaRPr>
                        <a:latin typeface="+mj-lt"/>
                      </a:endParaRPr>
                    </a:p>
                  </a:txBody>
                  <a:tcPr anchor="ctr">
                    <a:lnL w="12700" cap="flat" cmpd="sng" algn="ctr">
                      <a:solidFill>
                        <a:schemeClr val="tx1"/>
                      </a:solidFill>
                      <a:prstDash val="solid"/>
                      <a:round/>
                      <a:headEnd type="none" w="med" len="med"/>
                      <a:tailEnd type="none" w="med" len="med"/>
                    </a:lnL>
                    <a:lnB w="76200" algn="ctr">
                      <a:solidFill>
                        <a:schemeClr val="bg1"/>
                      </a:solidFill>
                    </a:lnB>
                    <a:solidFill>
                      <a:srgbClr val="21215A"/>
                    </a:solidFill>
                  </a:tcPr>
                </a:tc>
                <a:tc>
                  <a:txBody>
                    <a:bodyPr/>
                    <a:lstStyle/>
                    <a:p>
                      <a:pPr>
                        <a:lnSpc>
                          <a:spcPts val="2800"/>
                        </a:lnSpc>
                        <a:defRPr/>
                      </a:pPr>
                      <a:endParaRPr lang="fr-CA" sz="1800" b="0">
                        <a:solidFill>
                          <a:schemeClr val="accent6"/>
                        </a:solidFill>
                        <a:latin typeface="+mj-lt"/>
                      </a:endParaRPr>
                    </a:p>
                  </a:txBody>
                  <a:tcPr anchor="ctr">
                    <a:lnR w="19050" algn="ctr">
                      <a:solidFill>
                        <a:srgbClr val="505659"/>
                      </a:solidFill>
                    </a:lnR>
                    <a:lnB w="76200" algn="ctr">
                      <a:solidFill>
                        <a:schemeClr val="bg1"/>
                      </a:solidFill>
                    </a:lnB>
                  </a:tcPr>
                </a:tc>
                <a:tc>
                  <a:txBody>
                    <a:bodyPr/>
                    <a:lstStyle/>
                    <a:p>
                      <a:pPr>
                        <a:lnSpc>
                          <a:spcPts val="2800"/>
                        </a:lnSpc>
                        <a:defRPr/>
                      </a:pPr>
                      <a:endParaRPr lang="fr-CA" sz="1800" b="0">
                        <a:solidFill>
                          <a:schemeClr val="accent6"/>
                        </a:solidFill>
                        <a:latin typeface="+mj-lt"/>
                      </a:endParaRPr>
                    </a:p>
                  </a:txBody>
                  <a:tcPr anchor="ctr">
                    <a:lnL w="19050" algn="ctr">
                      <a:solidFill>
                        <a:srgbClr val="505659"/>
                      </a:solidFill>
                    </a:lnL>
                    <a:lnR w="6350" algn="ctr">
                      <a:noFill/>
                    </a:lnR>
                    <a:lnB w="76200" algn="ctr">
                      <a:solidFill>
                        <a:schemeClr val="bg1"/>
                      </a:solidFill>
                    </a:lnB>
                  </a:tcPr>
                </a:tc>
                <a:tc>
                  <a:txBody>
                    <a:bodyPr/>
                    <a:lstStyle/>
                    <a:p>
                      <a:pPr marL="0" marR="0" lvl="0" indent="0" algn="l" defTabSz="914400">
                        <a:lnSpc>
                          <a:spcPct val="100000"/>
                        </a:lnSpc>
                        <a:spcBef>
                          <a:spcPts val="0"/>
                        </a:spcBef>
                        <a:spcAft>
                          <a:spcPts val="0"/>
                        </a:spcAft>
                        <a:buClr>
                          <a:srgbClr val="991F3D"/>
                        </a:buClr>
                        <a:buSzPct val="120000"/>
                        <a:buFont typeface="Arial"/>
                        <a:buNone/>
                        <a:defRPr/>
                      </a:pPr>
                      <a:r>
                        <a:rPr lang="fr-CA" sz="1800">
                          <a:solidFill>
                            <a:schemeClr val="tx1"/>
                          </a:solidFill>
                          <a:latin typeface="+mj-lt"/>
                          <a:ea typeface="+mn-ea"/>
                          <a:cs typeface="+mn-cs"/>
                        </a:rPr>
                        <a:t>Planning de la journée</a:t>
                      </a:r>
                      <a:endParaRPr>
                        <a:latin typeface="+mj-lt"/>
                      </a:endParaRPr>
                    </a:p>
                  </a:txBody>
                  <a:tcPr marL="0" anchor="ctr">
                    <a:lnL w="6350" algn="ctr">
                      <a:noFill/>
                    </a:lnL>
                    <a:lnB w="6350" algn="ctr">
                      <a:solidFill>
                        <a:schemeClr val="accent6"/>
                      </a:solidFill>
                    </a:lnB>
                  </a:tcPr>
                </a:tc>
                <a:extLst>
                  <a:ext uri="{0D108BD9-81ED-4DB2-BD59-A6C34878D82A}">
                    <a16:rowId xmlns:a16="http://schemas.microsoft.com/office/drawing/2014/main" val="10000"/>
                  </a:ext>
                </a:extLst>
              </a:tr>
              <a:tr h="373623">
                <a:tc>
                  <a:txBody>
                    <a:bodyPr/>
                    <a:lstStyle/>
                    <a:p>
                      <a:pPr marL="0" marR="0" lvl="0" indent="0" algn="ctr" defTabSz="914400">
                        <a:lnSpc>
                          <a:spcPct val="100000"/>
                        </a:lnSpc>
                        <a:spcBef>
                          <a:spcPts val="0"/>
                        </a:spcBef>
                        <a:spcAft>
                          <a:spcPts val="0"/>
                        </a:spcAft>
                        <a:buClrTx/>
                        <a:buSzTx/>
                        <a:buFontTx/>
                        <a:buNone/>
                        <a:defRPr/>
                      </a:pPr>
                      <a:r>
                        <a:rPr lang="fr-CA" sz="1800" b="0" i="0" u="none" strike="noStrike" cap="none" spc="0">
                          <a:ln>
                            <a:noFill/>
                          </a:ln>
                          <a:solidFill>
                            <a:schemeClr val="bg1"/>
                          </a:solidFill>
                          <a:latin typeface="+mj-lt"/>
                          <a:ea typeface="+mn-ea"/>
                          <a:cs typeface="Arial"/>
                        </a:rPr>
                        <a:t>2</a:t>
                      </a:r>
                      <a:endParaRPr>
                        <a:latin typeface="+mj-lt"/>
                      </a:endParaRPr>
                    </a:p>
                  </a:txBody>
                  <a:tcPr anchor="ctr">
                    <a:lnL w="12700" cap="flat" cmpd="sng" algn="ctr">
                      <a:solidFill>
                        <a:schemeClr val="tx1"/>
                      </a:solidFill>
                      <a:prstDash val="solid"/>
                      <a:round/>
                      <a:headEnd type="none" w="med" len="med"/>
                      <a:tailEnd type="none" w="med" len="med"/>
                    </a:lnL>
                    <a:lnT w="76200" algn="ctr">
                      <a:solidFill>
                        <a:schemeClr val="bg1"/>
                      </a:solidFill>
                    </a:lnT>
                    <a:lnB w="76200" algn="ctr">
                      <a:solidFill>
                        <a:schemeClr val="bg1"/>
                      </a:solidFill>
                    </a:lnB>
                    <a:solidFill>
                      <a:srgbClr val="21215A"/>
                    </a:solidFill>
                  </a:tcPr>
                </a:tc>
                <a:tc>
                  <a:txBody>
                    <a:bodyPr/>
                    <a:lstStyle/>
                    <a:p>
                      <a:pPr>
                        <a:lnSpc>
                          <a:spcPts val="2800"/>
                        </a:lnSpc>
                        <a:defRPr/>
                      </a:pPr>
                      <a:endParaRPr lang="fr-CA" sz="1800" b="0">
                        <a:solidFill>
                          <a:schemeClr val="accent6"/>
                        </a:solidFill>
                        <a:latin typeface="+mj-lt"/>
                      </a:endParaRPr>
                    </a:p>
                  </a:txBody>
                  <a:tcPr anchor="ctr">
                    <a:lnR w="19050" algn="ctr">
                      <a:solidFill>
                        <a:srgbClr val="505659"/>
                      </a:solidFill>
                    </a:lnR>
                    <a:lnT w="76200" algn="ctr">
                      <a:solidFill>
                        <a:schemeClr val="bg1"/>
                      </a:solidFill>
                    </a:lnT>
                    <a:lnB w="76200" algn="ctr">
                      <a:solidFill>
                        <a:schemeClr val="bg1"/>
                      </a:solidFill>
                    </a:lnB>
                  </a:tcPr>
                </a:tc>
                <a:tc>
                  <a:txBody>
                    <a:bodyPr/>
                    <a:lstStyle/>
                    <a:p>
                      <a:pPr>
                        <a:lnSpc>
                          <a:spcPts val="2800"/>
                        </a:lnSpc>
                        <a:defRPr/>
                      </a:pPr>
                      <a:endParaRPr lang="fr-CA" sz="1800" b="0">
                        <a:solidFill>
                          <a:schemeClr val="accent6"/>
                        </a:solidFill>
                        <a:latin typeface="+mj-lt"/>
                      </a:endParaRPr>
                    </a:p>
                  </a:txBody>
                  <a:tcPr anchor="ctr">
                    <a:lnL w="19050" algn="ctr">
                      <a:solidFill>
                        <a:srgbClr val="505659"/>
                      </a:solidFill>
                    </a:lnL>
                    <a:lnR w="6350" algn="ctr">
                      <a:noFill/>
                    </a:lnR>
                    <a:lnT w="76200" algn="ctr">
                      <a:solidFill>
                        <a:schemeClr val="bg1"/>
                      </a:solidFill>
                    </a:lnT>
                    <a:lnB w="76200" algn="ctr">
                      <a:solidFill>
                        <a:schemeClr val="bg1"/>
                      </a:solidFill>
                    </a:lnB>
                  </a:tcPr>
                </a:tc>
                <a:tc>
                  <a:txBody>
                    <a:bodyPr/>
                    <a:lstStyle/>
                    <a:p>
                      <a:pPr marL="0" marR="0" lvl="0" indent="0" algn="l" defTabSz="914400">
                        <a:lnSpc>
                          <a:spcPct val="100000"/>
                        </a:lnSpc>
                        <a:spcBef>
                          <a:spcPts val="0"/>
                        </a:spcBef>
                        <a:spcAft>
                          <a:spcPts val="0"/>
                        </a:spcAft>
                        <a:buClr>
                          <a:srgbClr val="991F3D"/>
                        </a:buClr>
                        <a:buSzPct val="120000"/>
                        <a:buFont typeface="Arial"/>
                        <a:buNone/>
                        <a:defRPr/>
                      </a:pPr>
                      <a:r>
                        <a:rPr lang="fr-CA" sz="1800" b="0" i="0" u="none" strike="noStrike" cap="none" spc="0">
                          <a:ln>
                            <a:noFill/>
                          </a:ln>
                          <a:solidFill>
                            <a:schemeClr val="tx1"/>
                          </a:solidFill>
                          <a:latin typeface="+mj-lt"/>
                          <a:ea typeface="+mn-ea"/>
                          <a:cs typeface="+mn-cs"/>
                        </a:rPr>
                        <a:t>Rappel des objectifs</a:t>
                      </a:r>
                      <a:endParaRPr lang="fr-CA" sz="1800">
                        <a:solidFill>
                          <a:schemeClr val="tx1"/>
                        </a:solidFill>
                        <a:latin typeface="+mj-lt"/>
                        <a:ea typeface="+mn-ea"/>
                        <a:cs typeface="+mn-cs"/>
                      </a:endParaRPr>
                    </a:p>
                  </a:txBody>
                  <a:tcPr marL="0" anchor="ctr">
                    <a:lnL w="6350" algn="ctr">
                      <a:noFill/>
                    </a:lnL>
                    <a:lnT w="6350" algn="ctr">
                      <a:solidFill>
                        <a:schemeClr val="accent6"/>
                      </a:solidFill>
                    </a:lnT>
                    <a:lnB w="6350" algn="ctr">
                      <a:solidFill>
                        <a:schemeClr val="accent6"/>
                      </a:solidFill>
                    </a:lnB>
                  </a:tcPr>
                </a:tc>
                <a:extLst>
                  <a:ext uri="{0D108BD9-81ED-4DB2-BD59-A6C34878D82A}">
                    <a16:rowId xmlns:a16="http://schemas.microsoft.com/office/drawing/2014/main" val="10001"/>
                  </a:ext>
                </a:extLst>
              </a:tr>
              <a:tr h="410135">
                <a:tc>
                  <a:txBody>
                    <a:bodyPr/>
                    <a:lstStyle/>
                    <a:p>
                      <a:pPr marL="0" marR="0" lvl="0" indent="0" algn="ctr" defTabSz="914400">
                        <a:lnSpc>
                          <a:spcPct val="100000"/>
                        </a:lnSpc>
                        <a:spcBef>
                          <a:spcPts val="0"/>
                        </a:spcBef>
                        <a:spcAft>
                          <a:spcPts val="0"/>
                        </a:spcAft>
                        <a:buClrTx/>
                        <a:buSzTx/>
                        <a:buFontTx/>
                        <a:buNone/>
                        <a:defRPr/>
                      </a:pPr>
                      <a:r>
                        <a:rPr lang="fr-CA" sz="1800" b="0" i="0" u="none" strike="noStrike" cap="none" spc="0">
                          <a:ln>
                            <a:noFill/>
                          </a:ln>
                          <a:solidFill>
                            <a:schemeClr val="bg1"/>
                          </a:solidFill>
                          <a:latin typeface="+mj-lt"/>
                          <a:ea typeface="+mn-ea"/>
                          <a:cs typeface="Arial"/>
                        </a:rPr>
                        <a:t>3</a:t>
                      </a:r>
                      <a:endParaRPr>
                        <a:latin typeface="+mj-lt"/>
                      </a:endParaRPr>
                    </a:p>
                  </a:txBody>
                  <a:tcPr anchor="ctr">
                    <a:lnL w="12700" cap="flat" cmpd="sng" algn="ctr">
                      <a:solidFill>
                        <a:schemeClr val="tx1"/>
                      </a:solidFill>
                      <a:prstDash val="solid"/>
                      <a:round/>
                      <a:headEnd type="none" w="med" len="med"/>
                      <a:tailEnd type="none" w="med" len="med"/>
                    </a:lnL>
                    <a:lnT w="76200" algn="ctr">
                      <a:solidFill>
                        <a:schemeClr val="bg1"/>
                      </a:solidFill>
                    </a:lnT>
                    <a:lnB w="76200" algn="ctr">
                      <a:solidFill>
                        <a:schemeClr val="bg1"/>
                      </a:solidFill>
                    </a:lnB>
                    <a:solidFill>
                      <a:srgbClr val="21215A"/>
                    </a:solidFill>
                  </a:tcPr>
                </a:tc>
                <a:tc>
                  <a:txBody>
                    <a:bodyPr/>
                    <a:lstStyle/>
                    <a:p>
                      <a:pPr>
                        <a:defRPr/>
                      </a:pPr>
                      <a:endParaRPr lang="fr-CA" sz="1800">
                        <a:latin typeface="+mj-lt"/>
                      </a:endParaRPr>
                    </a:p>
                  </a:txBody>
                  <a:tcPr anchor="ctr">
                    <a:lnR w="19050" algn="ctr">
                      <a:solidFill>
                        <a:srgbClr val="505659"/>
                      </a:solidFill>
                    </a:lnR>
                    <a:lnT w="76200" algn="ctr">
                      <a:solidFill>
                        <a:schemeClr val="bg1"/>
                      </a:solidFill>
                    </a:lnT>
                    <a:lnB w="76200" algn="ctr">
                      <a:solidFill>
                        <a:schemeClr val="bg1"/>
                      </a:solidFill>
                    </a:lnB>
                  </a:tcPr>
                </a:tc>
                <a:tc>
                  <a:txBody>
                    <a:bodyPr/>
                    <a:lstStyle/>
                    <a:p>
                      <a:pPr>
                        <a:defRPr/>
                      </a:pPr>
                      <a:endParaRPr lang="fr-CA" sz="1800">
                        <a:latin typeface="+mj-lt"/>
                      </a:endParaRPr>
                    </a:p>
                  </a:txBody>
                  <a:tcPr anchor="ctr">
                    <a:lnL w="19050" algn="ctr">
                      <a:solidFill>
                        <a:srgbClr val="505659"/>
                      </a:solidFill>
                    </a:lnL>
                    <a:lnR w="6350" algn="ctr">
                      <a:noFill/>
                    </a:lnR>
                    <a:lnT w="76200" algn="ctr">
                      <a:solidFill>
                        <a:schemeClr val="bg1"/>
                      </a:solidFill>
                    </a:lnT>
                    <a:lnB w="76200" algn="ctr">
                      <a:solidFill>
                        <a:schemeClr val="bg1"/>
                      </a:solidFill>
                    </a:lnB>
                  </a:tcPr>
                </a:tc>
                <a:tc>
                  <a:txBody>
                    <a:bodyPr/>
                    <a:lstStyle/>
                    <a:p>
                      <a:pPr marL="0" marR="0" lvl="0" indent="0" algn="l" defTabSz="914400">
                        <a:lnSpc>
                          <a:spcPct val="100000"/>
                        </a:lnSpc>
                        <a:spcBef>
                          <a:spcPts val="0"/>
                        </a:spcBef>
                        <a:spcAft>
                          <a:spcPts val="0"/>
                        </a:spcAft>
                        <a:buClr>
                          <a:srgbClr val="991F3D"/>
                        </a:buClr>
                        <a:buSzPct val="120000"/>
                        <a:buFont typeface="Arial"/>
                        <a:buNone/>
                        <a:defRPr/>
                      </a:pPr>
                      <a:r>
                        <a:rPr lang="fr-CA" sz="1800">
                          <a:solidFill>
                            <a:schemeClr val="tx1"/>
                          </a:solidFill>
                          <a:latin typeface="+mj-lt"/>
                          <a:ea typeface="+mn-ea"/>
                          <a:cs typeface="+mn-cs"/>
                        </a:rPr>
                        <a:t>Composition des cellules</a:t>
                      </a:r>
                      <a:endParaRPr>
                        <a:latin typeface="+mj-lt"/>
                      </a:endParaRPr>
                    </a:p>
                  </a:txBody>
                  <a:tcPr marL="0" anchor="ctr">
                    <a:lnL w="6350" algn="ctr">
                      <a:noFill/>
                    </a:lnL>
                    <a:lnT w="6350" algn="ctr">
                      <a:solidFill>
                        <a:schemeClr val="accent6"/>
                      </a:solidFill>
                    </a:lnT>
                    <a:lnB w="6350" algn="ctr">
                      <a:solidFill>
                        <a:schemeClr val="accent6"/>
                      </a:solidFill>
                    </a:lnB>
                  </a:tcPr>
                </a:tc>
                <a:extLst>
                  <a:ext uri="{0D108BD9-81ED-4DB2-BD59-A6C34878D82A}">
                    <a16:rowId xmlns:a16="http://schemas.microsoft.com/office/drawing/2014/main" val="10002"/>
                  </a:ext>
                </a:extLst>
              </a:tr>
              <a:tr h="410135">
                <a:tc>
                  <a:txBody>
                    <a:bodyPr/>
                    <a:lstStyle/>
                    <a:p>
                      <a:pPr marL="0" marR="0" lvl="0" indent="0" algn="ctr" defTabSz="914400">
                        <a:lnSpc>
                          <a:spcPct val="100000"/>
                        </a:lnSpc>
                        <a:spcBef>
                          <a:spcPts val="0"/>
                        </a:spcBef>
                        <a:spcAft>
                          <a:spcPts val="0"/>
                        </a:spcAft>
                        <a:buClrTx/>
                        <a:buSzTx/>
                        <a:buFontTx/>
                        <a:buNone/>
                        <a:defRPr/>
                      </a:pPr>
                      <a:r>
                        <a:rPr lang="fr-CA" sz="1800" b="0" i="0" u="none" strike="noStrike" cap="none" spc="0">
                          <a:ln>
                            <a:noFill/>
                          </a:ln>
                          <a:solidFill>
                            <a:schemeClr val="bg1"/>
                          </a:solidFill>
                          <a:latin typeface="+mj-lt"/>
                          <a:ea typeface="+mn-ea"/>
                          <a:cs typeface="Arial"/>
                        </a:rPr>
                        <a:t>4</a:t>
                      </a:r>
                      <a:endParaRPr>
                        <a:latin typeface="+mj-lt"/>
                      </a:endParaRPr>
                    </a:p>
                  </a:txBody>
                  <a:tcPr anchor="ctr">
                    <a:lnL w="12700" cap="flat" cmpd="sng" algn="ctr">
                      <a:solidFill>
                        <a:schemeClr val="tx1"/>
                      </a:solidFill>
                      <a:prstDash val="solid"/>
                      <a:round/>
                      <a:headEnd type="none" w="med" len="med"/>
                      <a:tailEnd type="none" w="med" len="med"/>
                    </a:lnL>
                    <a:lnT w="76200" algn="ctr">
                      <a:solidFill>
                        <a:schemeClr val="bg1"/>
                      </a:solidFill>
                    </a:lnT>
                    <a:lnB w="76200" algn="ctr">
                      <a:solidFill>
                        <a:schemeClr val="bg1"/>
                      </a:solidFill>
                    </a:lnB>
                    <a:solidFill>
                      <a:srgbClr val="21215A"/>
                    </a:solidFill>
                  </a:tcPr>
                </a:tc>
                <a:tc>
                  <a:txBody>
                    <a:bodyPr/>
                    <a:lstStyle/>
                    <a:p>
                      <a:pPr>
                        <a:defRPr/>
                      </a:pPr>
                      <a:endParaRPr lang="fr-CA" sz="1800">
                        <a:latin typeface="+mj-lt"/>
                      </a:endParaRPr>
                    </a:p>
                  </a:txBody>
                  <a:tcPr anchor="ctr">
                    <a:lnR w="19050" algn="ctr">
                      <a:solidFill>
                        <a:srgbClr val="505659"/>
                      </a:solidFill>
                    </a:lnR>
                    <a:lnT w="76200" algn="ctr">
                      <a:solidFill>
                        <a:schemeClr val="bg1"/>
                      </a:solidFill>
                    </a:lnT>
                    <a:lnB w="76200" algn="ctr">
                      <a:solidFill>
                        <a:schemeClr val="bg1"/>
                      </a:solidFill>
                    </a:lnB>
                  </a:tcPr>
                </a:tc>
                <a:tc>
                  <a:txBody>
                    <a:bodyPr/>
                    <a:lstStyle/>
                    <a:p>
                      <a:pPr>
                        <a:defRPr/>
                      </a:pPr>
                      <a:endParaRPr lang="fr-CA" sz="1800">
                        <a:latin typeface="+mj-lt"/>
                      </a:endParaRPr>
                    </a:p>
                  </a:txBody>
                  <a:tcPr anchor="ctr">
                    <a:lnL w="19050" algn="ctr">
                      <a:solidFill>
                        <a:srgbClr val="505659"/>
                      </a:solidFill>
                    </a:lnL>
                    <a:lnR w="6350" algn="ctr">
                      <a:noFill/>
                    </a:lnR>
                    <a:lnT w="76200" algn="ctr">
                      <a:solidFill>
                        <a:schemeClr val="bg1"/>
                      </a:solidFill>
                    </a:lnT>
                    <a:lnB w="76200" algn="ctr">
                      <a:solidFill>
                        <a:schemeClr val="bg1"/>
                      </a:solidFill>
                    </a:lnB>
                  </a:tcPr>
                </a:tc>
                <a:tc>
                  <a:txBody>
                    <a:bodyPr/>
                    <a:lstStyle/>
                    <a:p>
                      <a:pPr marL="0" marR="0" lvl="0" indent="0" algn="l" defTabSz="914400">
                        <a:lnSpc>
                          <a:spcPct val="100000"/>
                        </a:lnSpc>
                        <a:spcBef>
                          <a:spcPts val="0"/>
                        </a:spcBef>
                        <a:spcAft>
                          <a:spcPts val="0"/>
                        </a:spcAft>
                        <a:buClr>
                          <a:srgbClr val="991F3D"/>
                        </a:buClr>
                        <a:buSzPct val="120000"/>
                        <a:buFont typeface="Arial"/>
                        <a:buNone/>
                        <a:defRPr/>
                      </a:pPr>
                      <a:r>
                        <a:rPr lang="fr-CA" sz="1800">
                          <a:latin typeface="+mj-lt"/>
                        </a:rPr>
                        <a:t>Fonctionnement, règles et consignes</a:t>
                      </a:r>
                      <a:endParaRPr>
                        <a:latin typeface="+mj-lt"/>
                      </a:endParaRPr>
                    </a:p>
                  </a:txBody>
                  <a:tcPr marL="0" anchor="ctr">
                    <a:lnL w="6350" algn="ctr">
                      <a:noFill/>
                    </a:lnL>
                    <a:lnT w="6350" algn="ctr">
                      <a:solidFill>
                        <a:schemeClr val="accent6"/>
                      </a:solidFill>
                    </a:lnT>
                    <a:lnB w="6350" algn="ctr">
                      <a:solidFill>
                        <a:schemeClr val="accent6"/>
                      </a:solidFill>
                    </a:lnB>
                  </a:tcPr>
                </a:tc>
                <a:extLst>
                  <a:ext uri="{0D108BD9-81ED-4DB2-BD59-A6C34878D82A}">
                    <a16:rowId xmlns:a16="http://schemas.microsoft.com/office/drawing/2014/main" val="10003"/>
                  </a:ext>
                </a:extLst>
              </a:tr>
              <a:tr h="410135">
                <a:tc>
                  <a:txBody>
                    <a:bodyPr/>
                    <a:lstStyle/>
                    <a:p>
                      <a:pPr marL="0" marR="0" lvl="0" indent="0" algn="ctr" defTabSz="914400">
                        <a:lnSpc>
                          <a:spcPct val="100000"/>
                        </a:lnSpc>
                        <a:spcBef>
                          <a:spcPts val="0"/>
                        </a:spcBef>
                        <a:spcAft>
                          <a:spcPts val="0"/>
                        </a:spcAft>
                        <a:buClrTx/>
                        <a:buSzTx/>
                        <a:buFontTx/>
                        <a:buNone/>
                        <a:defRPr/>
                      </a:pPr>
                      <a:r>
                        <a:rPr lang="fr-CA" sz="1800" b="0" i="0" u="none" strike="noStrike" cap="none" spc="0">
                          <a:ln>
                            <a:noFill/>
                          </a:ln>
                          <a:solidFill>
                            <a:schemeClr val="bg1"/>
                          </a:solidFill>
                          <a:latin typeface="+mj-lt"/>
                          <a:ea typeface="+mn-ea"/>
                          <a:cs typeface="Arial"/>
                        </a:rPr>
                        <a:t>5</a:t>
                      </a:r>
                      <a:endParaRPr>
                        <a:latin typeface="+mj-lt"/>
                      </a:endParaRPr>
                    </a:p>
                  </a:txBody>
                  <a:tcPr anchor="ctr">
                    <a:lnL w="12700" cap="flat" cmpd="sng" algn="ctr">
                      <a:solidFill>
                        <a:schemeClr val="tx1"/>
                      </a:solidFill>
                      <a:prstDash val="solid"/>
                      <a:round/>
                      <a:headEnd type="none" w="med" len="med"/>
                      <a:tailEnd type="none" w="med" len="med"/>
                    </a:lnL>
                    <a:lnT w="76200" algn="ctr">
                      <a:solidFill>
                        <a:schemeClr val="bg1"/>
                      </a:solidFill>
                    </a:lnT>
                    <a:lnB w="12700" cap="flat" cmpd="sng" algn="ctr">
                      <a:solidFill>
                        <a:schemeClr val="tx1"/>
                      </a:solidFill>
                      <a:prstDash val="solid"/>
                      <a:round/>
                      <a:headEnd type="none" w="med" len="med"/>
                      <a:tailEnd type="none" w="med" len="med"/>
                    </a:lnB>
                    <a:solidFill>
                      <a:srgbClr val="21215A"/>
                    </a:solidFill>
                  </a:tcPr>
                </a:tc>
                <a:tc>
                  <a:txBody>
                    <a:bodyPr/>
                    <a:lstStyle/>
                    <a:p>
                      <a:pPr>
                        <a:defRPr/>
                      </a:pPr>
                      <a:endParaRPr lang="fr-CA" sz="1800">
                        <a:latin typeface="+mj-lt"/>
                      </a:endParaRPr>
                    </a:p>
                  </a:txBody>
                  <a:tcPr anchor="ctr">
                    <a:lnR w="19050" algn="ctr">
                      <a:solidFill>
                        <a:srgbClr val="505659"/>
                      </a:solidFill>
                    </a:lnR>
                    <a:lnT w="76200" algn="ctr">
                      <a:solidFill>
                        <a:schemeClr val="bg1"/>
                      </a:solidFill>
                    </a:lnT>
                    <a:lnB w="12700" cap="flat" cmpd="sng" algn="ctr">
                      <a:solidFill>
                        <a:schemeClr val="tx1"/>
                      </a:solidFill>
                      <a:prstDash val="solid"/>
                      <a:round/>
                      <a:headEnd type="none" w="med" len="med"/>
                      <a:tailEnd type="none" w="med" len="med"/>
                    </a:lnB>
                  </a:tcPr>
                </a:tc>
                <a:tc>
                  <a:txBody>
                    <a:bodyPr/>
                    <a:lstStyle/>
                    <a:p>
                      <a:pPr>
                        <a:defRPr/>
                      </a:pPr>
                      <a:endParaRPr lang="fr-CA" sz="1800">
                        <a:latin typeface="+mj-lt"/>
                      </a:endParaRPr>
                    </a:p>
                  </a:txBody>
                  <a:tcPr anchor="ctr">
                    <a:lnL w="19050" algn="ctr">
                      <a:solidFill>
                        <a:srgbClr val="505659"/>
                      </a:solidFill>
                    </a:lnL>
                    <a:lnR w="6350" algn="ctr">
                      <a:noFill/>
                    </a:lnR>
                    <a:lnT w="76200" algn="ctr">
                      <a:solidFill>
                        <a:schemeClr val="bg1"/>
                      </a:solidFill>
                    </a:lnT>
                    <a:lnB w="12700" cap="flat" cmpd="sng" algn="ctr">
                      <a:solidFill>
                        <a:schemeClr val="tx1"/>
                      </a:solidFill>
                      <a:prstDash val="solid"/>
                      <a:round/>
                      <a:headEnd type="none" w="med" len="med"/>
                      <a:tailEnd type="none" w="med" len="med"/>
                    </a:lnB>
                  </a:tcPr>
                </a:tc>
                <a:tc>
                  <a:txBody>
                    <a:bodyPr/>
                    <a:lstStyle/>
                    <a:p>
                      <a:pPr marL="0" marR="0" lvl="0" indent="0" algn="l" defTabSz="914400">
                        <a:lnSpc>
                          <a:spcPct val="100000"/>
                        </a:lnSpc>
                        <a:spcBef>
                          <a:spcPts val="0"/>
                        </a:spcBef>
                        <a:spcAft>
                          <a:spcPts val="0"/>
                        </a:spcAft>
                        <a:buClr>
                          <a:srgbClr val="991F3D"/>
                        </a:buClr>
                        <a:buSzPct val="120000"/>
                        <a:buFont typeface="Arial"/>
                        <a:buNone/>
                        <a:defRPr/>
                      </a:pPr>
                      <a:r>
                        <a:rPr lang="fr-CA" sz="1800">
                          <a:latin typeface="+mj-lt"/>
                        </a:rPr>
                        <a:t>Situation initiale</a:t>
                      </a:r>
                      <a:endParaRPr>
                        <a:latin typeface="+mj-lt"/>
                      </a:endParaRPr>
                    </a:p>
                  </a:txBody>
                  <a:tcPr marL="0" anchor="ctr">
                    <a:lnL w="6350" algn="ctr">
                      <a:noFill/>
                    </a:lnL>
                    <a:lnT w="6350" algn="ctr">
                      <a:solidFill>
                        <a:schemeClr val="accent6"/>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Espace réservé du numéro de diapositive 4">
            <a:extLst>
              <a:ext uri="{FF2B5EF4-FFF2-40B4-BE49-F238E27FC236}">
                <a16:creationId xmlns:a16="http://schemas.microsoft.com/office/drawing/2014/main" id="{F21CFBA1-2702-25CB-4BB1-A2B31CA2AD27}"/>
              </a:ext>
            </a:extLst>
          </p:cNvPr>
          <p:cNvSpPr>
            <a:spLocks noGrp="1"/>
          </p:cNvSpPr>
          <p:nvPr>
            <p:ph type="sldNum" sz="quarter" idx="15"/>
          </p:nvPr>
        </p:nvSpPr>
        <p:spPr/>
        <p:txBody>
          <a:bodyPr/>
          <a:lstStyle/>
          <a:p>
            <a:pPr>
              <a:defRPr/>
            </a:pPr>
            <a:fld id="{F1971858-D133-4354-BF97-EEB8F9BAB97E}" type="slidenum">
              <a:rPr lang="fr-FR" smtClean="0"/>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6"/>
          </p:nvPr>
        </p:nvSpPr>
        <p:spPr bwMode="auto"/>
        <p:txBody>
          <a:bodyPr/>
          <a:lstStyle/>
          <a:p>
            <a:pPr>
              <a:defRPr/>
            </a:pPr>
            <a:fld id="{78F3A495-0CAB-4730-84AF-39839411CE37}" type="slidenum">
              <a:rPr lang="fr-FR"/>
              <a:t>20</a:t>
            </a:fld>
            <a:endParaRPr lang="fr-FR"/>
          </a:p>
        </p:txBody>
      </p:sp>
      <p:sp>
        <p:nvSpPr>
          <p:cNvPr id="7" name="TextBox 14"/>
          <p:cNvSpPr txBox="1"/>
          <p:nvPr/>
        </p:nvSpPr>
        <p:spPr bwMode="auto">
          <a:xfrm>
            <a:off x="338600" y="2553156"/>
            <a:ext cx="1952806" cy="830997"/>
          </a:xfrm>
          <a:prstGeom prst="rect">
            <a:avLst/>
          </a:prstGeom>
          <a:noFill/>
        </p:spPr>
        <p:txBody>
          <a:bodyPr wrap="square" lIns="0" rIns="0">
            <a:spAutoFit/>
          </a:bodyPr>
          <a:lstStyle>
            <a:defPPr>
              <a:defRPr lang="fr-FR"/>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ctr" defTabSz="1219170">
              <a:spcBef>
                <a:spcPts val="0"/>
              </a:spcBef>
              <a:spcAft>
                <a:spcPts val="0"/>
              </a:spcAft>
              <a:defRPr/>
            </a:pPr>
            <a:r>
              <a:rPr lang="fr-FR" sz="1200" b="1">
                <a:solidFill>
                  <a:schemeClr val="accent2"/>
                </a:solidFill>
                <a:latin typeface="+mj-lt"/>
                <a:ea typeface="Geneva"/>
              </a:rPr>
              <a:t>Les participants vont régulièrement recevoir des stimuli par emails ou appels </a:t>
            </a:r>
            <a:endParaRPr lang="en-GB" sz="1200" b="1">
              <a:solidFill>
                <a:schemeClr val="accent2"/>
              </a:solidFill>
              <a:latin typeface="+mj-lt"/>
              <a:ea typeface="Geneva"/>
            </a:endParaRPr>
          </a:p>
        </p:txBody>
      </p:sp>
      <p:sp>
        <p:nvSpPr>
          <p:cNvPr id="8" name="TextBox 14"/>
          <p:cNvSpPr txBox="1"/>
          <p:nvPr/>
        </p:nvSpPr>
        <p:spPr bwMode="auto">
          <a:xfrm>
            <a:off x="3240249" y="2553156"/>
            <a:ext cx="2575284" cy="1200329"/>
          </a:xfrm>
          <a:prstGeom prst="rect">
            <a:avLst/>
          </a:prstGeom>
          <a:noFill/>
        </p:spPr>
        <p:txBody>
          <a:bodyPr wrap="square" lIns="0" rIns="0">
            <a:spAutoFit/>
          </a:bodyPr>
          <a:lstStyle>
            <a:defPPr>
              <a:defRPr lang="fr-FR"/>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ctr">
              <a:defRPr/>
            </a:pPr>
            <a:r>
              <a:rPr lang="fr-FR" sz="1200" b="1">
                <a:solidFill>
                  <a:srgbClr val="21215A"/>
                </a:solidFill>
                <a:latin typeface="+mj-lt"/>
              </a:rPr>
              <a:t>Les participants vont devoir analyser ces stimuli et réagir en conséquence : partager des informations, définir un plan d’action, évaluer les impacts, anticiper, etc.</a:t>
            </a:r>
            <a:endParaRPr lang="en-GB" sz="1200" b="1">
              <a:solidFill>
                <a:srgbClr val="21215A"/>
              </a:solidFill>
              <a:latin typeface="+mj-lt"/>
            </a:endParaRPr>
          </a:p>
        </p:txBody>
      </p:sp>
      <p:sp>
        <p:nvSpPr>
          <p:cNvPr id="9" name="Rectangle 8"/>
          <p:cNvSpPr/>
          <p:nvPr/>
        </p:nvSpPr>
        <p:spPr bwMode="auto">
          <a:xfrm>
            <a:off x="6609157" y="2554907"/>
            <a:ext cx="2196244" cy="1200329"/>
          </a:xfrm>
          <a:prstGeom prst="rect">
            <a:avLst/>
          </a:prstGeom>
        </p:spPr>
        <p:txBody>
          <a:bodyPr wrap="square">
            <a:spAutoFit/>
          </a:bodyPr>
          <a:lstStyle>
            <a:defPPr>
              <a:defRPr lang="fr-FR"/>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ctr">
              <a:defRPr/>
            </a:pPr>
            <a:r>
              <a:rPr lang="fr-FR" sz="1200" b="1">
                <a:solidFill>
                  <a:schemeClr val="accent2"/>
                </a:solidFill>
                <a:latin typeface="+mj-lt"/>
                <a:ea typeface="Geneva"/>
              </a:rPr>
              <a:t>Tout action entreprise l’est de manière fictive : elles sont décrites par téléphone ou mail à la cellule animation mais n’ont aucun impact sur le réel. </a:t>
            </a:r>
            <a:endParaRPr>
              <a:latin typeface="+mj-lt"/>
            </a:endParaRPr>
          </a:p>
        </p:txBody>
      </p:sp>
      <p:pic>
        <p:nvPicPr>
          <p:cNvPr id="10" name="Image 9"/>
          <p:cNvPicPr>
            <a:picLocks noChangeAspect="1"/>
          </p:cNvPicPr>
          <p:nvPr/>
        </p:nvPicPr>
        <p:blipFill>
          <a:blip r:embed="rId2"/>
          <a:stretch/>
        </p:blipFill>
        <p:spPr bwMode="auto">
          <a:xfrm>
            <a:off x="7418465" y="1854449"/>
            <a:ext cx="577628" cy="577628"/>
          </a:xfrm>
          <a:prstGeom prst="rect">
            <a:avLst/>
          </a:prstGeom>
        </p:spPr>
      </p:pic>
      <p:pic>
        <p:nvPicPr>
          <p:cNvPr id="11" name="Image 10"/>
          <p:cNvPicPr>
            <a:picLocks noChangeAspect="1"/>
          </p:cNvPicPr>
          <p:nvPr/>
        </p:nvPicPr>
        <p:blipFill>
          <a:blip r:embed="rId3"/>
          <a:stretch/>
        </p:blipFill>
        <p:spPr bwMode="auto">
          <a:xfrm>
            <a:off x="4232110" y="1854448"/>
            <a:ext cx="577629" cy="577629"/>
          </a:xfrm>
          <a:prstGeom prst="rect">
            <a:avLst/>
          </a:prstGeom>
        </p:spPr>
      </p:pic>
      <p:pic>
        <p:nvPicPr>
          <p:cNvPr id="12" name="Image 11"/>
          <p:cNvPicPr>
            <a:picLocks noChangeAspect="1"/>
          </p:cNvPicPr>
          <p:nvPr/>
        </p:nvPicPr>
        <p:blipFill>
          <a:blip r:embed="rId4"/>
          <a:stretch/>
        </p:blipFill>
        <p:spPr bwMode="auto">
          <a:xfrm>
            <a:off x="779979" y="1841782"/>
            <a:ext cx="577629" cy="577629"/>
          </a:xfrm>
          <a:prstGeom prst="rect">
            <a:avLst/>
          </a:prstGeom>
        </p:spPr>
      </p:pic>
      <p:pic>
        <p:nvPicPr>
          <p:cNvPr id="13" name="Image 12"/>
          <p:cNvPicPr>
            <a:picLocks noChangeAspect="1"/>
          </p:cNvPicPr>
          <p:nvPr/>
        </p:nvPicPr>
        <p:blipFill>
          <a:blip r:embed="rId5"/>
          <a:stretch/>
        </p:blipFill>
        <p:spPr bwMode="auto">
          <a:xfrm>
            <a:off x="1394737" y="1841781"/>
            <a:ext cx="577630" cy="577630"/>
          </a:xfrm>
          <a:prstGeom prst="rect">
            <a:avLst/>
          </a:prstGeom>
        </p:spPr>
      </p:pic>
      <p:cxnSp>
        <p:nvCxnSpPr>
          <p:cNvPr id="14" name="Connecteur droit avec flèche 13"/>
          <p:cNvCxnSpPr>
            <a:cxnSpLocks/>
          </p:cNvCxnSpPr>
          <p:nvPr/>
        </p:nvCxnSpPr>
        <p:spPr bwMode="auto">
          <a:xfrm>
            <a:off x="2504701" y="2885897"/>
            <a:ext cx="504056" cy="0"/>
          </a:xfrm>
          <a:prstGeom prst="straightConnector1">
            <a:avLst/>
          </a:prstGeom>
          <a:ln w="28575">
            <a:solidFill>
              <a:srgbClr val="21215A"/>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cxnSpLocks/>
          </p:cNvCxnSpPr>
          <p:nvPr/>
        </p:nvCxnSpPr>
        <p:spPr bwMode="auto">
          <a:xfrm>
            <a:off x="6084168" y="2880190"/>
            <a:ext cx="504056" cy="0"/>
          </a:xfrm>
          <a:prstGeom prst="straightConnector1">
            <a:avLst/>
          </a:prstGeom>
          <a:ln w="28575">
            <a:solidFill>
              <a:srgbClr val="21215A"/>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2"/>
          <p:cNvSpPr txBox="1">
            <a:spLocks noChangeArrowheads="1"/>
          </p:cNvSpPr>
          <p:nvPr/>
        </p:nvSpPr>
        <p:spPr bwMode="auto">
          <a:xfrm>
            <a:off x="354380" y="701404"/>
            <a:ext cx="7674004" cy="611707"/>
          </a:xfrm>
          <a:prstGeom prst="rect">
            <a:avLst/>
          </a:prstGeom>
          <a:noFill/>
          <a:ln>
            <a:noFill/>
          </a:ln>
          <a:effec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5pPr>
            <a:lvl6pPr marL="25146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6pPr>
            <a:lvl7pPr marL="29718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7pPr>
            <a:lvl8pPr marL="34290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8pPr>
            <a:lvl9pPr marL="38862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9pPr>
          </a:lstStyle>
          <a:p>
            <a:pPr>
              <a:lnSpc>
                <a:spcPct val="90000"/>
              </a:lnSpc>
              <a:defRPr/>
            </a:pPr>
            <a:r>
              <a:rPr lang="fr-FR" sz="2200" b="1">
                <a:solidFill>
                  <a:schemeClr val="accent2"/>
                </a:solidFill>
                <a:latin typeface="+mj-lt"/>
                <a:ea typeface="Bitstream Vera Sans"/>
                <a:cs typeface="Segoe UI"/>
              </a:rPr>
              <a:t>FONCTIONNEMENT DE L’EXERCICE (NIVEAUX 2 &amp; 3)</a:t>
            </a:r>
            <a:endParaRPr lang="fr-FR" sz="2200" b="1" i="1">
              <a:solidFill>
                <a:schemeClr val="accent2"/>
              </a:solidFill>
              <a:latin typeface="+mj-lt"/>
              <a:ea typeface="Bitstream Vera Sans"/>
              <a:cs typeface="Segoe U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6"/>
          </p:nvPr>
        </p:nvSpPr>
        <p:spPr bwMode="auto"/>
        <p:txBody>
          <a:bodyPr/>
          <a:lstStyle/>
          <a:p>
            <a:pPr>
              <a:defRPr/>
            </a:pPr>
            <a:fld id="{78F3A495-0CAB-4730-84AF-39839411CE37}" type="slidenum">
              <a:rPr lang="fr-FR"/>
              <a:t>21</a:t>
            </a:fld>
            <a:endParaRPr lang="fr-FR"/>
          </a:p>
        </p:txBody>
      </p:sp>
      <p:sp>
        <p:nvSpPr>
          <p:cNvPr id="16" name="Text Box 2"/>
          <p:cNvSpPr txBox="1">
            <a:spLocks noChangeArrowheads="1"/>
          </p:cNvSpPr>
          <p:nvPr/>
        </p:nvSpPr>
        <p:spPr bwMode="auto">
          <a:xfrm>
            <a:off x="354380" y="701404"/>
            <a:ext cx="7674004" cy="611707"/>
          </a:xfrm>
          <a:prstGeom prst="rect">
            <a:avLst/>
          </a:prstGeom>
          <a:noFill/>
          <a:ln>
            <a:noFill/>
          </a:ln>
          <a:effec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5pPr>
            <a:lvl6pPr marL="25146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6pPr>
            <a:lvl7pPr marL="29718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7pPr>
            <a:lvl8pPr marL="34290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8pPr>
            <a:lvl9pPr marL="38862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9pPr>
          </a:lstStyle>
          <a:p>
            <a:pPr>
              <a:lnSpc>
                <a:spcPct val="90000"/>
              </a:lnSpc>
              <a:defRPr/>
            </a:pPr>
            <a:r>
              <a:rPr lang="fr-FR" sz="2200" b="1">
                <a:solidFill>
                  <a:schemeClr val="accent2"/>
                </a:solidFill>
                <a:latin typeface="+mj-lt"/>
                <a:ea typeface="Bitstream Vera Sans"/>
                <a:cs typeface="Segoe UI"/>
              </a:rPr>
              <a:t>OUTILS À VOTRE DISPOSITION</a:t>
            </a:r>
            <a:endParaRPr lang="fr-FR" sz="2200" b="1" i="1">
              <a:solidFill>
                <a:schemeClr val="accent2"/>
              </a:solidFill>
              <a:latin typeface="+mj-lt"/>
              <a:ea typeface="Bitstream Vera Sans"/>
              <a:cs typeface="Segoe UI"/>
            </a:endParaRPr>
          </a:p>
        </p:txBody>
      </p:sp>
      <p:graphicFrame>
        <p:nvGraphicFramePr>
          <p:cNvPr id="3" name="Tableau 3">
            <a:extLst>
              <a:ext uri="{FF2B5EF4-FFF2-40B4-BE49-F238E27FC236}">
                <a16:creationId xmlns:a16="http://schemas.microsoft.com/office/drawing/2014/main" id="{422E9B6C-49C3-B67F-E69D-DC3EBEF1F356}"/>
              </a:ext>
            </a:extLst>
          </p:cNvPr>
          <p:cNvGraphicFramePr>
            <a:graphicFrameLocks noGrp="1"/>
          </p:cNvGraphicFramePr>
          <p:nvPr>
            <p:extLst>
              <p:ext uri="{D42A27DB-BD31-4B8C-83A1-F6EECF244321}">
                <p14:modId xmlns:p14="http://schemas.microsoft.com/office/powerpoint/2010/main" val="2909518476"/>
              </p:ext>
            </p:extLst>
          </p:nvPr>
        </p:nvGraphicFramePr>
        <p:xfrm>
          <a:off x="2051720" y="1475376"/>
          <a:ext cx="5040560" cy="3261360"/>
        </p:xfrm>
        <a:graphic>
          <a:graphicData uri="http://schemas.openxmlformats.org/drawingml/2006/table">
            <a:tbl>
              <a:tblPr bandRow="1">
                <a:tableStyleId>{5C22544A-7EE6-4342-B048-85BDC9FD1C3A}</a:tableStyleId>
              </a:tblPr>
              <a:tblGrid>
                <a:gridCol w="5040560">
                  <a:extLst>
                    <a:ext uri="{9D8B030D-6E8A-4147-A177-3AD203B41FA5}">
                      <a16:colId xmlns:a16="http://schemas.microsoft.com/office/drawing/2014/main" val="2184822884"/>
                    </a:ext>
                  </a:extLst>
                </a:gridCol>
              </a:tblGrid>
              <a:tr h="370840">
                <a:tc>
                  <a:txBody>
                    <a:bodyPr/>
                    <a:lstStyle/>
                    <a:p>
                      <a:r>
                        <a:rPr lang="fr-FR" sz="1400"/>
                        <a:t>Main courante (fournie par l’ANSSI ou propre à l’organisation)</a:t>
                      </a:r>
                    </a:p>
                  </a:txBody>
                  <a:tcPr/>
                </a:tc>
                <a:extLst>
                  <a:ext uri="{0D108BD9-81ED-4DB2-BD59-A6C34878D82A}">
                    <a16:rowId xmlns:a16="http://schemas.microsoft.com/office/drawing/2014/main" val="651276113"/>
                  </a:ext>
                </a:extLst>
              </a:tr>
              <a:tr h="370840">
                <a:tc>
                  <a:txBody>
                    <a:bodyPr/>
                    <a:lstStyle/>
                    <a:p>
                      <a:r>
                        <a:rPr lang="fr-FR" sz="1400"/>
                        <a:t>Annuaire de jeu (coordonnées des joueurs et des entités simulées)</a:t>
                      </a:r>
                    </a:p>
                  </a:txBody>
                  <a:tcPr/>
                </a:tc>
                <a:extLst>
                  <a:ext uri="{0D108BD9-81ED-4DB2-BD59-A6C34878D82A}">
                    <a16:rowId xmlns:a16="http://schemas.microsoft.com/office/drawing/2014/main" val="704847085"/>
                  </a:ext>
                </a:extLst>
              </a:tr>
              <a:tr h="370840">
                <a:tc>
                  <a:txBody>
                    <a:bodyPr/>
                    <a:lstStyle/>
                    <a:p>
                      <a:r>
                        <a:rPr lang="fr-FR" sz="1400"/>
                        <a:t>PCA (</a:t>
                      </a:r>
                      <a:r>
                        <a:rPr lang="fr-FR" sz="1400">
                          <a:highlight>
                            <a:srgbClr val="FFFF00"/>
                          </a:highlight>
                        </a:rPr>
                        <a:t>[si votre organisation en dispose]</a:t>
                      </a:r>
                      <a:r>
                        <a:rPr lang="fr-FR" sz="1400"/>
                        <a:t>)</a:t>
                      </a:r>
                    </a:p>
                  </a:txBody>
                  <a:tcPr/>
                </a:tc>
                <a:extLst>
                  <a:ext uri="{0D108BD9-81ED-4DB2-BD59-A6C34878D82A}">
                    <a16:rowId xmlns:a16="http://schemas.microsoft.com/office/drawing/2014/main" val="2960909606"/>
                  </a:ext>
                </a:extLst>
              </a:tr>
              <a:tr h="370840">
                <a:tc>
                  <a:txBody>
                    <a:bodyPr/>
                    <a:lstStyle/>
                    <a:p>
                      <a:r>
                        <a:rPr lang="fr-FR" sz="1400"/>
                        <a:t>Fiches réflexes (</a:t>
                      </a:r>
                      <a:r>
                        <a:rPr lang="fr-FR" sz="1400">
                          <a:highlight>
                            <a:srgbClr val="FFFF00"/>
                          </a:highlight>
                        </a:rPr>
                        <a:t>[si votre organisation en dispose]</a:t>
                      </a:r>
                      <a:r>
                        <a:rPr lang="fr-FR" sz="1400"/>
                        <a:t>)</a:t>
                      </a:r>
                    </a:p>
                  </a:txBody>
                  <a:tcPr/>
                </a:tc>
                <a:extLst>
                  <a:ext uri="{0D108BD9-81ED-4DB2-BD59-A6C34878D82A}">
                    <a16:rowId xmlns:a16="http://schemas.microsoft.com/office/drawing/2014/main" val="3221739021"/>
                  </a:ext>
                </a:extLst>
              </a:tr>
              <a:tr h="370840">
                <a:tc>
                  <a:txBody>
                    <a:bodyPr/>
                    <a:lstStyle/>
                    <a:p>
                      <a:r>
                        <a:rPr lang="fr-FR" sz="1400"/>
                        <a:t>Annuaire de crise propre à votre organisation (</a:t>
                      </a:r>
                      <a:r>
                        <a:rPr lang="fr-FR" sz="1400">
                          <a:highlight>
                            <a:srgbClr val="FFFF00"/>
                          </a:highlight>
                        </a:rPr>
                        <a:t>[si votre organisation en dispose]</a:t>
                      </a:r>
                      <a:r>
                        <a:rPr lang="fr-FR" sz="1400"/>
                        <a:t>)</a:t>
                      </a:r>
                    </a:p>
                  </a:txBody>
                  <a:tcPr/>
                </a:tc>
                <a:extLst>
                  <a:ext uri="{0D108BD9-81ED-4DB2-BD59-A6C34878D82A}">
                    <a16:rowId xmlns:a16="http://schemas.microsoft.com/office/drawing/2014/main" val="3062146605"/>
                  </a:ext>
                </a:extLst>
              </a:tr>
              <a:tr h="370840">
                <a:tc>
                  <a:txBody>
                    <a:bodyPr/>
                    <a:lstStyle/>
                    <a:p>
                      <a:endParaRPr lang="fr-FR" sz="1400"/>
                    </a:p>
                  </a:txBody>
                  <a:tcPr/>
                </a:tc>
                <a:extLst>
                  <a:ext uri="{0D108BD9-81ED-4DB2-BD59-A6C34878D82A}">
                    <a16:rowId xmlns:a16="http://schemas.microsoft.com/office/drawing/2014/main" val="2766430927"/>
                  </a:ext>
                </a:extLst>
              </a:tr>
              <a:tr h="370840">
                <a:tc>
                  <a:txBody>
                    <a:bodyPr/>
                    <a:lstStyle/>
                    <a:p>
                      <a:endParaRPr lang="fr-FR" sz="1400"/>
                    </a:p>
                  </a:txBody>
                  <a:tcPr/>
                </a:tc>
                <a:extLst>
                  <a:ext uri="{0D108BD9-81ED-4DB2-BD59-A6C34878D82A}">
                    <a16:rowId xmlns:a16="http://schemas.microsoft.com/office/drawing/2014/main" val="1095362145"/>
                  </a:ext>
                </a:extLst>
              </a:tr>
              <a:tr h="370840">
                <a:tc>
                  <a:txBody>
                    <a:bodyPr/>
                    <a:lstStyle/>
                    <a:p>
                      <a:endParaRPr lang="fr-FR" sz="1400"/>
                    </a:p>
                  </a:txBody>
                  <a:tcPr/>
                </a:tc>
                <a:extLst>
                  <a:ext uri="{0D108BD9-81ED-4DB2-BD59-A6C34878D82A}">
                    <a16:rowId xmlns:a16="http://schemas.microsoft.com/office/drawing/2014/main" val="846107860"/>
                  </a:ext>
                </a:extLst>
              </a:tr>
            </a:tbl>
          </a:graphicData>
        </a:graphic>
      </p:graphicFrame>
      <p:sp>
        <p:nvSpPr>
          <p:cNvPr id="4" name="Rectangle 3">
            <a:extLst>
              <a:ext uri="{FF2B5EF4-FFF2-40B4-BE49-F238E27FC236}">
                <a16:creationId xmlns:a16="http://schemas.microsoft.com/office/drawing/2014/main" id="{83A5C9B5-3528-05A8-E24E-E47E760A39D5}"/>
              </a:ext>
            </a:extLst>
          </p:cNvPr>
          <p:cNvSpPr/>
          <p:nvPr/>
        </p:nvSpPr>
        <p:spPr>
          <a:xfrm>
            <a:off x="251520" y="3075806"/>
            <a:ext cx="1368152" cy="57606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i="1">
                <a:solidFill>
                  <a:schemeClr val="tx1"/>
                </a:solidFill>
              </a:rPr>
              <a:t>Rajouter les documents et outils dont les joueurs disposeront pour l’exercice</a:t>
            </a:r>
          </a:p>
        </p:txBody>
      </p:sp>
      <p:cxnSp>
        <p:nvCxnSpPr>
          <p:cNvPr id="17" name="Connecteur droit avec flèche 16">
            <a:extLst>
              <a:ext uri="{FF2B5EF4-FFF2-40B4-BE49-F238E27FC236}">
                <a16:creationId xmlns:a16="http://schemas.microsoft.com/office/drawing/2014/main" id="{899A2059-FBB0-BDA2-490F-CBC042FBC145}"/>
              </a:ext>
            </a:extLst>
          </p:cNvPr>
          <p:cNvCxnSpPr>
            <a:cxnSpLocks/>
          </p:cNvCxnSpPr>
          <p:nvPr/>
        </p:nvCxnSpPr>
        <p:spPr>
          <a:xfrm flipV="1">
            <a:off x="1259632" y="2544068"/>
            <a:ext cx="792088" cy="504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Graphique 4" descr="Crayon avec un remplissage uni">
            <a:extLst>
              <a:ext uri="{FF2B5EF4-FFF2-40B4-BE49-F238E27FC236}">
                <a16:creationId xmlns:a16="http://schemas.microsoft.com/office/drawing/2014/main" id="{1DDF643E-FDA8-2BD7-138D-E01A29AE8C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8568532" y="123344"/>
            <a:ext cx="360361" cy="360361"/>
          </a:xfrm>
          <a:prstGeom prst="rect">
            <a:avLst/>
          </a:prstGeom>
        </p:spPr>
      </p:pic>
    </p:spTree>
    <p:extLst>
      <p:ext uri="{BB962C8B-B14F-4D97-AF65-F5344CB8AC3E}">
        <p14:creationId xmlns:p14="http://schemas.microsoft.com/office/powerpoint/2010/main" val="3971455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6"/>
          </p:nvPr>
        </p:nvSpPr>
        <p:spPr bwMode="auto"/>
        <p:txBody>
          <a:bodyPr/>
          <a:lstStyle/>
          <a:p>
            <a:pPr>
              <a:defRPr/>
            </a:pPr>
            <a:fld id="{78F3A495-0CAB-4730-84AF-39839411CE37}" type="slidenum">
              <a:rPr lang="fr-FR"/>
              <a:t>22</a:t>
            </a:fld>
            <a:endParaRPr lang="fr-FR"/>
          </a:p>
        </p:txBody>
      </p:sp>
      <p:sp>
        <p:nvSpPr>
          <p:cNvPr id="16" name="Text Box 2"/>
          <p:cNvSpPr txBox="1">
            <a:spLocks noChangeArrowheads="1"/>
          </p:cNvSpPr>
          <p:nvPr/>
        </p:nvSpPr>
        <p:spPr bwMode="auto">
          <a:xfrm>
            <a:off x="354380" y="701404"/>
            <a:ext cx="7674004" cy="611707"/>
          </a:xfrm>
          <a:prstGeom prst="rect">
            <a:avLst/>
          </a:prstGeom>
          <a:noFill/>
          <a:ln>
            <a:noFill/>
          </a:ln>
          <a:effec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5pPr>
            <a:lvl6pPr marL="25146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6pPr>
            <a:lvl7pPr marL="29718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7pPr>
            <a:lvl8pPr marL="34290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8pPr>
            <a:lvl9pPr marL="38862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9pPr>
          </a:lstStyle>
          <a:p>
            <a:pPr>
              <a:lnSpc>
                <a:spcPct val="90000"/>
              </a:lnSpc>
              <a:defRPr/>
            </a:pPr>
            <a:r>
              <a:rPr lang="fr-FR" sz="2200" b="1">
                <a:solidFill>
                  <a:schemeClr val="accent2"/>
                </a:solidFill>
                <a:latin typeface="+mj-lt"/>
                <a:ea typeface="Bitstream Vera Sans"/>
                <a:cs typeface="Segoe UI"/>
              </a:rPr>
              <a:t>MOYENS DE COMMUNICATION À DISPOSITION</a:t>
            </a:r>
          </a:p>
        </p:txBody>
      </p:sp>
      <p:graphicFrame>
        <p:nvGraphicFramePr>
          <p:cNvPr id="3" name="Tableau 3">
            <a:extLst>
              <a:ext uri="{FF2B5EF4-FFF2-40B4-BE49-F238E27FC236}">
                <a16:creationId xmlns:a16="http://schemas.microsoft.com/office/drawing/2014/main" id="{422E9B6C-49C3-B67F-E69D-DC3EBEF1F356}"/>
              </a:ext>
            </a:extLst>
          </p:cNvPr>
          <p:cNvGraphicFramePr>
            <a:graphicFrameLocks noGrp="1"/>
          </p:cNvGraphicFramePr>
          <p:nvPr>
            <p:extLst>
              <p:ext uri="{D42A27DB-BD31-4B8C-83A1-F6EECF244321}">
                <p14:modId xmlns:p14="http://schemas.microsoft.com/office/powerpoint/2010/main" val="3032974813"/>
              </p:ext>
            </p:extLst>
          </p:nvPr>
        </p:nvGraphicFramePr>
        <p:xfrm>
          <a:off x="2051720" y="1475376"/>
          <a:ext cx="5040560" cy="2966720"/>
        </p:xfrm>
        <a:graphic>
          <a:graphicData uri="http://schemas.openxmlformats.org/drawingml/2006/table">
            <a:tbl>
              <a:tblPr bandRow="1">
                <a:tableStyleId>{5C22544A-7EE6-4342-B048-85BDC9FD1C3A}</a:tableStyleId>
              </a:tblPr>
              <a:tblGrid>
                <a:gridCol w="5040560">
                  <a:extLst>
                    <a:ext uri="{9D8B030D-6E8A-4147-A177-3AD203B41FA5}">
                      <a16:colId xmlns:a16="http://schemas.microsoft.com/office/drawing/2014/main" val="2184822884"/>
                    </a:ext>
                  </a:extLst>
                </a:gridCol>
              </a:tblGrid>
              <a:tr h="370840">
                <a:tc>
                  <a:txBody>
                    <a:bodyPr/>
                    <a:lstStyle/>
                    <a:p>
                      <a:r>
                        <a:rPr lang="fr-FR" sz="1400"/>
                        <a:t>Téléphones professionnels</a:t>
                      </a:r>
                    </a:p>
                  </a:txBody>
                  <a:tcPr/>
                </a:tc>
                <a:extLst>
                  <a:ext uri="{0D108BD9-81ED-4DB2-BD59-A6C34878D82A}">
                    <a16:rowId xmlns:a16="http://schemas.microsoft.com/office/drawing/2014/main" val="651276113"/>
                  </a:ext>
                </a:extLst>
              </a:tr>
              <a:tr h="370840">
                <a:tc>
                  <a:txBody>
                    <a:bodyPr/>
                    <a:lstStyle/>
                    <a:p>
                      <a:r>
                        <a:rPr lang="fr-FR" sz="1400"/>
                        <a:t>Messagerie électronique</a:t>
                      </a:r>
                    </a:p>
                  </a:txBody>
                  <a:tcPr/>
                </a:tc>
                <a:extLst>
                  <a:ext uri="{0D108BD9-81ED-4DB2-BD59-A6C34878D82A}">
                    <a16:rowId xmlns:a16="http://schemas.microsoft.com/office/drawing/2014/main" val="704847085"/>
                  </a:ext>
                </a:extLst>
              </a:tr>
              <a:tr h="370840">
                <a:tc>
                  <a:txBody>
                    <a:bodyPr/>
                    <a:lstStyle/>
                    <a:p>
                      <a:r>
                        <a:rPr lang="fr-FR" sz="1400">
                          <a:highlight>
                            <a:srgbClr val="FFFF00"/>
                          </a:highlight>
                        </a:rPr>
                        <a:t>[outil de communication interne]</a:t>
                      </a:r>
                    </a:p>
                  </a:txBody>
                  <a:tcPr/>
                </a:tc>
                <a:extLst>
                  <a:ext uri="{0D108BD9-81ED-4DB2-BD59-A6C34878D82A}">
                    <a16:rowId xmlns:a16="http://schemas.microsoft.com/office/drawing/2014/main" val="2960909606"/>
                  </a:ext>
                </a:extLst>
              </a:tr>
              <a:tr h="370840">
                <a:tc>
                  <a:txBody>
                    <a:bodyPr/>
                    <a:lstStyle/>
                    <a:p>
                      <a:endParaRPr lang="fr-FR" sz="1400"/>
                    </a:p>
                  </a:txBody>
                  <a:tcPr/>
                </a:tc>
                <a:extLst>
                  <a:ext uri="{0D108BD9-81ED-4DB2-BD59-A6C34878D82A}">
                    <a16:rowId xmlns:a16="http://schemas.microsoft.com/office/drawing/2014/main" val="3221739021"/>
                  </a:ext>
                </a:extLst>
              </a:tr>
              <a:tr h="370840">
                <a:tc>
                  <a:txBody>
                    <a:bodyPr/>
                    <a:lstStyle/>
                    <a:p>
                      <a:endParaRPr lang="fr-FR" sz="1400"/>
                    </a:p>
                  </a:txBody>
                  <a:tcPr/>
                </a:tc>
                <a:extLst>
                  <a:ext uri="{0D108BD9-81ED-4DB2-BD59-A6C34878D82A}">
                    <a16:rowId xmlns:a16="http://schemas.microsoft.com/office/drawing/2014/main" val="3062146605"/>
                  </a:ext>
                </a:extLst>
              </a:tr>
              <a:tr h="370840">
                <a:tc>
                  <a:txBody>
                    <a:bodyPr/>
                    <a:lstStyle/>
                    <a:p>
                      <a:endParaRPr lang="fr-FR" sz="1400"/>
                    </a:p>
                  </a:txBody>
                  <a:tcPr/>
                </a:tc>
                <a:extLst>
                  <a:ext uri="{0D108BD9-81ED-4DB2-BD59-A6C34878D82A}">
                    <a16:rowId xmlns:a16="http://schemas.microsoft.com/office/drawing/2014/main" val="2766430927"/>
                  </a:ext>
                </a:extLst>
              </a:tr>
              <a:tr h="370840">
                <a:tc>
                  <a:txBody>
                    <a:bodyPr/>
                    <a:lstStyle/>
                    <a:p>
                      <a:endParaRPr lang="fr-FR" sz="1400"/>
                    </a:p>
                  </a:txBody>
                  <a:tcPr/>
                </a:tc>
                <a:extLst>
                  <a:ext uri="{0D108BD9-81ED-4DB2-BD59-A6C34878D82A}">
                    <a16:rowId xmlns:a16="http://schemas.microsoft.com/office/drawing/2014/main" val="1095362145"/>
                  </a:ext>
                </a:extLst>
              </a:tr>
              <a:tr h="370840">
                <a:tc>
                  <a:txBody>
                    <a:bodyPr/>
                    <a:lstStyle/>
                    <a:p>
                      <a:endParaRPr lang="fr-FR" sz="1400"/>
                    </a:p>
                  </a:txBody>
                  <a:tcPr/>
                </a:tc>
                <a:extLst>
                  <a:ext uri="{0D108BD9-81ED-4DB2-BD59-A6C34878D82A}">
                    <a16:rowId xmlns:a16="http://schemas.microsoft.com/office/drawing/2014/main" val="846107860"/>
                  </a:ext>
                </a:extLst>
              </a:tr>
            </a:tbl>
          </a:graphicData>
        </a:graphic>
      </p:graphicFrame>
      <p:sp>
        <p:nvSpPr>
          <p:cNvPr id="4" name="Rectangle 3">
            <a:extLst>
              <a:ext uri="{FF2B5EF4-FFF2-40B4-BE49-F238E27FC236}">
                <a16:creationId xmlns:a16="http://schemas.microsoft.com/office/drawing/2014/main" id="{83A5C9B5-3528-05A8-E24E-E47E760A39D5}"/>
              </a:ext>
            </a:extLst>
          </p:cNvPr>
          <p:cNvSpPr/>
          <p:nvPr/>
        </p:nvSpPr>
        <p:spPr>
          <a:xfrm>
            <a:off x="251520" y="3075806"/>
            <a:ext cx="1368152" cy="57606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i="1">
                <a:solidFill>
                  <a:schemeClr val="tx1"/>
                </a:solidFill>
              </a:rPr>
              <a:t>Préciser les outils de communication à disposition des joueurs</a:t>
            </a:r>
          </a:p>
        </p:txBody>
      </p:sp>
      <p:cxnSp>
        <p:nvCxnSpPr>
          <p:cNvPr id="17" name="Connecteur droit avec flèche 16">
            <a:extLst>
              <a:ext uri="{FF2B5EF4-FFF2-40B4-BE49-F238E27FC236}">
                <a16:creationId xmlns:a16="http://schemas.microsoft.com/office/drawing/2014/main" id="{899A2059-FBB0-BDA2-490F-CBC042FBC145}"/>
              </a:ext>
            </a:extLst>
          </p:cNvPr>
          <p:cNvCxnSpPr>
            <a:cxnSpLocks/>
          </p:cNvCxnSpPr>
          <p:nvPr/>
        </p:nvCxnSpPr>
        <p:spPr>
          <a:xfrm flipV="1">
            <a:off x="1259015" y="2544068"/>
            <a:ext cx="792088" cy="504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Graphique 4" descr="Crayon avec un remplissage uni">
            <a:extLst>
              <a:ext uri="{FF2B5EF4-FFF2-40B4-BE49-F238E27FC236}">
                <a16:creationId xmlns:a16="http://schemas.microsoft.com/office/drawing/2014/main" id="{F3FDC483-8488-A572-9F53-3B78229AD5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68532" y="123344"/>
            <a:ext cx="360361" cy="360361"/>
          </a:xfrm>
          <a:prstGeom prst="rect">
            <a:avLst/>
          </a:prstGeom>
        </p:spPr>
      </p:pic>
    </p:spTree>
    <p:extLst>
      <p:ext uri="{BB962C8B-B14F-4D97-AF65-F5344CB8AC3E}">
        <p14:creationId xmlns:p14="http://schemas.microsoft.com/office/powerpoint/2010/main" val="1504969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defPPr>
              <a:defRPr lang="fr-FR"/>
            </a:defPPr>
            <a:lvl1pPr marL="0" algn="r" defTabSz="914400">
              <a:defRPr sz="1000" b="1">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defTabSz="914378">
              <a:defRPr/>
            </a:pPr>
            <a:fld id="{733122C9-A0B9-462F-8757-0847AD287B63}" type="slidenum">
              <a:rPr lang="fr-FR"/>
              <a:t>23</a:t>
            </a:fld>
            <a:endParaRPr lang="fr-FR">
              <a:solidFill>
                <a:srgbClr val="FFFFFF"/>
              </a:solidFill>
              <a:latin typeface="Arial"/>
            </a:endParaRPr>
          </a:p>
        </p:txBody>
      </p:sp>
      <p:sp>
        <p:nvSpPr>
          <p:cNvPr id="4" name="Espace réservé du texte 3"/>
          <p:cNvSpPr>
            <a:spLocks noGrp="1"/>
          </p:cNvSpPr>
          <p:nvPr>
            <p:ph type="body" sz="quarter" idx="13"/>
          </p:nvPr>
        </p:nvSpPr>
        <p:spPr bwMode="auto"/>
        <p:txBody>
          <a:bodyPr/>
          <a:lstStyle/>
          <a:p>
            <a:pPr marL="92075" indent="0">
              <a:buNone/>
              <a:defRPr/>
            </a:pPr>
            <a:r>
              <a:rPr lang="fr-FR"/>
              <a:t>5.  SITUATION INITIALE</a:t>
            </a:r>
            <a:endParaRPr lang="fr-FR" sz="18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456DCCD7-C8D3-FEF2-35A9-BD77CAF89FA7}"/>
              </a:ext>
            </a:extLst>
          </p:cNvPr>
          <p:cNvSpPr txBox="1">
            <a:spLocks noChangeArrowheads="1"/>
          </p:cNvSpPr>
          <p:nvPr/>
        </p:nvSpPr>
        <p:spPr bwMode="auto">
          <a:xfrm>
            <a:off x="354380" y="701404"/>
            <a:ext cx="7674004" cy="611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9pPr>
          </a:lstStyle>
          <a:p>
            <a:pPr eaLnBrk="1" hangingPunct="1">
              <a:lnSpc>
                <a:spcPct val="90000"/>
              </a:lnSpc>
            </a:pPr>
            <a:r>
              <a:rPr lang="fr-FR" altLang="fr-FR" sz="2200" b="1">
                <a:solidFill>
                  <a:schemeClr val="accent2"/>
                </a:solidFill>
                <a:latin typeface="+mj-lt"/>
                <a:ea typeface="Bitstream Vera Sans"/>
                <a:cs typeface="Segoe UI" panose="020B0502040204020203" pitchFamily="34" charset="0"/>
              </a:rPr>
              <a:t>RAPPEL DE L’IMPLICATION DE </a:t>
            </a:r>
            <a:r>
              <a:rPr lang="fr-FR" altLang="fr-FR" sz="2200" b="1">
                <a:solidFill>
                  <a:schemeClr val="accent2"/>
                </a:solidFill>
                <a:highlight>
                  <a:srgbClr val="FFFF00"/>
                </a:highlight>
                <a:latin typeface="+mj-lt"/>
                <a:ea typeface="Bitstream Vera Sans"/>
                <a:cs typeface="Segoe UI" panose="020B0502040204020203" pitchFamily="34" charset="0"/>
              </a:rPr>
              <a:t>[organisation]</a:t>
            </a:r>
            <a:r>
              <a:rPr lang="fr-FR" altLang="fr-FR" sz="2200" b="1">
                <a:solidFill>
                  <a:schemeClr val="accent2"/>
                </a:solidFill>
                <a:latin typeface="+mj-lt"/>
                <a:ea typeface="Bitstream Vera Sans"/>
                <a:cs typeface="Segoe UI" panose="020B0502040204020203" pitchFamily="34" charset="0"/>
              </a:rPr>
              <a:t> DANS LE CADRE DES JOP 2024</a:t>
            </a:r>
            <a:endParaRPr lang="fr-FR" altLang="fr-FR" sz="2200" b="1" i="1">
              <a:solidFill>
                <a:schemeClr val="accent2"/>
              </a:solidFill>
              <a:latin typeface="+mj-lt"/>
              <a:ea typeface="Bitstream Vera Sans"/>
              <a:cs typeface="Segoe UI" panose="020B0502040204020203" pitchFamily="34" charset="0"/>
            </a:endParaRPr>
          </a:p>
        </p:txBody>
      </p:sp>
      <p:sp>
        <p:nvSpPr>
          <p:cNvPr id="8" name="Rectangle : coins arrondis 7">
            <a:extLst>
              <a:ext uri="{FF2B5EF4-FFF2-40B4-BE49-F238E27FC236}">
                <a16:creationId xmlns:a16="http://schemas.microsoft.com/office/drawing/2014/main" id="{FD6446F7-38D0-B2AA-5E03-F0D72FD9E0D2}"/>
              </a:ext>
            </a:extLst>
          </p:cNvPr>
          <p:cNvSpPr/>
          <p:nvPr/>
        </p:nvSpPr>
        <p:spPr>
          <a:xfrm>
            <a:off x="647564" y="1510881"/>
            <a:ext cx="7848872" cy="2808312"/>
          </a:xfrm>
          <a:prstGeom prst="roundRect">
            <a:avLst/>
          </a:prstGeom>
          <a:noFill/>
          <a:ln>
            <a:solidFill>
              <a:srgbClr val="2121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C48ACAD9-2BF2-C025-278B-C5BC18AEB9C8}"/>
              </a:ext>
            </a:extLst>
          </p:cNvPr>
          <p:cNvSpPr txBox="1"/>
          <p:nvPr/>
        </p:nvSpPr>
        <p:spPr>
          <a:xfrm>
            <a:off x="647564" y="1856286"/>
            <a:ext cx="7848872" cy="1554272"/>
          </a:xfrm>
          <a:prstGeom prst="rect">
            <a:avLst/>
          </a:prstGeom>
          <a:noFill/>
        </p:spPr>
        <p:txBody>
          <a:bodyPr wrap="square" rtlCol="0">
            <a:spAutoFit/>
          </a:bodyPr>
          <a:lstStyle/>
          <a:p>
            <a:pPr algn="ctr">
              <a:defRPr/>
            </a:pPr>
            <a:endParaRPr lang="fr-FR" sz="1900" kern="0" dirty="0">
              <a:solidFill>
                <a:srgbClr val="000000"/>
              </a:solidFill>
              <a:highlight>
                <a:srgbClr val="FFFF00"/>
              </a:highlight>
              <a:latin typeface="+mj-lt"/>
            </a:endParaRPr>
          </a:p>
          <a:p>
            <a:pPr algn="ctr">
              <a:defRPr/>
            </a:pPr>
            <a:endParaRPr lang="fr-FR" sz="1900" dirty="0">
              <a:solidFill>
                <a:srgbClr val="000000"/>
              </a:solidFill>
              <a:highlight>
                <a:srgbClr val="FFFF00"/>
              </a:highlight>
              <a:latin typeface="+mj-lt"/>
            </a:endParaRPr>
          </a:p>
          <a:p>
            <a:pPr algn="ctr">
              <a:defRPr/>
            </a:pPr>
            <a:r>
              <a:rPr lang="fr-FR" dirty="0">
                <a:solidFill>
                  <a:srgbClr val="000000"/>
                </a:solidFill>
                <a:highlight>
                  <a:srgbClr val="FFFF00"/>
                </a:highlight>
                <a:latin typeface="+mj-lt"/>
              </a:rPr>
              <a:t>[rappeler l’implication de l’organisation dans le déroulement </a:t>
            </a:r>
          </a:p>
          <a:p>
            <a:pPr algn="ctr">
              <a:defRPr/>
            </a:pPr>
            <a:r>
              <a:rPr lang="fr-FR" dirty="0">
                <a:solidFill>
                  <a:srgbClr val="000000"/>
                </a:solidFill>
                <a:highlight>
                  <a:srgbClr val="FFFF00"/>
                </a:highlight>
                <a:latin typeface="+mj-lt"/>
              </a:rPr>
              <a:t>des JOP 2024]</a:t>
            </a:r>
            <a:br>
              <a:rPr lang="fr-FR" dirty="0">
                <a:solidFill>
                  <a:srgbClr val="000000"/>
                </a:solidFill>
                <a:highlight>
                  <a:srgbClr val="FFFF00"/>
                </a:highlight>
                <a:latin typeface="+mj-lt"/>
              </a:rPr>
            </a:br>
            <a:r>
              <a:rPr lang="fr-FR" i="1" dirty="0">
                <a:solidFill>
                  <a:srgbClr val="000000"/>
                </a:solidFill>
                <a:highlight>
                  <a:srgbClr val="FFFF00"/>
                </a:highlight>
                <a:latin typeface="+mj-lt"/>
              </a:rPr>
              <a:t>Principales missions, calendrier, etc.</a:t>
            </a:r>
            <a:endParaRPr lang="fr-FR" i="1" kern="0" dirty="0">
              <a:solidFill>
                <a:srgbClr val="000000"/>
              </a:solidFill>
              <a:highlight>
                <a:srgbClr val="FFFF00"/>
              </a:highlight>
              <a:latin typeface="+mj-lt"/>
            </a:endParaRPr>
          </a:p>
        </p:txBody>
      </p:sp>
      <p:sp>
        <p:nvSpPr>
          <p:cNvPr id="3" name="Espace réservé du numéro de diapositive 2">
            <a:extLst>
              <a:ext uri="{FF2B5EF4-FFF2-40B4-BE49-F238E27FC236}">
                <a16:creationId xmlns:a16="http://schemas.microsoft.com/office/drawing/2014/main" id="{759AF834-976F-45E1-FAAF-BC76BFAEF52A}"/>
              </a:ext>
            </a:extLst>
          </p:cNvPr>
          <p:cNvSpPr>
            <a:spLocks noGrp="1"/>
          </p:cNvSpPr>
          <p:nvPr>
            <p:ph type="sldNum" sz="quarter" idx="16"/>
          </p:nvPr>
        </p:nvSpPr>
        <p:spPr/>
        <p:txBody>
          <a:bodyPr/>
          <a:lstStyle/>
          <a:p>
            <a:pPr>
              <a:defRPr/>
            </a:pPr>
            <a:fld id="{78F3A495-0CAB-4730-84AF-39839411CE37}" type="slidenum">
              <a:rPr lang="fr-FR" smtClean="0"/>
              <a:t>24</a:t>
            </a:fld>
            <a:endParaRPr lang="fr-FR"/>
          </a:p>
        </p:txBody>
      </p:sp>
      <p:pic>
        <p:nvPicPr>
          <p:cNvPr id="4" name="Graphique 3" descr="Crayon avec un remplissage uni">
            <a:extLst>
              <a:ext uri="{FF2B5EF4-FFF2-40B4-BE49-F238E27FC236}">
                <a16:creationId xmlns:a16="http://schemas.microsoft.com/office/drawing/2014/main" id="{2869FF20-0D4E-86D2-9ADD-6633F1A283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8568532" y="123344"/>
            <a:ext cx="360361" cy="360361"/>
          </a:xfrm>
          <a:prstGeom prst="rect">
            <a:avLst/>
          </a:prstGeom>
        </p:spPr>
      </p:pic>
    </p:spTree>
    <p:extLst>
      <p:ext uri="{BB962C8B-B14F-4D97-AF65-F5344CB8AC3E}">
        <p14:creationId xmlns:p14="http://schemas.microsoft.com/office/powerpoint/2010/main" val="3006203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456DCCD7-C8D3-FEF2-35A9-BD77CAF89FA7}"/>
              </a:ext>
            </a:extLst>
          </p:cNvPr>
          <p:cNvSpPr txBox="1">
            <a:spLocks noChangeArrowheads="1"/>
          </p:cNvSpPr>
          <p:nvPr/>
        </p:nvSpPr>
        <p:spPr bwMode="auto">
          <a:xfrm>
            <a:off x="354380" y="701404"/>
            <a:ext cx="7674004" cy="611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9pPr>
          </a:lstStyle>
          <a:p>
            <a:pPr eaLnBrk="1" hangingPunct="1">
              <a:lnSpc>
                <a:spcPct val="90000"/>
              </a:lnSpc>
            </a:pPr>
            <a:r>
              <a:rPr lang="fr-FR" altLang="fr-FR" sz="2200" b="1">
                <a:solidFill>
                  <a:schemeClr val="accent2"/>
                </a:solidFill>
                <a:latin typeface="+mj-lt"/>
                <a:ea typeface="Bitstream Vera Sans"/>
                <a:cs typeface="Segoe UI" panose="020B0502040204020203" pitchFamily="34" charset="0"/>
              </a:rPr>
              <a:t>SITUATION INITIALE</a:t>
            </a:r>
            <a:endParaRPr lang="fr-FR" altLang="fr-FR" sz="2200" b="1" i="1">
              <a:solidFill>
                <a:schemeClr val="accent2"/>
              </a:solidFill>
              <a:latin typeface="+mj-lt"/>
              <a:ea typeface="Bitstream Vera Sans"/>
              <a:cs typeface="Segoe UI" panose="020B0502040204020203" pitchFamily="34" charset="0"/>
            </a:endParaRPr>
          </a:p>
        </p:txBody>
      </p:sp>
      <p:sp>
        <p:nvSpPr>
          <p:cNvPr id="8" name="Rectangle : coins arrondis 7">
            <a:extLst>
              <a:ext uri="{FF2B5EF4-FFF2-40B4-BE49-F238E27FC236}">
                <a16:creationId xmlns:a16="http://schemas.microsoft.com/office/drawing/2014/main" id="{FD6446F7-38D0-B2AA-5E03-F0D72FD9E0D2}"/>
              </a:ext>
            </a:extLst>
          </p:cNvPr>
          <p:cNvSpPr/>
          <p:nvPr/>
        </p:nvSpPr>
        <p:spPr>
          <a:xfrm>
            <a:off x="647564" y="1477868"/>
            <a:ext cx="7848872" cy="2808312"/>
          </a:xfrm>
          <a:prstGeom prst="roundRect">
            <a:avLst/>
          </a:prstGeom>
          <a:noFill/>
          <a:ln>
            <a:solidFill>
              <a:srgbClr val="2121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C48ACAD9-2BF2-C025-278B-C5BC18AEB9C8}"/>
              </a:ext>
            </a:extLst>
          </p:cNvPr>
          <p:cNvSpPr txBox="1"/>
          <p:nvPr/>
        </p:nvSpPr>
        <p:spPr>
          <a:xfrm>
            <a:off x="647564" y="1854745"/>
            <a:ext cx="7848872" cy="2431435"/>
          </a:xfrm>
          <a:prstGeom prst="rect">
            <a:avLst/>
          </a:prstGeom>
          <a:noFill/>
        </p:spPr>
        <p:txBody>
          <a:bodyPr wrap="square" rtlCol="0">
            <a:spAutoFit/>
          </a:bodyPr>
          <a:lstStyle/>
          <a:p>
            <a:pPr algn="ctr">
              <a:defRPr/>
            </a:pPr>
            <a:r>
              <a:rPr lang="fr-FR" sz="1900" kern="0" dirty="0">
                <a:solidFill>
                  <a:srgbClr val="000000"/>
                </a:solidFill>
                <a:latin typeface="+mj-lt"/>
              </a:rPr>
              <a:t>Nous sommes le </a:t>
            </a:r>
            <a:r>
              <a:rPr lang="fr-FR" sz="1900" kern="0" dirty="0">
                <a:solidFill>
                  <a:srgbClr val="000000"/>
                </a:solidFill>
                <a:highlight>
                  <a:srgbClr val="FFFF00"/>
                </a:highlight>
                <a:latin typeface="+mj-lt"/>
              </a:rPr>
              <a:t>[xx/xx/</a:t>
            </a:r>
            <a:r>
              <a:rPr lang="fr-FR" sz="1900" dirty="0">
                <a:solidFill>
                  <a:srgbClr val="000000"/>
                </a:solidFill>
                <a:highlight>
                  <a:srgbClr val="FFFF00"/>
                </a:highlight>
                <a:latin typeface="+mj-lt"/>
              </a:rPr>
              <a:t>2024]</a:t>
            </a:r>
            <a:r>
              <a:rPr lang="fr-FR" sz="1900" dirty="0">
                <a:solidFill>
                  <a:srgbClr val="000000"/>
                </a:solidFill>
                <a:latin typeface="+mj-lt"/>
              </a:rPr>
              <a:t> </a:t>
            </a:r>
            <a:r>
              <a:rPr lang="fr-FR" sz="1900" b="1" kern="0" dirty="0">
                <a:solidFill>
                  <a:srgbClr val="000000"/>
                </a:solidFill>
                <a:latin typeface="+mj-lt"/>
              </a:rPr>
              <a:t>jour</a:t>
            </a:r>
            <a:r>
              <a:rPr lang="fr-FR" sz="1900" kern="0" dirty="0">
                <a:solidFill>
                  <a:srgbClr val="000000"/>
                </a:solidFill>
                <a:latin typeface="+mj-lt"/>
              </a:rPr>
              <a:t> d’un </a:t>
            </a:r>
            <a:r>
              <a:rPr lang="fr-FR" sz="1900" b="1" kern="0" dirty="0">
                <a:solidFill>
                  <a:srgbClr val="000000"/>
                </a:solidFill>
                <a:latin typeface="+mj-lt"/>
              </a:rPr>
              <a:t>grand évènement sportif </a:t>
            </a:r>
            <a:r>
              <a:rPr lang="fr-FR" sz="1900" kern="0" dirty="0">
                <a:solidFill>
                  <a:srgbClr val="000000"/>
                </a:solidFill>
                <a:latin typeface="+mj-lt"/>
              </a:rPr>
              <a:t>dans le cadre des </a:t>
            </a:r>
            <a:r>
              <a:rPr lang="fr-FR" sz="1900" b="1" kern="0" dirty="0">
                <a:solidFill>
                  <a:srgbClr val="000000"/>
                </a:solidFill>
                <a:latin typeface="+mj-lt"/>
              </a:rPr>
              <a:t>JOP2024</a:t>
            </a:r>
            <a:r>
              <a:rPr lang="fr-FR" sz="1900" kern="0" dirty="0">
                <a:solidFill>
                  <a:srgbClr val="000000"/>
                </a:solidFill>
                <a:latin typeface="+mj-lt"/>
              </a:rPr>
              <a:t>. Votre organisation accueille et/ ou participe à cet </a:t>
            </a:r>
            <a:r>
              <a:rPr lang="fr-FR" sz="1900" b="1" kern="0" dirty="0">
                <a:solidFill>
                  <a:srgbClr val="000000"/>
                </a:solidFill>
                <a:latin typeface="+mj-lt"/>
              </a:rPr>
              <a:t>évènement</a:t>
            </a:r>
            <a:r>
              <a:rPr lang="fr-FR" sz="1900" kern="0" dirty="0">
                <a:solidFill>
                  <a:srgbClr val="000000"/>
                </a:solidFill>
                <a:latin typeface="+mj-lt"/>
              </a:rPr>
              <a:t> de </a:t>
            </a:r>
            <a:r>
              <a:rPr lang="fr-FR" sz="1900" b="1" kern="0" dirty="0">
                <a:solidFill>
                  <a:srgbClr val="000000"/>
                </a:solidFill>
                <a:latin typeface="+mj-lt"/>
              </a:rPr>
              <a:t>grande</a:t>
            </a:r>
            <a:r>
              <a:rPr lang="fr-FR" sz="1900" kern="0" dirty="0">
                <a:solidFill>
                  <a:srgbClr val="000000"/>
                </a:solidFill>
                <a:latin typeface="+mj-lt"/>
              </a:rPr>
              <a:t> </a:t>
            </a:r>
            <a:r>
              <a:rPr lang="fr-FR" sz="1900" b="1" kern="0" dirty="0">
                <a:solidFill>
                  <a:srgbClr val="000000"/>
                </a:solidFill>
                <a:latin typeface="+mj-lt"/>
              </a:rPr>
              <a:t>ampleur</a:t>
            </a:r>
            <a:r>
              <a:rPr lang="fr-FR" sz="1900" kern="0" dirty="0">
                <a:solidFill>
                  <a:srgbClr val="000000"/>
                </a:solidFill>
                <a:latin typeface="+mj-lt"/>
              </a:rPr>
              <a:t> et se retrouve sous le feu des projecteurs : la compétition est retransmise en direct à la télévision. </a:t>
            </a:r>
          </a:p>
          <a:p>
            <a:pPr algn="ctr">
              <a:defRPr/>
            </a:pPr>
            <a:endParaRPr lang="fr-FR" sz="1900" dirty="0">
              <a:solidFill>
                <a:srgbClr val="000000"/>
              </a:solidFill>
              <a:latin typeface="+mj-lt"/>
            </a:endParaRPr>
          </a:p>
          <a:p>
            <a:pPr algn="ctr">
              <a:defRPr/>
            </a:pPr>
            <a:r>
              <a:rPr lang="fr-FR" sz="1900" kern="0" dirty="0">
                <a:solidFill>
                  <a:srgbClr val="000000"/>
                </a:solidFill>
                <a:highlight>
                  <a:srgbClr val="FFFF00"/>
                </a:highlight>
                <a:latin typeface="+mj-lt"/>
              </a:rPr>
              <a:t>[adapter le contexte à votre organisation]</a:t>
            </a:r>
          </a:p>
          <a:p>
            <a:pPr algn="ctr">
              <a:defRPr/>
            </a:pPr>
            <a:endParaRPr lang="fr-FR" sz="1900" kern="0" dirty="0">
              <a:solidFill>
                <a:srgbClr val="000000"/>
              </a:solidFill>
              <a:latin typeface="+mj-lt"/>
            </a:endParaRPr>
          </a:p>
        </p:txBody>
      </p:sp>
      <p:sp>
        <p:nvSpPr>
          <p:cNvPr id="3" name="Espace réservé du numéro de diapositive 2">
            <a:extLst>
              <a:ext uri="{FF2B5EF4-FFF2-40B4-BE49-F238E27FC236}">
                <a16:creationId xmlns:a16="http://schemas.microsoft.com/office/drawing/2014/main" id="{759AF834-976F-45E1-FAAF-BC76BFAEF52A}"/>
              </a:ext>
            </a:extLst>
          </p:cNvPr>
          <p:cNvSpPr>
            <a:spLocks noGrp="1"/>
          </p:cNvSpPr>
          <p:nvPr>
            <p:ph type="sldNum" sz="quarter" idx="16"/>
          </p:nvPr>
        </p:nvSpPr>
        <p:spPr/>
        <p:txBody>
          <a:bodyPr/>
          <a:lstStyle/>
          <a:p>
            <a:pPr>
              <a:defRPr/>
            </a:pPr>
            <a:fld id="{78F3A495-0CAB-4730-84AF-39839411CE37}" type="slidenum">
              <a:rPr lang="fr-FR" smtClean="0"/>
              <a:t>25</a:t>
            </a:fld>
            <a:endParaRPr lang="fr-FR"/>
          </a:p>
        </p:txBody>
      </p:sp>
      <p:pic>
        <p:nvPicPr>
          <p:cNvPr id="4" name="Graphique 3" descr="Crayon avec un remplissage uni">
            <a:extLst>
              <a:ext uri="{FF2B5EF4-FFF2-40B4-BE49-F238E27FC236}">
                <a16:creationId xmlns:a16="http://schemas.microsoft.com/office/drawing/2014/main" id="{F01FE12D-8314-F940-0060-8D09DE5E55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8568532" y="123344"/>
            <a:ext cx="360361" cy="360361"/>
          </a:xfrm>
          <a:prstGeom prst="rect">
            <a:avLst/>
          </a:prstGeom>
        </p:spPr>
      </p:pic>
    </p:spTree>
    <p:extLst>
      <p:ext uri="{BB962C8B-B14F-4D97-AF65-F5344CB8AC3E}">
        <p14:creationId xmlns:p14="http://schemas.microsoft.com/office/powerpoint/2010/main" val="607490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5"/>
          </p:nvPr>
        </p:nvSpPr>
        <p:spPr bwMode="auto"/>
        <p:txBody>
          <a:bodyPr/>
          <a:lstStyle/>
          <a:p>
            <a:pPr>
              <a:defRPr/>
            </a:pPr>
            <a:fld id="{391B0467-3D42-4178-9177-125361E922D4}" type="slidenum">
              <a:rPr lang="fr-FR"/>
              <a:t>26</a:t>
            </a:fld>
            <a:endParaRPr lang="fr-FR"/>
          </a:p>
        </p:txBody>
      </p:sp>
      <p:sp>
        <p:nvSpPr>
          <p:cNvPr id="4" name="ZoneTexte 3"/>
          <p:cNvSpPr txBox="1"/>
          <p:nvPr/>
        </p:nvSpPr>
        <p:spPr bwMode="auto">
          <a:xfrm>
            <a:off x="539552" y="2571750"/>
            <a:ext cx="2664296" cy="830997"/>
          </a:xfrm>
          <a:prstGeom prst="rect">
            <a:avLst/>
          </a:prstGeom>
          <a:noFill/>
        </p:spPr>
        <p:txBody>
          <a:bodyPr wrap="square" rtlCol="0">
            <a:spAutoFit/>
          </a:bodyPr>
          <a:lstStyle/>
          <a:p>
            <a:pPr>
              <a:spcAft>
                <a:spcPts val="1597"/>
              </a:spcAft>
              <a:defRPr/>
            </a:pPr>
            <a:r>
              <a:rPr lang="fr-FR" sz="4800" b="1">
                <a:latin typeface="+mj-lt"/>
              </a:rPr>
              <a:t>DEBEX</a:t>
            </a:r>
            <a:endParaRPr/>
          </a:p>
        </p:txBody>
      </p:sp>
      <p:sp>
        <p:nvSpPr>
          <p:cNvPr id="5" name="ZoneTexte 4">
            <a:extLst>
              <a:ext uri="{FF2B5EF4-FFF2-40B4-BE49-F238E27FC236}">
                <a16:creationId xmlns:a16="http://schemas.microsoft.com/office/drawing/2014/main" id="{9D41D73F-1919-0029-35B1-74F6308F19E3}"/>
              </a:ext>
            </a:extLst>
          </p:cNvPr>
          <p:cNvSpPr txBox="1"/>
          <p:nvPr/>
        </p:nvSpPr>
        <p:spPr bwMode="auto">
          <a:xfrm>
            <a:off x="6228184" y="3867894"/>
            <a:ext cx="2664296" cy="461665"/>
          </a:xfrm>
          <a:prstGeom prst="rect">
            <a:avLst/>
          </a:prstGeom>
          <a:noFill/>
        </p:spPr>
        <p:txBody>
          <a:bodyPr wrap="square" rtlCol="0">
            <a:spAutoFit/>
          </a:bodyPr>
          <a:lstStyle/>
          <a:p>
            <a:pPr>
              <a:spcAft>
                <a:spcPts val="1597"/>
              </a:spcAft>
              <a:defRPr/>
            </a:pPr>
            <a:r>
              <a:rPr lang="fr-FR" sz="2400" b="1">
                <a:latin typeface="+mj-lt"/>
              </a:rPr>
              <a:t>À vous de jouer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defPPr>
              <a:defRPr lang="fr-FR"/>
            </a:defPPr>
            <a:lvl1pPr marL="0" algn="r" defTabSz="914400">
              <a:defRPr sz="1000" b="1">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defTabSz="914378">
              <a:defRPr/>
            </a:pPr>
            <a:fld id="{733122C9-A0B9-462F-8757-0847AD287B63}" type="slidenum">
              <a:rPr lang="fr-FR"/>
              <a:t>3</a:t>
            </a:fld>
            <a:endParaRPr lang="fr-FR">
              <a:solidFill>
                <a:srgbClr val="FFFFFF"/>
              </a:solidFill>
              <a:latin typeface="Arial"/>
            </a:endParaRPr>
          </a:p>
        </p:txBody>
      </p:sp>
      <p:sp>
        <p:nvSpPr>
          <p:cNvPr id="4" name="Espace réservé du texte 3"/>
          <p:cNvSpPr>
            <a:spLocks noGrp="1"/>
          </p:cNvSpPr>
          <p:nvPr>
            <p:ph type="body" sz="quarter" idx="13"/>
          </p:nvPr>
        </p:nvSpPr>
        <p:spPr bwMode="auto"/>
        <p:txBody>
          <a:bodyPr/>
          <a:lstStyle/>
          <a:p>
            <a:pPr>
              <a:defRPr/>
            </a:pPr>
            <a:r>
              <a:rPr lang="fr-FR"/>
              <a:t>Planning de la journée</a:t>
            </a:r>
            <a:endParaRPr lang="fr-FR" sz="18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Text Box 2"/>
          <p:cNvSpPr txBox="1">
            <a:spLocks noChangeArrowheads="1"/>
          </p:cNvSpPr>
          <p:nvPr/>
        </p:nvSpPr>
        <p:spPr bwMode="auto">
          <a:xfrm>
            <a:off x="323528" y="618168"/>
            <a:ext cx="5714226" cy="611707"/>
          </a:xfrm>
          <a:prstGeom prst="rect">
            <a:avLst/>
          </a:prstGeom>
          <a:noFill/>
          <a:ln>
            <a:noFill/>
          </a:ln>
          <a:effec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5pPr>
            <a:lvl6pPr marL="25146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6pPr>
            <a:lvl7pPr marL="29718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7pPr>
            <a:lvl8pPr marL="34290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8pPr>
            <a:lvl9pPr marL="38862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9pPr>
          </a:lstStyle>
          <a:p>
            <a:pPr>
              <a:lnSpc>
                <a:spcPct val="90000"/>
              </a:lnSpc>
              <a:defRPr/>
            </a:pPr>
            <a:r>
              <a:rPr lang="fr-FR" sz="2200" b="1">
                <a:solidFill>
                  <a:schemeClr val="accent2"/>
                </a:solidFill>
                <a:latin typeface="+mj-lt"/>
                <a:ea typeface="Bitstream Vera Sans"/>
                <a:cs typeface="Segoe UI"/>
              </a:rPr>
              <a:t>PLANNING DE LA JOURNÉE (NIVEAU 1)</a:t>
            </a:r>
            <a:endParaRPr lang="fr-FR" sz="2200" b="1" i="1">
              <a:solidFill>
                <a:schemeClr val="accent2"/>
              </a:solidFill>
              <a:latin typeface="+mj-lt"/>
              <a:ea typeface="Bitstream Vera Sans"/>
              <a:cs typeface="Segoe UI"/>
            </a:endParaRPr>
          </a:p>
        </p:txBody>
      </p:sp>
      <p:grpSp>
        <p:nvGrpSpPr>
          <p:cNvPr id="2" name="Groupe 1"/>
          <p:cNvGrpSpPr/>
          <p:nvPr/>
        </p:nvGrpSpPr>
        <p:grpSpPr bwMode="auto">
          <a:xfrm>
            <a:off x="945663" y="1714183"/>
            <a:ext cx="7252674" cy="2801783"/>
            <a:chOff x="1223744" y="1855447"/>
            <a:chExt cx="7252674" cy="1695316"/>
          </a:xfrm>
        </p:grpSpPr>
        <p:sp>
          <p:nvSpPr>
            <p:cNvPr id="3" name="Rectangle 2"/>
            <p:cNvSpPr/>
            <p:nvPr/>
          </p:nvSpPr>
          <p:spPr bwMode="auto">
            <a:xfrm>
              <a:off x="2035613" y="1855447"/>
              <a:ext cx="6440805" cy="356016"/>
            </a:xfrm>
            <a:prstGeom prst="rect">
              <a:avLst/>
            </a:prstGeom>
            <a:solidFill>
              <a:schemeClr val="bg1"/>
            </a:solidFill>
            <a:ln w="317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latin typeface="Arial"/>
              </a:endParaRPr>
            </a:p>
          </p:txBody>
        </p:sp>
        <p:grpSp>
          <p:nvGrpSpPr>
            <p:cNvPr id="4" name="Group 11"/>
            <p:cNvGrpSpPr/>
            <p:nvPr/>
          </p:nvGrpSpPr>
          <p:grpSpPr bwMode="auto">
            <a:xfrm>
              <a:off x="1223744" y="1855453"/>
              <a:ext cx="1043999" cy="359998"/>
              <a:chOff x="3925455" y="803834"/>
              <a:chExt cx="1178645" cy="519176"/>
            </a:xfrm>
          </p:grpSpPr>
          <p:sp>
            <p:nvSpPr>
              <p:cNvPr id="17" name="Rectangle 16"/>
              <p:cNvSpPr/>
              <p:nvPr/>
            </p:nvSpPr>
            <p:spPr bwMode="auto">
              <a:xfrm>
                <a:off x="3925455" y="803834"/>
                <a:ext cx="969818" cy="5191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9h05-9h30</a:t>
                </a:r>
                <a:endParaRPr>
                  <a:latin typeface="+mj-lt"/>
                </a:endParaRPr>
              </a:p>
            </p:txBody>
          </p:sp>
          <p:sp>
            <p:nvSpPr>
              <p:cNvPr id="18" name="Isosceles Triangle 13"/>
              <p:cNvSpPr/>
              <p:nvPr/>
            </p:nvSpPr>
            <p:spPr bwMode="auto">
              <a:xfrm rot="5400000">
                <a:off x="4803123" y="924080"/>
                <a:ext cx="323272" cy="278683"/>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grpSp>
        <p:sp>
          <p:nvSpPr>
            <p:cNvPr id="5" name="TextBox 30"/>
            <p:cNvSpPr txBox="1"/>
            <p:nvPr/>
          </p:nvSpPr>
          <p:spPr bwMode="auto">
            <a:xfrm>
              <a:off x="2458647" y="1954311"/>
              <a:ext cx="6017771" cy="158296"/>
            </a:xfrm>
            <a:prstGeom prst="rect">
              <a:avLst/>
            </a:prstGeom>
            <a:noFill/>
          </p:spPr>
          <p:txBody>
            <a:bodyPr wrap="square" lIns="0" rtlCol="0" anchor="ctr">
              <a:spAutoFit/>
            </a:bodyPr>
            <a:lstStyle/>
            <a:p>
              <a:pPr>
                <a:defRPr/>
              </a:pPr>
              <a:r>
                <a:rPr lang="fr-FR" sz="1100" b="1">
                  <a:solidFill>
                    <a:schemeClr val="accent5"/>
                  </a:solidFill>
                  <a:latin typeface="+mj-lt"/>
                </a:rPr>
                <a:t>Briefing initial des joueurs</a:t>
              </a:r>
              <a:r>
                <a:rPr lang="fr-FR" sz="1100">
                  <a:latin typeface="+mj-lt"/>
                </a:rPr>
                <a:t>, présentation des modalités d’exercice par l’animateur en salle</a:t>
              </a:r>
              <a:endParaRPr sz="1100">
                <a:latin typeface="+mj-lt"/>
              </a:endParaRPr>
            </a:p>
          </p:txBody>
        </p:sp>
        <p:sp>
          <p:nvSpPr>
            <p:cNvPr id="6" name="Rectangle 5"/>
            <p:cNvSpPr/>
            <p:nvPr/>
          </p:nvSpPr>
          <p:spPr bwMode="auto">
            <a:xfrm>
              <a:off x="2035613" y="2264752"/>
              <a:ext cx="6440805" cy="359999"/>
            </a:xfrm>
            <a:prstGeom prst="rect">
              <a:avLst/>
            </a:prstGeom>
            <a:solidFill>
              <a:schemeClr val="bg1"/>
            </a:solidFill>
            <a:ln w="31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latin typeface="Arial"/>
              </a:endParaRPr>
            </a:p>
          </p:txBody>
        </p:sp>
        <p:grpSp>
          <p:nvGrpSpPr>
            <p:cNvPr id="7" name="Group 11"/>
            <p:cNvGrpSpPr/>
            <p:nvPr/>
          </p:nvGrpSpPr>
          <p:grpSpPr bwMode="auto">
            <a:xfrm>
              <a:off x="1223744" y="2264753"/>
              <a:ext cx="1044000" cy="359999"/>
              <a:chOff x="3925455" y="681264"/>
              <a:chExt cx="1178646" cy="513433"/>
            </a:xfrm>
          </p:grpSpPr>
          <p:sp>
            <p:nvSpPr>
              <p:cNvPr id="15" name="Rectangle 14"/>
              <p:cNvSpPr/>
              <p:nvPr/>
            </p:nvSpPr>
            <p:spPr bwMode="auto">
              <a:xfrm>
                <a:off x="3925455" y="681264"/>
                <a:ext cx="969818" cy="5134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9h30-11h30</a:t>
                </a:r>
                <a:endParaRPr>
                  <a:latin typeface="+mj-lt"/>
                </a:endParaRPr>
              </a:p>
            </p:txBody>
          </p:sp>
          <p:sp>
            <p:nvSpPr>
              <p:cNvPr id="16" name="Isosceles Triangle 13"/>
              <p:cNvSpPr/>
              <p:nvPr/>
            </p:nvSpPr>
            <p:spPr bwMode="auto">
              <a:xfrm rot="5400000">
                <a:off x="4803124" y="798639"/>
                <a:ext cx="323271" cy="278683"/>
              </a:xfrm>
              <a:prstGeom prst="triangle">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grpSp>
        <p:sp>
          <p:nvSpPr>
            <p:cNvPr id="8" name="TextBox 30"/>
            <p:cNvSpPr txBox="1"/>
            <p:nvPr/>
          </p:nvSpPr>
          <p:spPr bwMode="auto">
            <a:xfrm>
              <a:off x="2458648" y="2365608"/>
              <a:ext cx="6017769" cy="158296"/>
            </a:xfrm>
            <a:prstGeom prst="rect">
              <a:avLst/>
            </a:prstGeom>
            <a:noFill/>
          </p:spPr>
          <p:txBody>
            <a:bodyPr wrap="square" lIns="0" rtlCol="0" anchor="ctr">
              <a:spAutoFit/>
            </a:bodyPr>
            <a:lstStyle/>
            <a:p>
              <a:pPr>
                <a:defRPr/>
              </a:pPr>
              <a:r>
                <a:rPr lang="fr-FR" sz="1100" b="1">
                  <a:solidFill>
                    <a:schemeClr val="accent6"/>
                  </a:solidFill>
                  <a:latin typeface="+mj-lt"/>
                </a:rPr>
                <a:t>Exercice de crise </a:t>
              </a:r>
              <a:r>
                <a:rPr lang="fr-FR" sz="1100">
                  <a:latin typeface="+mj-lt"/>
                </a:rPr>
                <a:t>(animation et observation de la cellule de crise)</a:t>
              </a:r>
              <a:endParaRPr sz="1100">
                <a:latin typeface="+mj-lt"/>
              </a:endParaRPr>
            </a:p>
          </p:txBody>
        </p:sp>
        <p:sp>
          <p:nvSpPr>
            <p:cNvPr id="9" name="Rectangle 8"/>
            <p:cNvSpPr/>
            <p:nvPr/>
          </p:nvSpPr>
          <p:spPr bwMode="auto">
            <a:xfrm>
              <a:off x="2035613" y="2686679"/>
              <a:ext cx="6440805" cy="864064"/>
            </a:xfrm>
            <a:prstGeom prst="rect">
              <a:avLst/>
            </a:prstGeom>
            <a:solidFill>
              <a:schemeClr val="bg1"/>
            </a:solidFill>
            <a:ln w="3175">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latin typeface="Arial"/>
              </a:endParaRPr>
            </a:p>
          </p:txBody>
        </p:sp>
        <p:grpSp>
          <p:nvGrpSpPr>
            <p:cNvPr id="10" name="Group 11"/>
            <p:cNvGrpSpPr/>
            <p:nvPr/>
          </p:nvGrpSpPr>
          <p:grpSpPr bwMode="auto">
            <a:xfrm>
              <a:off x="1223744" y="2686700"/>
              <a:ext cx="1044000" cy="864063"/>
              <a:chOff x="3925455" y="556119"/>
              <a:chExt cx="1178646" cy="1232332"/>
            </a:xfrm>
          </p:grpSpPr>
          <p:sp>
            <p:nvSpPr>
              <p:cNvPr id="12" name="Rectangle 11"/>
              <p:cNvSpPr/>
              <p:nvPr/>
            </p:nvSpPr>
            <p:spPr bwMode="auto">
              <a:xfrm>
                <a:off x="3925455" y="556119"/>
                <a:ext cx="969818" cy="12323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11h30-12h40</a:t>
                </a:r>
                <a:endParaRPr>
                  <a:latin typeface="+mj-lt"/>
                </a:endParaRPr>
              </a:p>
            </p:txBody>
          </p:sp>
          <p:sp>
            <p:nvSpPr>
              <p:cNvPr id="13" name="Isosceles Triangle 13"/>
              <p:cNvSpPr/>
              <p:nvPr/>
            </p:nvSpPr>
            <p:spPr bwMode="auto">
              <a:xfrm rot="5400000">
                <a:off x="4803124" y="974320"/>
                <a:ext cx="323272" cy="278683"/>
              </a:xfrm>
              <a:prstGeom prst="triangle">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grpSp>
        <p:sp>
          <p:nvSpPr>
            <p:cNvPr id="11" name="TextBox 30"/>
            <p:cNvSpPr txBox="1"/>
            <p:nvPr/>
          </p:nvSpPr>
          <p:spPr bwMode="auto">
            <a:xfrm>
              <a:off x="2458647" y="2834703"/>
              <a:ext cx="6017771" cy="568004"/>
            </a:xfrm>
            <a:prstGeom prst="rect">
              <a:avLst/>
            </a:prstGeom>
            <a:noFill/>
          </p:spPr>
          <p:txBody>
            <a:bodyPr wrap="square" lIns="0" rtlCol="0" anchor="ctr">
              <a:spAutoFit/>
            </a:bodyPr>
            <a:lstStyle/>
            <a:p>
              <a:pPr>
                <a:defRPr/>
              </a:pPr>
              <a:r>
                <a:rPr lang="fr-FR" sz="1100" b="1">
                  <a:solidFill>
                    <a:schemeClr val="tx2"/>
                  </a:solidFill>
                  <a:latin typeface="+mj-lt"/>
                  <a:cs typeface="Arial"/>
                </a:rPr>
                <a:t>Débriefing à chaud </a:t>
              </a:r>
              <a:r>
                <a:rPr lang="fr-FR" sz="1100">
                  <a:latin typeface="+mj-lt"/>
                  <a:cs typeface="Arial"/>
                </a:rPr>
                <a:t>: </a:t>
              </a:r>
              <a:endParaRPr sz="1100">
                <a:latin typeface="+mj-lt"/>
              </a:endParaRPr>
            </a:p>
            <a:p>
              <a:pPr marL="285750" indent="-285750">
                <a:buFont typeface="Arial"/>
                <a:buChar char="•"/>
                <a:defRPr/>
              </a:pPr>
              <a:r>
                <a:rPr lang="fr-FR" sz="1100" b="1">
                  <a:solidFill>
                    <a:schemeClr val="tx2"/>
                  </a:solidFill>
                  <a:latin typeface="+mj-lt"/>
                  <a:cs typeface="Arial"/>
                </a:rPr>
                <a:t>10 minutes </a:t>
              </a:r>
              <a:r>
                <a:rPr lang="fr-FR" sz="1100">
                  <a:latin typeface="+mj-lt"/>
                  <a:cs typeface="Arial"/>
                </a:rPr>
                <a:t>de pause </a:t>
              </a:r>
            </a:p>
            <a:p>
              <a:pPr marL="285750" indent="-285750">
                <a:buFont typeface="Arial"/>
                <a:buChar char="•"/>
                <a:defRPr/>
              </a:pPr>
              <a:r>
                <a:rPr lang="fr-FR" sz="1100" b="1">
                  <a:solidFill>
                    <a:schemeClr val="tx2"/>
                  </a:solidFill>
                  <a:latin typeface="+mj-lt"/>
                  <a:cs typeface="Arial"/>
                </a:rPr>
                <a:t>10 minutes </a:t>
              </a:r>
              <a:r>
                <a:rPr lang="fr-FR" sz="1100">
                  <a:latin typeface="+mj-lt"/>
                  <a:cs typeface="Arial"/>
                </a:rPr>
                <a:t>de retour sur l’exercice</a:t>
              </a:r>
            </a:p>
            <a:p>
              <a:pPr marL="285750" indent="-285750">
                <a:buFont typeface="Arial"/>
                <a:buChar char="•"/>
                <a:defRPr/>
              </a:pPr>
              <a:r>
                <a:rPr lang="fr-FR" sz="1100" b="1">
                  <a:solidFill>
                    <a:schemeClr val="tx2"/>
                  </a:solidFill>
                  <a:latin typeface="+mj-lt"/>
                  <a:cs typeface="Arial"/>
                </a:rPr>
                <a:t>45 minutes </a:t>
              </a:r>
              <a:r>
                <a:rPr lang="fr-FR" sz="1100">
                  <a:latin typeface="+mj-lt"/>
                  <a:cs typeface="Arial"/>
                </a:rPr>
                <a:t>de tour de table</a:t>
              </a:r>
            </a:p>
            <a:p>
              <a:pPr marL="285750" indent="-285750">
                <a:buFont typeface="Arial"/>
                <a:buChar char="•"/>
                <a:defRPr/>
              </a:pPr>
              <a:r>
                <a:rPr lang="fr-FR" sz="1100" b="1">
                  <a:solidFill>
                    <a:schemeClr val="tx2"/>
                  </a:solidFill>
                  <a:latin typeface="+mj-lt"/>
                  <a:cs typeface="Arial"/>
                </a:rPr>
                <a:t>5 minutes </a:t>
              </a:r>
              <a:r>
                <a:rPr lang="fr-FR" sz="1100">
                  <a:latin typeface="+mj-lt"/>
                  <a:cs typeface="Arial"/>
                </a:rPr>
                <a:t>pour le mot de la fin</a:t>
              </a:r>
              <a:endParaRPr sz="1100">
                <a:latin typeface="+mj-lt"/>
              </a:endParaRPr>
            </a:p>
          </p:txBody>
        </p:sp>
      </p:grpSp>
      <p:sp>
        <p:nvSpPr>
          <p:cNvPr id="20" name="Rectangle 19"/>
          <p:cNvSpPr/>
          <p:nvPr/>
        </p:nvSpPr>
        <p:spPr bwMode="auto">
          <a:xfrm>
            <a:off x="945663" y="1239237"/>
            <a:ext cx="859028" cy="380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8h30-9h05</a:t>
            </a:r>
            <a:endParaRPr>
              <a:latin typeface="+mj-lt"/>
            </a:endParaRPr>
          </a:p>
        </p:txBody>
      </p:sp>
      <p:sp>
        <p:nvSpPr>
          <p:cNvPr id="21" name="Isosceles Triangle 13">
            <a:extLst>
              <a:ext uri="{FF2B5EF4-FFF2-40B4-BE49-F238E27FC236}">
                <a16:creationId xmlns:a16="http://schemas.microsoft.com/office/drawing/2014/main" id="{99B641C1-D266-4B02-BDED-DD51A528653D}"/>
              </a:ext>
            </a:extLst>
          </p:cNvPr>
          <p:cNvSpPr/>
          <p:nvPr/>
        </p:nvSpPr>
        <p:spPr bwMode="auto">
          <a:xfrm rot="5400000">
            <a:off x="1681010" y="1298533"/>
            <a:ext cx="370457" cy="246847"/>
          </a:xfrm>
          <a:prstGeom prst="triangle">
            <a:avLst>
              <a:gd name="adj" fmla="val 50000"/>
            </a:avLst>
          </a:prstGeom>
          <a:solidFill>
            <a:srgbClr val="21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sp>
        <p:nvSpPr>
          <p:cNvPr id="19" name="Rectangle 18"/>
          <p:cNvSpPr/>
          <p:nvPr/>
        </p:nvSpPr>
        <p:spPr bwMode="auto">
          <a:xfrm>
            <a:off x="1757532" y="1239235"/>
            <a:ext cx="6440805" cy="380002"/>
          </a:xfrm>
          <a:prstGeom prst="rect">
            <a:avLst/>
          </a:prstGeom>
          <a:noFill/>
          <a:ln w="31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100" b="1">
                <a:solidFill>
                  <a:schemeClr val="accent2"/>
                </a:solidFill>
                <a:latin typeface="+mj-lt"/>
              </a:rPr>
              <a:t>         Accueil café des participants</a:t>
            </a:r>
            <a:endParaRPr lang="fr-FR" sz="1100">
              <a:solidFill>
                <a:schemeClr val="tx1"/>
              </a:solidFill>
              <a:latin typeface="+mj-lt"/>
            </a:endParaRPr>
          </a:p>
        </p:txBody>
      </p:sp>
      <p:sp>
        <p:nvSpPr>
          <p:cNvPr id="24" name="Espace réservé du numéro de diapositive 23">
            <a:extLst>
              <a:ext uri="{FF2B5EF4-FFF2-40B4-BE49-F238E27FC236}">
                <a16:creationId xmlns:a16="http://schemas.microsoft.com/office/drawing/2014/main" id="{C1F4D913-65CE-CBBB-E649-392D9BAD85ED}"/>
              </a:ext>
            </a:extLst>
          </p:cNvPr>
          <p:cNvSpPr>
            <a:spLocks noGrp="1"/>
          </p:cNvSpPr>
          <p:nvPr>
            <p:ph type="sldNum" sz="quarter" idx="15"/>
          </p:nvPr>
        </p:nvSpPr>
        <p:spPr/>
        <p:txBody>
          <a:bodyPr/>
          <a:lstStyle/>
          <a:p>
            <a:pPr>
              <a:defRPr/>
            </a:pPr>
            <a:fld id="{F1971858-D133-4354-BF97-EEB8F9BAB97E}" type="slidenum">
              <a:rPr lang="fr-FR" smtClean="0"/>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Isosceles Triangle 13">
            <a:extLst>
              <a:ext uri="{FF2B5EF4-FFF2-40B4-BE49-F238E27FC236}">
                <a16:creationId xmlns:a16="http://schemas.microsoft.com/office/drawing/2014/main" id="{1A6C8FEA-C24F-DDD7-0D92-E697E0749A6E}"/>
              </a:ext>
            </a:extLst>
          </p:cNvPr>
          <p:cNvSpPr/>
          <p:nvPr/>
        </p:nvSpPr>
        <p:spPr bwMode="auto">
          <a:xfrm rot="5400000">
            <a:off x="1681011" y="1239279"/>
            <a:ext cx="370457" cy="246847"/>
          </a:xfrm>
          <a:prstGeom prst="triangle">
            <a:avLst>
              <a:gd name="adj" fmla="val 50000"/>
            </a:avLst>
          </a:prstGeom>
          <a:solidFill>
            <a:srgbClr val="21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grpSp>
        <p:nvGrpSpPr>
          <p:cNvPr id="2" name="Groupe 1"/>
          <p:cNvGrpSpPr/>
          <p:nvPr/>
        </p:nvGrpSpPr>
        <p:grpSpPr bwMode="auto">
          <a:xfrm>
            <a:off x="945662" y="1642180"/>
            <a:ext cx="7252675" cy="2801783"/>
            <a:chOff x="1223743" y="1855447"/>
            <a:chExt cx="7252675" cy="1695314"/>
          </a:xfrm>
        </p:grpSpPr>
        <p:sp>
          <p:nvSpPr>
            <p:cNvPr id="3" name="Rectangle 2"/>
            <p:cNvSpPr/>
            <p:nvPr/>
          </p:nvSpPr>
          <p:spPr bwMode="auto">
            <a:xfrm>
              <a:off x="2035613" y="1855447"/>
              <a:ext cx="6440805" cy="356016"/>
            </a:xfrm>
            <a:prstGeom prst="rect">
              <a:avLst/>
            </a:prstGeom>
            <a:solidFill>
              <a:schemeClr val="bg1"/>
            </a:solidFill>
            <a:ln w="317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latin typeface="Arial"/>
              </a:endParaRPr>
            </a:p>
          </p:txBody>
        </p:sp>
        <p:grpSp>
          <p:nvGrpSpPr>
            <p:cNvPr id="4" name="Group 11"/>
            <p:cNvGrpSpPr/>
            <p:nvPr/>
          </p:nvGrpSpPr>
          <p:grpSpPr bwMode="auto">
            <a:xfrm>
              <a:off x="1223744" y="1855453"/>
              <a:ext cx="1043999" cy="359998"/>
              <a:chOff x="3925455" y="803834"/>
              <a:chExt cx="1178645" cy="519176"/>
            </a:xfrm>
          </p:grpSpPr>
          <p:sp>
            <p:nvSpPr>
              <p:cNvPr id="17" name="Rectangle 16"/>
              <p:cNvSpPr/>
              <p:nvPr/>
            </p:nvSpPr>
            <p:spPr bwMode="auto">
              <a:xfrm>
                <a:off x="3925455" y="803834"/>
                <a:ext cx="969818" cy="5191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9h05-9h30</a:t>
                </a:r>
                <a:endParaRPr sz="1100">
                  <a:latin typeface="+mj-lt"/>
                </a:endParaRPr>
              </a:p>
            </p:txBody>
          </p:sp>
          <p:sp>
            <p:nvSpPr>
              <p:cNvPr id="18" name="Isosceles Triangle 13"/>
              <p:cNvSpPr/>
              <p:nvPr/>
            </p:nvSpPr>
            <p:spPr bwMode="auto">
              <a:xfrm rot="5400000">
                <a:off x="4803123" y="924080"/>
                <a:ext cx="323272" cy="278683"/>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grpSp>
        <p:sp>
          <p:nvSpPr>
            <p:cNvPr id="5" name="TextBox 30"/>
            <p:cNvSpPr txBox="1"/>
            <p:nvPr/>
          </p:nvSpPr>
          <p:spPr bwMode="auto">
            <a:xfrm>
              <a:off x="2458647" y="1954311"/>
              <a:ext cx="6017771" cy="158296"/>
            </a:xfrm>
            <a:prstGeom prst="rect">
              <a:avLst/>
            </a:prstGeom>
            <a:noFill/>
          </p:spPr>
          <p:txBody>
            <a:bodyPr wrap="square" lIns="0" rtlCol="0" anchor="ctr">
              <a:spAutoFit/>
            </a:bodyPr>
            <a:lstStyle/>
            <a:p>
              <a:pPr>
                <a:defRPr/>
              </a:pPr>
              <a:r>
                <a:rPr lang="fr-FR" sz="1100" b="1">
                  <a:solidFill>
                    <a:schemeClr val="accent5"/>
                  </a:solidFill>
                  <a:latin typeface="+mj-lt"/>
                </a:rPr>
                <a:t>Briefing initial des joueurs</a:t>
              </a:r>
              <a:r>
                <a:rPr lang="fr-FR" sz="1100">
                  <a:latin typeface="+mj-lt"/>
                </a:rPr>
                <a:t>, présentation des modalités d’exercice par l’animateur en salle</a:t>
              </a:r>
              <a:endParaRPr sz="1100">
                <a:latin typeface="+mj-lt"/>
              </a:endParaRPr>
            </a:p>
          </p:txBody>
        </p:sp>
        <p:sp>
          <p:nvSpPr>
            <p:cNvPr id="6" name="Rectangle 5"/>
            <p:cNvSpPr/>
            <p:nvPr/>
          </p:nvSpPr>
          <p:spPr bwMode="auto">
            <a:xfrm>
              <a:off x="2035613" y="2264752"/>
              <a:ext cx="6440805" cy="359999"/>
            </a:xfrm>
            <a:prstGeom prst="rect">
              <a:avLst/>
            </a:prstGeom>
            <a:solidFill>
              <a:schemeClr val="bg1"/>
            </a:solidFill>
            <a:ln w="31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latin typeface="Arial"/>
              </a:endParaRPr>
            </a:p>
          </p:txBody>
        </p:sp>
        <p:grpSp>
          <p:nvGrpSpPr>
            <p:cNvPr id="7" name="Group 11"/>
            <p:cNvGrpSpPr/>
            <p:nvPr/>
          </p:nvGrpSpPr>
          <p:grpSpPr bwMode="auto">
            <a:xfrm>
              <a:off x="1223744" y="2264753"/>
              <a:ext cx="1044000" cy="359999"/>
              <a:chOff x="3925455" y="681264"/>
              <a:chExt cx="1178646" cy="513433"/>
            </a:xfrm>
          </p:grpSpPr>
          <p:sp>
            <p:nvSpPr>
              <p:cNvPr id="15" name="Rectangle 14"/>
              <p:cNvSpPr/>
              <p:nvPr/>
            </p:nvSpPr>
            <p:spPr bwMode="auto">
              <a:xfrm>
                <a:off x="3925455" y="681264"/>
                <a:ext cx="969818" cy="5134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9h30-12h30</a:t>
                </a:r>
                <a:endParaRPr>
                  <a:latin typeface="+mj-lt"/>
                </a:endParaRPr>
              </a:p>
            </p:txBody>
          </p:sp>
          <p:sp>
            <p:nvSpPr>
              <p:cNvPr id="16" name="Isosceles Triangle 13"/>
              <p:cNvSpPr/>
              <p:nvPr/>
            </p:nvSpPr>
            <p:spPr bwMode="auto">
              <a:xfrm rot="5400000">
                <a:off x="4803124" y="798639"/>
                <a:ext cx="323271" cy="278683"/>
              </a:xfrm>
              <a:prstGeom prst="triangle">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grpSp>
        <p:sp>
          <p:nvSpPr>
            <p:cNvPr id="8" name="TextBox 30"/>
            <p:cNvSpPr txBox="1"/>
            <p:nvPr/>
          </p:nvSpPr>
          <p:spPr bwMode="auto">
            <a:xfrm>
              <a:off x="2458648" y="2365607"/>
              <a:ext cx="6017769" cy="158296"/>
            </a:xfrm>
            <a:prstGeom prst="rect">
              <a:avLst/>
            </a:prstGeom>
            <a:noFill/>
          </p:spPr>
          <p:txBody>
            <a:bodyPr wrap="square" lIns="0" rtlCol="0" anchor="ctr">
              <a:spAutoFit/>
            </a:bodyPr>
            <a:lstStyle/>
            <a:p>
              <a:pPr>
                <a:defRPr/>
              </a:pPr>
              <a:r>
                <a:rPr lang="fr-FR" sz="1100" b="1">
                  <a:solidFill>
                    <a:schemeClr val="accent6"/>
                  </a:solidFill>
                  <a:latin typeface="+mj-lt"/>
                </a:rPr>
                <a:t>Exercice de crise </a:t>
              </a:r>
              <a:r>
                <a:rPr lang="fr-FR" sz="1100">
                  <a:latin typeface="+mj-lt"/>
                </a:rPr>
                <a:t>(animation et observation de la cellule de crise)</a:t>
              </a:r>
              <a:endParaRPr sz="1100">
                <a:latin typeface="+mj-lt"/>
              </a:endParaRPr>
            </a:p>
          </p:txBody>
        </p:sp>
        <p:sp>
          <p:nvSpPr>
            <p:cNvPr id="9" name="Rectangle 8"/>
            <p:cNvSpPr/>
            <p:nvPr/>
          </p:nvSpPr>
          <p:spPr bwMode="auto">
            <a:xfrm>
              <a:off x="2035613" y="3034985"/>
              <a:ext cx="6440805" cy="515759"/>
            </a:xfrm>
            <a:prstGeom prst="rect">
              <a:avLst/>
            </a:prstGeom>
            <a:solidFill>
              <a:schemeClr val="bg1"/>
            </a:solidFill>
            <a:ln w="3175">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latin typeface="Arial"/>
              </a:endParaRPr>
            </a:p>
          </p:txBody>
        </p:sp>
        <p:grpSp>
          <p:nvGrpSpPr>
            <p:cNvPr id="10" name="Group 11"/>
            <p:cNvGrpSpPr/>
            <p:nvPr/>
          </p:nvGrpSpPr>
          <p:grpSpPr bwMode="auto">
            <a:xfrm>
              <a:off x="1223743" y="3027911"/>
              <a:ext cx="1058715" cy="522850"/>
              <a:chOff x="3925455" y="1042758"/>
              <a:chExt cx="1195259" cy="745693"/>
            </a:xfrm>
          </p:grpSpPr>
          <p:sp>
            <p:nvSpPr>
              <p:cNvPr id="12" name="Rectangle 11"/>
              <p:cNvSpPr/>
              <p:nvPr/>
            </p:nvSpPr>
            <p:spPr bwMode="auto">
              <a:xfrm>
                <a:off x="3925455" y="1042758"/>
                <a:ext cx="969818" cy="7456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14h-15h</a:t>
                </a:r>
                <a:endParaRPr>
                  <a:latin typeface="+mj-lt"/>
                </a:endParaRPr>
              </a:p>
            </p:txBody>
          </p:sp>
          <p:sp>
            <p:nvSpPr>
              <p:cNvPr id="13" name="Isosceles Triangle 13"/>
              <p:cNvSpPr/>
              <p:nvPr/>
            </p:nvSpPr>
            <p:spPr bwMode="auto">
              <a:xfrm rot="5400000">
                <a:off x="4819737" y="1276262"/>
                <a:ext cx="323272" cy="278683"/>
              </a:xfrm>
              <a:prstGeom prst="triangle">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grpSp>
        <p:sp>
          <p:nvSpPr>
            <p:cNvPr id="11" name="TextBox 30"/>
            <p:cNvSpPr txBox="1"/>
            <p:nvPr/>
          </p:nvSpPr>
          <p:spPr bwMode="auto">
            <a:xfrm>
              <a:off x="2401639" y="3056546"/>
              <a:ext cx="6017771" cy="465577"/>
            </a:xfrm>
            <a:prstGeom prst="rect">
              <a:avLst/>
            </a:prstGeom>
            <a:noFill/>
          </p:spPr>
          <p:txBody>
            <a:bodyPr wrap="square" lIns="0" rtlCol="0" anchor="ctr">
              <a:spAutoFit/>
            </a:bodyPr>
            <a:lstStyle/>
            <a:p>
              <a:pPr>
                <a:defRPr/>
              </a:pPr>
              <a:r>
                <a:rPr lang="fr-FR" sz="1100" b="1">
                  <a:solidFill>
                    <a:schemeClr val="tx2"/>
                  </a:solidFill>
                  <a:latin typeface="+mj-lt"/>
                  <a:cs typeface="Arial"/>
                </a:rPr>
                <a:t>Débriefing à chaud </a:t>
              </a:r>
              <a:r>
                <a:rPr lang="fr-FR" sz="1100">
                  <a:latin typeface="+mj-lt"/>
                  <a:cs typeface="Arial"/>
                </a:rPr>
                <a:t>: </a:t>
              </a:r>
              <a:endParaRPr sz="1100">
                <a:latin typeface="+mj-lt"/>
              </a:endParaRPr>
            </a:p>
            <a:p>
              <a:pPr marL="285750" indent="-285750">
                <a:buFont typeface="Arial"/>
                <a:buChar char="•"/>
                <a:defRPr/>
              </a:pPr>
              <a:r>
                <a:rPr lang="fr-FR" sz="1100" b="1">
                  <a:solidFill>
                    <a:schemeClr val="tx2"/>
                  </a:solidFill>
                  <a:latin typeface="+mj-lt"/>
                  <a:cs typeface="Arial"/>
                </a:rPr>
                <a:t>10 minutes </a:t>
              </a:r>
              <a:r>
                <a:rPr lang="fr-FR" sz="1100">
                  <a:latin typeface="+mj-lt"/>
                  <a:cs typeface="Arial"/>
                </a:rPr>
                <a:t>de retour sur l’exercice</a:t>
              </a:r>
            </a:p>
            <a:p>
              <a:pPr marL="285750" indent="-285750">
                <a:buFont typeface="Arial"/>
                <a:buChar char="•"/>
                <a:defRPr/>
              </a:pPr>
              <a:r>
                <a:rPr lang="fr-FR" sz="1100" b="1">
                  <a:solidFill>
                    <a:schemeClr val="tx2"/>
                  </a:solidFill>
                  <a:latin typeface="+mj-lt"/>
                  <a:cs typeface="Arial"/>
                </a:rPr>
                <a:t>45 minutes </a:t>
              </a:r>
              <a:r>
                <a:rPr lang="fr-FR" sz="1100">
                  <a:latin typeface="+mj-lt"/>
                  <a:cs typeface="Arial"/>
                </a:rPr>
                <a:t>de tour de table</a:t>
              </a:r>
              <a:endParaRPr lang="fr-FR" sz="1100" b="1">
                <a:solidFill>
                  <a:schemeClr val="tx2"/>
                </a:solidFill>
                <a:latin typeface="+mj-lt"/>
                <a:cs typeface="Arial"/>
              </a:endParaRPr>
            </a:p>
            <a:p>
              <a:pPr marL="285750" indent="-285750">
                <a:buFont typeface="Arial"/>
                <a:buChar char="•"/>
                <a:defRPr/>
              </a:pPr>
              <a:r>
                <a:rPr lang="fr-FR" sz="1100" b="1">
                  <a:solidFill>
                    <a:schemeClr val="tx2"/>
                  </a:solidFill>
                  <a:latin typeface="+mj-lt"/>
                  <a:cs typeface="Arial"/>
                </a:rPr>
                <a:t>5 minutes </a:t>
              </a:r>
              <a:r>
                <a:rPr lang="fr-FR" sz="1100">
                  <a:latin typeface="+mj-lt"/>
                  <a:cs typeface="Arial"/>
                </a:rPr>
                <a:t>pour le mot de la fin</a:t>
              </a:r>
              <a:endParaRPr sz="1100">
                <a:latin typeface="+mj-lt"/>
              </a:endParaRPr>
            </a:p>
          </p:txBody>
        </p:sp>
      </p:grpSp>
      <p:sp>
        <p:nvSpPr>
          <p:cNvPr id="19" name="Rectangle 18"/>
          <p:cNvSpPr/>
          <p:nvPr/>
        </p:nvSpPr>
        <p:spPr bwMode="auto">
          <a:xfrm>
            <a:off x="1753633" y="1163429"/>
            <a:ext cx="6440805" cy="380002"/>
          </a:xfrm>
          <a:prstGeom prst="rect">
            <a:avLst/>
          </a:prstGeom>
          <a:noFill/>
          <a:ln w="31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100" b="1">
                <a:solidFill>
                  <a:schemeClr val="accent2"/>
                </a:solidFill>
                <a:latin typeface="+mj-lt"/>
              </a:rPr>
              <a:t>         Accueil café des participants</a:t>
            </a:r>
            <a:endParaRPr lang="fr-FR" sz="1100">
              <a:solidFill>
                <a:schemeClr val="tx1"/>
              </a:solidFill>
              <a:latin typeface="+mj-lt"/>
            </a:endParaRPr>
          </a:p>
        </p:txBody>
      </p:sp>
      <p:sp>
        <p:nvSpPr>
          <p:cNvPr id="20" name="Rectangle 19"/>
          <p:cNvSpPr/>
          <p:nvPr/>
        </p:nvSpPr>
        <p:spPr bwMode="auto">
          <a:xfrm>
            <a:off x="949561" y="1167227"/>
            <a:ext cx="859028" cy="380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8h30-9h05</a:t>
            </a:r>
            <a:endParaRPr sz="1100">
              <a:latin typeface="+mj-lt"/>
            </a:endParaRPr>
          </a:p>
        </p:txBody>
      </p:sp>
      <p:sp>
        <p:nvSpPr>
          <p:cNvPr id="22" name="Text Box 2"/>
          <p:cNvSpPr txBox="1">
            <a:spLocks noChangeArrowheads="1"/>
          </p:cNvSpPr>
          <p:nvPr/>
        </p:nvSpPr>
        <p:spPr bwMode="auto">
          <a:xfrm>
            <a:off x="323528" y="618168"/>
            <a:ext cx="5714226" cy="611707"/>
          </a:xfrm>
          <a:prstGeom prst="rect">
            <a:avLst/>
          </a:prstGeom>
          <a:noFill/>
          <a:ln>
            <a:noFill/>
          </a:ln>
          <a:effec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5pPr>
            <a:lvl6pPr marL="25146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6pPr>
            <a:lvl7pPr marL="29718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7pPr>
            <a:lvl8pPr marL="34290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8pPr>
            <a:lvl9pPr marL="38862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9pPr>
          </a:lstStyle>
          <a:p>
            <a:pPr>
              <a:lnSpc>
                <a:spcPct val="90000"/>
              </a:lnSpc>
              <a:defRPr/>
            </a:pPr>
            <a:r>
              <a:rPr lang="fr-FR" sz="2200" b="1">
                <a:solidFill>
                  <a:schemeClr val="accent2"/>
                </a:solidFill>
                <a:latin typeface="+mj-lt"/>
                <a:ea typeface="Bitstream Vera Sans"/>
                <a:cs typeface="Segoe UI"/>
              </a:rPr>
              <a:t>PLANNING DE LA JOURNÉE (NIVEAU 2)</a:t>
            </a:r>
            <a:endParaRPr lang="fr-FR" sz="2200" b="1" i="1">
              <a:solidFill>
                <a:schemeClr val="accent2"/>
              </a:solidFill>
              <a:latin typeface="+mj-lt"/>
              <a:ea typeface="Bitstream Vera Sans"/>
              <a:cs typeface="Segoe UI"/>
            </a:endParaRPr>
          </a:p>
        </p:txBody>
      </p:sp>
      <p:sp>
        <p:nvSpPr>
          <p:cNvPr id="24" name="Espace réservé du numéro de diapositive 23">
            <a:extLst>
              <a:ext uri="{FF2B5EF4-FFF2-40B4-BE49-F238E27FC236}">
                <a16:creationId xmlns:a16="http://schemas.microsoft.com/office/drawing/2014/main" id="{1BDC773A-4F9A-CBA5-6302-688870267C4C}"/>
              </a:ext>
            </a:extLst>
          </p:cNvPr>
          <p:cNvSpPr>
            <a:spLocks noGrp="1"/>
          </p:cNvSpPr>
          <p:nvPr>
            <p:ph type="sldNum" sz="quarter" idx="15"/>
          </p:nvPr>
        </p:nvSpPr>
        <p:spPr/>
        <p:txBody>
          <a:bodyPr/>
          <a:lstStyle/>
          <a:p>
            <a:pPr>
              <a:defRPr/>
            </a:pPr>
            <a:fld id="{F1971858-D133-4354-BF97-EEB8F9BAB97E}" type="slidenum">
              <a:rPr lang="fr-FR" smtClean="0"/>
              <a:t>5</a:t>
            </a:fld>
            <a:endParaRPr lang="fr-FR"/>
          </a:p>
        </p:txBody>
      </p:sp>
      <p:sp>
        <p:nvSpPr>
          <p:cNvPr id="21" name="Rectangle 20">
            <a:extLst>
              <a:ext uri="{FF2B5EF4-FFF2-40B4-BE49-F238E27FC236}">
                <a16:creationId xmlns:a16="http://schemas.microsoft.com/office/drawing/2014/main" id="{DB95A5B4-0AD2-2093-43E8-EC6B0D018127}"/>
              </a:ext>
            </a:extLst>
          </p:cNvPr>
          <p:cNvSpPr/>
          <p:nvPr/>
        </p:nvSpPr>
        <p:spPr bwMode="auto">
          <a:xfrm>
            <a:off x="1753633" y="3050998"/>
            <a:ext cx="6440805" cy="380002"/>
          </a:xfrm>
          <a:prstGeom prst="rect">
            <a:avLst/>
          </a:prstGeom>
          <a:noFill/>
          <a:ln w="31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100" b="1">
                <a:solidFill>
                  <a:schemeClr val="accent2"/>
                </a:solidFill>
                <a:latin typeface="+mj-lt"/>
              </a:rPr>
              <a:t>         Pause déjeuner</a:t>
            </a:r>
            <a:endParaRPr lang="fr-FR" sz="1100">
              <a:solidFill>
                <a:schemeClr val="tx1"/>
              </a:solidFill>
              <a:latin typeface="+mj-lt"/>
            </a:endParaRPr>
          </a:p>
        </p:txBody>
      </p:sp>
      <p:sp>
        <p:nvSpPr>
          <p:cNvPr id="25" name="Rectangle 24">
            <a:extLst>
              <a:ext uri="{FF2B5EF4-FFF2-40B4-BE49-F238E27FC236}">
                <a16:creationId xmlns:a16="http://schemas.microsoft.com/office/drawing/2014/main" id="{CE8B9631-986F-806A-6479-2A5AC53301C8}"/>
              </a:ext>
            </a:extLst>
          </p:cNvPr>
          <p:cNvSpPr/>
          <p:nvPr/>
        </p:nvSpPr>
        <p:spPr bwMode="auto">
          <a:xfrm>
            <a:off x="945662" y="3050998"/>
            <a:ext cx="859028" cy="380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12h30-14h00</a:t>
            </a:r>
            <a:endParaRPr sz="1100">
              <a:latin typeface="+mj-lt"/>
            </a:endParaRPr>
          </a:p>
        </p:txBody>
      </p:sp>
      <p:sp>
        <p:nvSpPr>
          <p:cNvPr id="26" name="Isosceles Triangle 13">
            <a:extLst>
              <a:ext uri="{FF2B5EF4-FFF2-40B4-BE49-F238E27FC236}">
                <a16:creationId xmlns:a16="http://schemas.microsoft.com/office/drawing/2014/main" id="{E910F29C-FEEF-3AE7-BA31-9E2B3D8A96E8}"/>
              </a:ext>
            </a:extLst>
          </p:cNvPr>
          <p:cNvSpPr/>
          <p:nvPr/>
        </p:nvSpPr>
        <p:spPr bwMode="auto">
          <a:xfrm rot="5400000">
            <a:off x="1690299" y="3125160"/>
            <a:ext cx="370457" cy="246847"/>
          </a:xfrm>
          <a:prstGeom prst="triangle">
            <a:avLst>
              <a:gd name="adj" fmla="val 50000"/>
            </a:avLst>
          </a:prstGeom>
          <a:solidFill>
            <a:srgbClr val="21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e 1"/>
          <p:cNvGrpSpPr/>
          <p:nvPr/>
        </p:nvGrpSpPr>
        <p:grpSpPr bwMode="auto">
          <a:xfrm>
            <a:off x="945661" y="1714184"/>
            <a:ext cx="7252676" cy="2945803"/>
            <a:chOff x="1223742" y="1855447"/>
            <a:chExt cx="7252676" cy="1782460"/>
          </a:xfrm>
        </p:grpSpPr>
        <p:sp>
          <p:nvSpPr>
            <p:cNvPr id="3" name="Rectangle 2"/>
            <p:cNvSpPr/>
            <p:nvPr/>
          </p:nvSpPr>
          <p:spPr bwMode="auto">
            <a:xfrm>
              <a:off x="2035613" y="1855447"/>
              <a:ext cx="6440805" cy="356016"/>
            </a:xfrm>
            <a:prstGeom prst="rect">
              <a:avLst/>
            </a:prstGeom>
            <a:solidFill>
              <a:schemeClr val="bg1"/>
            </a:solidFill>
            <a:ln w="317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latin typeface="Arial"/>
              </a:endParaRPr>
            </a:p>
          </p:txBody>
        </p:sp>
        <p:grpSp>
          <p:nvGrpSpPr>
            <p:cNvPr id="4" name="Group 11"/>
            <p:cNvGrpSpPr/>
            <p:nvPr/>
          </p:nvGrpSpPr>
          <p:grpSpPr bwMode="auto">
            <a:xfrm>
              <a:off x="1223744" y="1855453"/>
              <a:ext cx="1043999" cy="359998"/>
              <a:chOff x="3925455" y="803834"/>
              <a:chExt cx="1178645" cy="519176"/>
            </a:xfrm>
          </p:grpSpPr>
          <p:sp>
            <p:nvSpPr>
              <p:cNvPr id="17" name="Rectangle 16"/>
              <p:cNvSpPr/>
              <p:nvPr/>
            </p:nvSpPr>
            <p:spPr bwMode="auto">
              <a:xfrm>
                <a:off x="3925455" y="803834"/>
                <a:ext cx="969818" cy="5191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9h05-9h30</a:t>
                </a:r>
                <a:endParaRPr>
                  <a:latin typeface="+mj-lt"/>
                </a:endParaRPr>
              </a:p>
            </p:txBody>
          </p:sp>
          <p:sp>
            <p:nvSpPr>
              <p:cNvPr id="18" name="Isosceles Triangle 13"/>
              <p:cNvSpPr/>
              <p:nvPr/>
            </p:nvSpPr>
            <p:spPr bwMode="auto">
              <a:xfrm rot="5400000">
                <a:off x="4803123" y="924080"/>
                <a:ext cx="323272" cy="278683"/>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grpSp>
        <p:sp>
          <p:nvSpPr>
            <p:cNvPr id="5" name="TextBox 30"/>
            <p:cNvSpPr txBox="1"/>
            <p:nvPr/>
          </p:nvSpPr>
          <p:spPr bwMode="auto">
            <a:xfrm>
              <a:off x="2458647" y="1954309"/>
              <a:ext cx="6017771" cy="158296"/>
            </a:xfrm>
            <a:prstGeom prst="rect">
              <a:avLst/>
            </a:prstGeom>
            <a:noFill/>
          </p:spPr>
          <p:txBody>
            <a:bodyPr wrap="square" lIns="0" rtlCol="0" anchor="ctr">
              <a:spAutoFit/>
            </a:bodyPr>
            <a:lstStyle/>
            <a:p>
              <a:pPr>
                <a:defRPr/>
              </a:pPr>
              <a:r>
                <a:rPr lang="fr-FR" sz="1100" b="1">
                  <a:solidFill>
                    <a:schemeClr val="accent5"/>
                  </a:solidFill>
                  <a:latin typeface="+mj-lt"/>
                </a:rPr>
                <a:t>Briefing initial des joueurs</a:t>
              </a:r>
              <a:r>
                <a:rPr lang="fr-FR" sz="1100">
                  <a:latin typeface="+mj-lt"/>
                </a:rPr>
                <a:t>, présentation des modalités d’exercice par l’animateur en salle</a:t>
              </a:r>
              <a:endParaRPr sz="1100">
                <a:latin typeface="+mj-lt"/>
              </a:endParaRPr>
            </a:p>
          </p:txBody>
        </p:sp>
        <p:sp>
          <p:nvSpPr>
            <p:cNvPr id="6" name="Rectangle 5"/>
            <p:cNvSpPr/>
            <p:nvPr/>
          </p:nvSpPr>
          <p:spPr bwMode="auto">
            <a:xfrm>
              <a:off x="2035613" y="2264752"/>
              <a:ext cx="6440805" cy="229933"/>
            </a:xfrm>
            <a:prstGeom prst="rect">
              <a:avLst/>
            </a:prstGeom>
            <a:solidFill>
              <a:schemeClr val="bg1"/>
            </a:solidFill>
            <a:ln w="31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latin typeface="Arial"/>
              </a:endParaRPr>
            </a:p>
          </p:txBody>
        </p:sp>
        <p:grpSp>
          <p:nvGrpSpPr>
            <p:cNvPr id="7" name="Group 11"/>
            <p:cNvGrpSpPr/>
            <p:nvPr/>
          </p:nvGrpSpPr>
          <p:grpSpPr bwMode="auto">
            <a:xfrm>
              <a:off x="1223742" y="2264751"/>
              <a:ext cx="1041778" cy="226665"/>
              <a:chOff x="3925455" y="681261"/>
              <a:chExt cx="1176138" cy="323271"/>
            </a:xfrm>
          </p:grpSpPr>
          <p:sp>
            <p:nvSpPr>
              <p:cNvPr id="15" name="Rectangle 14"/>
              <p:cNvSpPr/>
              <p:nvPr/>
            </p:nvSpPr>
            <p:spPr bwMode="auto">
              <a:xfrm>
                <a:off x="3925455" y="681264"/>
                <a:ext cx="969818" cy="3214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9h30-12h30</a:t>
                </a:r>
                <a:endParaRPr>
                  <a:latin typeface="+mj-lt"/>
                </a:endParaRPr>
              </a:p>
            </p:txBody>
          </p:sp>
          <p:sp>
            <p:nvSpPr>
              <p:cNvPr id="16" name="Isosceles Triangle 13"/>
              <p:cNvSpPr/>
              <p:nvPr/>
            </p:nvSpPr>
            <p:spPr bwMode="auto">
              <a:xfrm rot="5400000">
                <a:off x="4800616" y="703555"/>
                <a:ext cx="323271" cy="278683"/>
              </a:xfrm>
              <a:prstGeom prst="triangle">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grpSp>
        <p:sp>
          <p:nvSpPr>
            <p:cNvPr id="8" name="TextBox 30"/>
            <p:cNvSpPr txBox="1"/>
            <p:nvPr/>
          </p:nvSpPr>
          <p:spPr bwMode="auto">
            <a:xfrm>
              <a:off x="2413222" y="2298294"/>
              <a:ext cx="6017769" cy="158296"/>
            </a:xfrm>
            <a:prstGeom prst="rect">
              <a:avLst/>
            </a:prstGeom>
            <a:noFill/>
          </p:spPr>
          <p:txBody>
            <a:bodyPr wrap="square" lIns="0" rtlCol="0" anchor="ctr">
              <a:spAutoFit/>
            </a:bodyPr>
            <a:lstStyle/>
            <a:p>
              <a:pPr>
                <a:defRPr/>
              </a:pPr>
              <a:r>
                <a:rPr lang="fr-FR" sz="1100" b="1">
                  <a:solidFill>
                    <a:schemeClr val="accent6"/>
                  </a:solidFill>
                  <a:latin typeface="+mj-lt"/>
                </a:rPr>
                <a:t>Exercice de crise en temps réel </a:t>
              </a:r>
              <a:r>
                <a:rPr lang="fr-FR" sz="1100">
                  <a:latin typeface="+mj-lt"/>
                </a:rPr>
                <a:t>(animation et observation de la cellule de crise)</a:t>
              </a:r>
              <a:endParaRPr sz="1100">
                <a:latin typeface="+mj-lt"/>
              </a:endParaRPr>
            </a:p>
          </p:txBody>
        </p:sp>
        <p:sp>
          <p:nvSpPr>
            <p:cNvPr id="9" name="Rectangle 8"/>
            <p:cNvSpPr/>
            <p:nvPr/>
          </p:nvSpPr>
          <p:spPr bwMode="auto">
            <a:xfrm>
              <a:off x="2035613" y="3085185"/>
              <a:ext cx="6440805" cy="552721"/>
            </a:xfrm>
            <a:prstGeom prst="rect">
              <a:avLst/>
            </a:prstGeom>
            <a:solidFill>
              <a:schemeClr val="bg1"/>
            </a:solidFill>
            <a:ln w="3175">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latin typeface="Arial"/>
              </a:endParaRPr>
            </a:p>
          </p:txBody>
        </p:sp>
        <p:grpSp>
          <p:nvGrpSpPr>
            <p:cNvPr id="10" name="Group 11"/>
            <p:cNvGrpSpPr/>
            <p:nvPr/>
          </p:nvGrpSpPr>
          <p:grpSpPr bwMode="auto">
            <a:xfrm>
              <a:off x="1223746" y="3085187"/>
              <a:ext cx="1041777" cy="552720"/>
              <a:chOff x="3925455" y="1124443"/>
              <a:chExt cx="1176136" cy="788294"/>
            </a:xfrm>
          </p:grpSpPr>
          <p:sp>
            <p:nvSpPr>
              <p:cNvPr id="12" name="Rectangle 11"/>
              <p:cNvSpPr/>
              <p:nvPr/>
            </p:nvSpPr>
            <p:spPr bwMode="auto">
              <a:xfrm>
                <a:off x="3925455" y="1124443"/>
                <a:ext cx="969818" cy="788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17h30-18h40</a:t>
                </a:r>
                <a:endParaRPr>
                  <a:latin typeface="+mj-lt"/>
                </a:endParaRPr>
              </a:p>
            </p:txBody>
          </p:sp>
          <p:sp>
            <p:nvSpPr>
              <p:cNvPr id="13" name="Isosceles Triangle 13"/>
              <p:cNvSpPr/>
              <p:nvPr/>
            </p:nvSpPr>
            <p:spPr bwMode="auto">
              <a:xfrm rot="5400000">
                <a:off x="4800614" y="1368348"/>
                <a:ext cx="323272" cy="278683"/>
              </a:xfrm>
              <a:prstGeom prst="triangle">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grpSp>
        <p:sp>
          <p:nvSpPr>
            <p:cNvPr id="11" name="TextBox 30"/>
            <p:cNvSpPr txBox="1"/>
            <p:nvPr/>
          </p:nvSpPr>
          <p:spPr bwMode="auto">
            <a:xfrm>
              <a:off x="2387226" y="3069902"/>
              <a:ext cx="6017771" cy="568005"/>
            </a:xfrm>
            <a:prstGeom prst="rect">
              <a:avLst/>
            </a:prstGeom>
            <a:noFill/>
          </p:spPr>
          <p:txBody>
            <a:bodyPr wrap="square" lIns="0" rtlCol="0" anchor="ctr">
              <a:spAutoFit/>
            </a:bodyPr>
            <a:lstStyle/>
            <a:p>
              <a:pPr>
                <a:defRPr/>
              </a:pPr>
              <a:r>
                <a:rPr lang="fr-FR" sz="1100" b="1">
                  <a:solidFill>
                    <a:schemeClr val="tx2"/>
                  </a:solidFill>
                  <a:latin typeface="+mj-lt"/>
                  <a:cs typeface="Arial"/>
                </a:rPr>
                <a:t>Débriefing à chaud </a:t>
              </a:r>
              <a:r>
                <a:rPr lang="fr-FR" sz="1100">
                  <a:latin typeface="+mj-lt"/>
                  <a:cs typeface="Arial"/>
                </a:rPr>
                <a:t>: </a:t>
              </a:r>
              <a:endParaRPr sz="1100">
                <a:latin typeface="+mj-lt"/>
              </a:endParaRPr>
            </a:p>
            <a:p>
              <a:pPr marL="285750" indent="-285750">
                <a:buFont typeface="Arial"/>
                <a:buChar char="•"/>
                <a:defRPr/>
              </a:pPr>
              <a:r>
                <a:rPr lang="fr-FR" sz="1100" b="1">
                  <a:solidFill>
                    <a:schemeClr val="tx2"/>
                  </a:solidFill>
                  <a:latin typeface="+mj-lt"/>
                  <a:cs typeface="Arial"/>
                </a:rPr>
                <a:t>10 minutes </a:t>
              </a:r>
              <a:r>
                <a:rPr lang="fr-FR" sz="1100">
                  <a:latin typeface="+mj-lt"/>
                  <a:cs typeface="Arial"/>
                </a:rPr>
                <a:t>de pause</a:t>
              </a:r>
            </a:p>
            <a:p>
              <a:pPr marL="285750" indent="-285750">
                <a:buFont typeface="Arial"/>
                <a:buChar char="•"/>
                <a:defRPr/>
              </a:pPr>
              <a:r>
                <a:rPr lang="fr-FR" sz="1100" b="1">
                  <a:solidFill>
                    <a:schemeClr val="tx2"/>
                  </a:solidFill>
                  <a:latin typeface="+mj-lt"/>
                  <a:cs typeface="Arial"/>
                </a:rPr>
                <a:t>10 minutes </a:t>
              </a:r>
              <a:r>
                <a:rPr lang="fr-FR" sz="1100">
                  <a:latin typeface="+mj-lt"/>
                  <a:cs typeface="Arial"/>
                </a:rPr>
                <a:t>de retour sur l’exercice</a:t>
              </a:r>
              <a:endParaRPr sz="1100">
                <a:latin typeface="+mj-lt"/>
              </a:endParaRPr>
            </a:p>
            <a:p>
              <a:pPr marL="285750" indent="-285750">
                <a:buFont typeface="Arial"/>
                <a:buChar char="•"/>
                <a:defRPr/>
              </a:pPr>
              <a:r>
                <a:rPr lang="fr-FR" sz="1100" b="1">
                  <a:solidFill>
                    <a:schemeClr val="tx2"/>
                  </a:solidFill>
                  <a:latin typeface="+mj-lt"/>
                  <a:cs typeface="Arial"/>
                </a:rPr>
                <a:t>45 minutes </a:t>
              </a:r>
              <a:r>
                <a:rPr lang="fr-FR" sz="1100">
                  <a:latin typeface="+mj-lt"/>
                  <a:cs typeface="Arial"/>
                </a:rPr>
                <a:t>de tour de table</a:t>
              </a:r>
            </a:p>
            <a:p>
              <a:pPr marL="285750" indent="-285750">
                <a:buFont typeface="Arial"/>
                <a:buChar char="•"/>
                <a:defRPr/>
              </a:pPr>
              <a:r>
                <a:rPr lang="fr-FR" sz="1100" b="1">
                  <a:solidFill>
                    <a:schemeClr val="tx2"/>
                  </a:solidFill>
                  <a:latin typeface="+mj-lt"/>
                  <a:cs typeface="Arial"/>
                </a:rPr>
                <a:t>5 minutes </a:t>
              </a:r>
              <a:r>
                <a:rPr lang="fr-FR" sz="1100">
                  <a:latin typeface="+mj-lt"/>
                  <a:cs typeface="Arial"/>
                </a:rPr>
                <a:t>pour le mot de la fin</a:t>
              </a:r>
              <a:endParaRPr lang="fr-FR" sz="1100">
                <a:latin typeface="+mj-lt"/>
              </a:endParaRPr>
            </a:p>
          </p:txBody>
        </p:sp>
      </p:grpSp>
      <p:sp>
        <p:nvSpPr>
          <p:cNvPr id="19" name="Rectangle 18"/>
          <p:cNvSpPr/>
          <p:nvPr/>
        </p:nvSpPr>
        <p:spPr bwMode="auto">
          <a:xfrm>
            <a:off x="1757532" y="1239235"/>
            <a:ext cx="6440805" cy="380002"/>
          </a:xfrm>
          <a:prstGeom prst="rect">
            <a:avLst/>
          </a:prstGeom>
          <a:noFill/>
          <a:ln w="31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100" b="1">
                <a:solidFill>
                  <a:schemeClr val="accent2"/>
                </a:solidFill>
                <a:latin typeface="+mj-lt"/>
              </a:rPr>
              <a:t>         Accueil café des participants</a:t>
            </a:r>
            <a:endParaRPr lang="fr-FR" sz="1100">
              <a:solidFill>
                <a:schemeClr val="tx1"/>
              </a:solidFill>
              <a:latin typeface="+mj-lt"/>
            </a:endParaRPr>
          </a:p>
        </p:txBody>
      </p:sp>
      <p:sp>
        <p:nvSpPr>
          <p:cNvPr id="20" name="Rectangle 19"/>
          <p:cNvSpPr/>
          <p:nvPr/>
        </p:nvSpPr>
        <p:spPr bwMode="auto">
          <a:xfrm>
            <a:off x="945663" y="1239237"/>
            <a:ext cx="859028" cy="380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8h30-9h05</a:t>
            </a:r>
            <a:endParaRPr>
              <a:latin typeface="+mj-lt"/>
            </a:endParaRPr>
          </a:p>
        </p:txBody>
      </p:sp>
      <p:sp>
        <p:nvSpPr>
          <p:cNvPr id="24" name="Rectangle 23"/>
          <p:cNvSpPr/>
          <p:nvPr/>
        </p:nvSpPr>
        <p:spPr bwMode="auto">
          <a:xfrm>
            <a:off x="1758779" y="3283040"/>
            <a:ext cx="6440805" cy="380002"/>
          </a:xfrm>
          <a:prstGeom prst="rect">
            <a:avLst/>
          </a:prstGeom>
          <a:solidFill>
            <a:schemeClr val="bg1"/>
          </a:solidFill>
          <a:ln w="31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latin typeface="Arial"/>
            </a:endParaRPr>
          </a:p>
        </p:txBody>
      </p:sp>
      <p:sp>
        <p:nvSpPr>
          <p:cNvPr id="25" name="Rectangle 24"/>
          <p:cNvSpPr/>
          <p:nvPr/>
        </p:nvSpPr>
        <p:spPr bwMode="auto">
          <a:xfrm>
            <a:off x="946910" y="3288442"/>
            <a:ext cx="859028" cy="374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14h-17h30</a:t>
            </a:r>
            <a:endParaRPr>
              <a:latin typeface="+mj-lt"/>
            </a:endParaRPr>
          </a:p>
        </p:txBody>
      </p:sp>
      <p:sp>
        <p:nvSpPr>
          <p:cNvPr id="26" name="TextBox 30"/>
          <p:cNvSpPr txBox="1"/>
          <p:nvPr/>
        </p:nvSpPr>
        <p:spPr bwMode="auto">
          <a:xfrm>
            <a:off x="2122730" y="3342236"/>
            <a:ext cx="6017769" cy="261610"/>
          </a:xfrm>
          <a:prstGeom prst="rect">
            <a:avLst/>
          </a:prstGeom>
          <a:noFill/>
        </p:spPr>
        <p:txBody>
          <a:bodyPr wrap="square" lIns="0" rtlCol="0" anchor="ctr">
            <a:spAutoFit/>
          </a:bodyPr>
          <a:lstStyle/>
          <a:p>
            <a:pPr>
              <a:defRPr/>
            </a:pPr>
            <a:r>
              <a:rPr lang="fr-FR" sz="1100" b="1">
                <a:solidFill>
                  <a:schemeClr val="accent6"/>
                </a:solidFill>
                <a:latin typeface="+mj-lt"/>
              </a:rPr>
              <a:t>Exercice de crise avec saut temporel </a:t>
            </a:r>
            <a:r>
              <a:rPr lang="fr-FR" sz="1100">
                <a:latin typeface="+mj-lt"/>
              </a:rPr>
              <a:t>(animation et observation de la cellule de crise)</a:t>
            </a:r>
            <a:endParaRPr sz="1100">
              <a:latin typeface="+mj-lt"/>
            </a:endParaRPr>
          </a:p>
        </p:txBody>
      </p:sp>
      <p:sp>
        <p:nvSpPr>
          <p:cNvPr id="27" name="Isosceles Triangle 13"/>
          <p:cNvSpPr/>
          <p:nvPr/>
        </p:nvSpPr>
        <p:spPr bwMode="auto">
          <a:xfrm rot="5400000">
            <a:off x="1693655" y="3352319"/>
            <a:ext cx="374600" cy="246847"/>
          </a:xfrm>
          <a:prstGeom prst="triangle">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sp>
        <p:nvSpPr>
          <p:cNvPr id="21" name="Text Box 2"/>
          <p:cNvSpPr txBox="1">
            <a:spLocks noChangeArrowheads="1"/>
          </p:cNvSpPr>
          <p:nvPr/>
        </p:nvSpPr>
        <p:spPr bwMode="auto">
          <a:xfrm>
            <a:off x="323528" y="618168"/>
            <a:ext cx="5714226" cy="611707"/>
          </a:xfrm>
          <a:prstGeom prst="rect">
            <a:avLst/>
          </a:prstGeom>
          <a:noFill/>
          <a:ln>
            <a:noFill/>
          </a:ln>
          <a:effec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5pPr>
            <a:lvl6pPr marL="25146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6pPr>
            <a:lvl7pPr marL="29718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7pPr>
            <a:lvl8pPr marL="34290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8pPr>
            <a:lvl9pPr marL="38862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9pPr>
          </a:lstStyle>
          <a:p>
            <a:pPr>
              <a:lnSpc>
                <a:spcPct val="90000"/>
              </a:lnSpc>
              <a:defRPr/>
            </a:pPr>
            <a:r>
              <a:rPr lang="fr-FR" sz="2200" b="1">
                <a:solidFill>
                  <a:schemeClr val="accent2"/>
                </a:solidFill>
                <a:latin typeface="+mj-lt"/>
                <a:ea typeface="Bitstream Vera Sans"/>
                <a:cs typeface="Segoe UI"/>
              </a:rPr>
              <a:t>PLANNING DE LA JOURNÉE (NIVEAU 3)</a:t>
            </a:r>
            <a:endParaRPr lang="fr-FR" sz="2200" b="1" i="1">
              <a:solidFill>
                <a:schemeClr val="accent2"/>
              </a:solidFill>
              <a:latin typeface="+mj-lt"/>
              <a:ea typeface="Bitstream Vera Sans"/>
              <a:cs typeface="Segoe UI"/>
            </a:endParaRPr>
          </a:p>
        </p:txBody>
      </p:sp>
      <p:sp>
        <p:nvSpPr>
          <p:cNvPr id="14" name="Isosceles Triangle 13">
            <a:extLst>
              <a:ext uri="{FF2B5EF4-FFF2-40B4-BE49-F238E27FC236}">
                <a16:creationId xmlns:a16="http://schemas.microsoft.com/office/drawing/2014/main" id="{94798D70-D4CA-874B-978A-8484EA1657CC}"/>
              </a:ext>
            </a:extLst>
          </p:cNvPr>
          <p:cNvSpPr/>
          <p:nvPr/>
        </p:nvSpPr>
        <p:spPr bwMode="auto">
          <a:xfrm rot="5400000">
            <a:off x="1678788" y="1310585"/>
            <a:ext cx="370457" cy="246847"/>
          </a:xfrm>
          <a:prstGeom prst="triangle">
            <a:avLst>
              <a:gd name="adj" fmla="val 50000"/>
            </a:avLst>
          </a:prstGeom>
          <a:solidFill>
            <a:srgbClr val="21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sp>
        <p:nvSpPr>
          <p:cNvPr id="23" name="Espace réservé du numéro de diapositive 22">
            <a:extLst>
              <a:ext uri="{FF2B5EF4-FFF2-40B4-BE49-F238E27FC236}">
                <a16:creationId xmlns:a16="http://schemas.microsoft.com/office/drawing/2014/main" id="{3C733593-BF0E-4E43-4A30-A77D3F107A47}"/>
              </a:ext>
            </a:extLst>
          </p:cNvPr>
          <p:cNvSpPr>
            <a:spLocks noGrp="1"/>
          </p:cNvSpPr>
          <p:nvPr>
            <p:ph type="sldNum" sz="quarter" idx="15"/>
          </p:nvPr>
        </p:nvSpPr>
        <p:spPr/>
        <p:txBody>
          <a:bodyPr/>
          <a:lstStyle/>
          <a:p>
            <a:pPr>
              <a:defRPr/>
            </a:pPr>
            <a:fld id="{F1971858-D133-4354-BF97-EEB8F9BAB97E}" type="slidenum">
              <a:rPr lang="fr-FR" smtClean="0"/>
              <a:t>6</a:t>
            </a:fld>
            <a:endParaRPr lang="fr-FR"/>
          </a:p>
        </p:txBody>
      </p:sp>
      <p:sp>
        <p:nvSpPr>
          <p:cNvPr id="31" name="Rectangle 30">
            <a:extLst>
              <a:ext uri="{FF2B5EF4-FFF2-40B4-BE49-F238E27FC236}">
                <a16:creationId xmlns:a16="http://schemas.microsoft.com/office/drawing/2014/main" id="{D2203B7C-ABCB-A55C-535E-39182AA576A1}"/>
              </a:ext>
            </a:extLst>
          </p:cNvPr>
          <p:cNvSpPr/>
          <p:nvPr/>
        </p:nvSpPr>
        <p:spPr bwMode="auto">
          <a:xfrm>
            <a:off x="1757530" y="2827897"/>
            <a:ext cx="6440805" cy="380002"/>
          </a:xfrm>
          <a:prstGeom prst="rect">
            <a:avLst/>
          </a:prstGeom>
          <a:noFill/>
          <a:ln w="31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100" b="1">
                <a:solidFill>
                  <a:schemeClr val="accent2"/>
                </a:solidFill>
                <a:latin typeface="+mj-lt"/>
              </a:rPr>
              <a:t>         Pause déjeuner</a:t>
            </a:r>
            <a:endParaRPr lang="fr-FR" sz="1100">
              <a:solidFill>
                <a:schemeClr val="tx1"/>
              </a:solidFill>
              <a:latin typeface="+mj-lt"/>
            </a:endParaRPr>
          </a:p>
        </p:txBody>
      </p:sp>
      <p:sp>
        <p:nvSpPr>
          <p:cNvPr id="32" name="Rectangle 31">
            <a:extLst>
              <a:ext uri="{FF2B5EF4-FFF2-40B4-BE49-F238E27FC236}">
                <a16:creationId xmlns:a16="http://schemas.microsoft.com/office/drawing/2014/main" id="{71C373E6-0DD2-A907-2EAB-63C8F696ED33}"/>
              </a:ext>
            </a:extLst>
          </p:cNvPr>
          <p:cNvSpPr/>
          <p:nvPr/>
        </p:nvSpPr>
        <p:spPr bwMode="auto">
          <a:xfrm>
            <a:off x="945661" y="2827899"/>
            <a:ext cx="859028" cy="380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latin typeface="+mj-lt"/>
              </a:rPr>
              <a:t>12h30-14h00</a:t>
            </a:r>
            <a:endParaRPr>
              <a:latin typeface="+mj-lt"/>
            </a:endParaRPr>
          </a:p>
        </p:txBody>
      </p:sp>
      <p:sp>
        <p:nvSpPr>
          <p:cNvPr id="33" name="Isosceles Triangle 13">
            <a:extLst>
              <a:ext uri="{FF2B5EF4-FFF2-40B4-BE49-F238E27FC236}">
                <a16:creationId xmlns:a16="http://schemas.microsoft.com/office/drawing/2014/main" id="{0B73B39A-5A49-BC82-99B5-A23AB6FC11B3}"/>
              </a:ext>
            </a:extLst>
          </p:cNvPr>
          <p:cNvSpPr/>
          <p:nvPr/>
        </p:nvSpPr>
        <p:spPr bwMode="auto">
          <a:xfrm rot="5400000">
            <a:off x="1678786" y="2899247"/>
            <a:ext cx="370457" cy="246847"/>
          </a:xfrm>
          <a:prstGeom prst="triangle">
            <a:avLst>
              <a:gd name="adj" fmla="val 50000"/>
            </a:avLst>
          </a:prstGeom>
          <a:solidFill>
            <a:srgbClr val="21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defPPr>
              <a:defRPr lang="fr-FR"/>
            </a:defPPr>
            <a:lvl1pPr marL="0" algn="r" defTabSz="914400">
              <a:defRPr sz="1000" b="1">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defTabSz="914378">
              <a:defRPr/>
            </a:pPr>
            <a:fld id="{733122C9-A0B9-462F-8757-0847AD287B63}" type="slidenum">
              <a:rPr lang="fr-FR"/>
              <a:t>7</a:t>
            </a:fld>
            <a:endParaRPr lang="fr-FR">
              <a:solidFill>
                <a:srgbClr val="FFFFFF"/>
              </a:solidFill>
              <a:latin typeface="Arial"/>
            </a:endParaRPr>
          </a:p>
        </p:txBody>
      </p:sp>
      <p:sp>
        <p:nvSpPr>
          <p:cNvPr id="4" name="Espace réservé du texte 3"/>
          <p:cNvSpPr>
            <a:spLocks noGrp="1"/>
          </p:cNvSpPr>
          <p:nvPr>
            <p:ph type="body" sz="quarter" idx="13"/>
          </p:nvPr>
        </p:nvSpPr>
        <p:spPr bwMode="auto"/>
        <p:txBody>
          <a:bodyPr/>
          <a:lstStyle/>
          <a:p>
            <a:pPr marL="92075" indent="0">
              <a:buNone/>
              <a:defRPr/>
            </a:pPr>
            <a:r>
              <a:rPr lang="fr-FR"/>
              <a:t>2.  rappel des OBJECTIFS</a:t>
            </a:r>
            <a:endParaRPr lang="fr-FR" sz="1800">
              <a:solidFill>
                <a:schemeClr val="bg1"/>
              </a:solidFill>
            </a:endParaRPr>
          </a:p>
        </p:txBody>
      </p:sp>
      <p:sp>
        <p:nvSpPr>
          <p:cNvPr id="5" name="ZoneTexte 4"/>
          <p:cNvSpPr txBox="1"/>
          <p:nvPr/>
        </p:nvSpPr>
        <p:spPr bwMode="auto">
          <a:xfrm>
            <a:off x="8315908" y="17577"/>
            <a:ext cx="828092" cy="184666"/>
          </a:xfrm>
          <a:prstGeom prst="rect">
            <a:avLst/>
          </a:prstGeom>
          <a:noFill/>
        </p:spPr>
        <p:txBody>
          <a:bodyPr wrap="square" rtlCol="0">
            <a:spAutoFit/>
          </a:bodyPr>
          <a:lstStyle/>
          <a:p>
            <a:pPr defTabSz="914378">
              <a:defRPr/>
            </a:pPr>
            <a:r>
              <a:rPr lang="fr-FR" sz="600">
                <a:solidFill>
                  <a:srgbClr val="000000"/>
                </a:solidFill>
                <a:latin typeface="Arial"/>
              </a:rPr>
              <a:t>Confidentiel projet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9A6B14E4-AE71-4338-A89C-3D7388CF9175}"/>
              </a:ext>
            </a:extLst>
          </p:cNvPr>
          <p:cNvGrpSpPr/>
          <p:nvPr/>
        </p:nvGrpSpPr>
        <p:grpSpPr>
          <a:xfrm>
            <a:off x="531507" y="1419622"/>
            <a:ext cx="2304256" cy="2790071"/>
            <a:chOff x="3280792" y="1419622"/>
            <a:chExt cx="2304256" cy="2790071"/>
          </a:xfrm>
        </p:grpSpPr>
        <p:sp>
          <p:nvSpPr>
            <p:cNvPr id="18" name="ZoneTexte 17">
              <a:extLst>
                <a:ext uri="{FF2B5EF4-FFF2-40B4-BE49-F238E27FC236}">
                  <a16:creationId xmlns:a16="http://schemas.microsoft.com/office/drawing/2014/main" id="{4675C1D0-98A7-95F8-9845-4BA24E7C461F}"/>
                </a:ext>
              </a:extLst>
            </p:cNvPr>
            <p:cNvSpPr txBox="1"/>
            <p:nvPr/>
          </p:nvSpPr>
          <p:spPr>
            <a:xfrm>
              <a:off x="3856855" y="1419622"/>
              <a:ext cx="1197027" cy="338554"/>
            </a:xfrm>
            <a:prstGeom prst="rect">
              <a:avLst/>
            </a:prstGeom>
            <a:noFill/>
          </p:spPr>
          <p:txBody>
            <a:bodyPr wrap="square" rtlCol="0">
              <a:spAutoFit/>
            </a:bodyPr>
            <a:lstStyle/>
            <a:p>
              <a:pPr algn="ctr"/>
              <a:r>
                <a:rPr lang="fr-FR" sz="1600" b="1">
                  <a:solidFill>
                    <a:srgbClr val="0C6382"/>
                  </a:solidFill>
                  <a:latin typeface="+mj-lt"/>
                </a:rPr>
                <a:t>OBJECTIF</a:t>
              </a:r>
            </a:p>
          </p:txBody>
        </p:sp>
        <p:sp>
          <p:nvSpPr>
            <p:cNvPr id="19" name="Rectangle : coins arrondis 18">
              <a:extLst>
                <a:ext uri="{FF2B5EF4-FFF2-40B4-BE49-F238E27FC236}">
                  <a16:creationId xmlns:a16="http://schemas.microsoft.com/office/drawing/2014/main" id="{9FC58FC5-97BB-D1BF-D0E8-DD3CA1841AA2}"/>
                </a:ext>
              </a:extLst>
            </p:cNvPr>
            <p:cNvSpPr/>
            <p:nvPr/>
          </p:nvSpPr>
          <p:spPr>
            <a:xfrm>
              <a:off x="3280792" y="1881923"/>
              <a:ext cx="2304256" cy="2327770"/>
            </a:xfrm>
            <a:prstGeom prst="roundRect">
              <a:avLst/>
            </a:prstGeom>
            <a:noFill/>
            <a:ln>
              <a:solidFill>
                <a:srgbClr val="2121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0ECE13A7-37F8-455D-6E2A-269BCFB68734}"/>
                </a:ext>
              </a:extLst>
            </p:cNvPr>
            <p:cNvSpPr txBox="1"/>
            <p:nvPr/>
          </p:nvSpPr>
          <p:spPr>
            <a:xfrm>
              <a:off x="3316796" y="2903244"/>
              <a:ext cx="2232248" cy="600164"/>
            </a:xfrm>
            <a:prstGeom prst="rect">
              <a:avLst/>
            </a:prstGeom>
            <a:noFill/>
          </p:spPr>
          <p:txBody>
            <a:bodyPr wrap="square" rtlCol="0">
              <a:spAutoFit/>
            </a:bodyPr>
            <a:lstStyle/>
            <a:p>
              <a:pPr algn="ctr"/>
              <a:r>
                <a:rPr lang="fr-FR" sz="1100">
                  <a:solidFill>
                    <a:srgbClr val="000000"/>
                  </a:solidFill>
                  <a:latin typeface="+mj-lt"/>
                </a:rPr>
                <a:t>Être préparé à gérer une crise cyber dans le cadre des JOP 2024</a:t>
              </a:r>
              <a:endParaRPr lang="fr-FR" sz="1100">
                <a:latin typeface="+mj-lt"/>
              </a:endParaRPr>
            </a:p>
          </p:txBody>
        </p:sp>
        <p:pic>
          <p:nvPicPr>
            <p:cNvPr id="21" name="Image 20">
              <a:extLst>
                <a:ext uri="{FF2B5EF4-FFF2-40B4-BE49-F238E27FC236}">
                  <a16:creationId xmlns:a16="http://schemas.microsoft.com/office/drawing/2014/main" id="{90F1386D-6649-8D6E-7548-CA2C7D17EC11}"/>
                </a:ext>
              </a:extLst>
            </p:cNvPr>
            <p:cNvPicPr>
              <a:picLocks noChangeAspect="1"/>
            </p:cNvPicPr>
            <p:nvPr/>
          </p:nvPicPr>
          <p:blipFill>
            <a:blip r:embed="rId3"/>
            <a:stretch>
              <a:fillRect/>
            </a:stretch>
          </p:blipFill>
          <p:spPr>
            <a:xfrm>
              <a:off x="4293840" y="2074607"/>
              <a:ext cx="278160" cy="278160"/>
            </a:xfrm>
            <a:prstGeom prst="rect">
              <a:avLst/>
            </a:prstGeom>
          </p:spPr>
        </p:pic>
      </p:grpSp>
      <p:sp>
        <p:nvSpPr>
          <p:cNvPr id="12" name="Espace réservé du numéro de diapositive 11">
            <a:extLst>
              <a:ext uri="{FF2B5EF4-FFF2-40B4-BE49-F238E27FC236}">
                <a16:creationId xmlns:a16="http://schemas.microsoft.com/office/drawing/2014/main" id="{014E0FD4-FABF-3E84-8325-5384D7BAF002}"/>
              </a:ext>
            </a:extLst>
          </p:cNvPr>
          <p:cNvSpPr>
            <a:spLocks noGrp="1"/>
          </p:cNvSpPr>
          <p:nvPr>
            <p:ph type="sldNum" sz="quarter" idx="15"/>
          </p:nvPr>
        </p:nvSpPr>
        <p:spPr/>
        <p:txBody>
          <a:bodyPr/>
          <a:lstStyle/>
          <a:p>
            <a:pPr>
              <a:defRPr/>
            </a:pPr>
            <a:fld id="{F1971858-D133-4354-BF97-EEB8F9BAB97E}" type="slidenum">
              <a:rPr lang="fr-FR" smtClean="0"/>
              <a:pPr>
                <a:defRPr/>
              </a:pPr>
              <a:t>8</a:t>
            </a:fld>
            <a:endParaRPr lang="fr-FR"/>
          </a:p>
        </p:txBody>
      </p:sp>
      <p:grpSp>
        <p:nvGrpSpPr>
          <p:cNvPr id="3" name="Groupe 2">
            <a:extLst>
              <a:ext uri="{FF2B5EF4-FFF2-40B4-BE49-F238E27FC236}">
                <a16:creationId xmlns:a16="http://schemas.microsoft.com/office/drawing/2014/main" id="{44DBCDD7-2F07-46D6-ABA8-7482E95D844F}"/>
              </a:ext>
            </a:extLst>
          </p:cNvPr>
          <p:cNvGrpSpPr/>
          <p:nvPr/>
        </p:nvGrpSpPr>
        <p:grpSpPr>
          <a:xfrm>
            <a:off x="3275009" y="1419622"/>
            <a:ext cx="2344708" cy="2943958"/>
            <a:chOff x="499100" y="1419622"/>
            <a:chExt cx="2344708" cy="2943958"/>
          </a:xfrm>
        </p:grpSpPr>
        <p:sp>
          <p:nvSpPr>
            <p:cNvPr id="13" name="ZoneTexte 12">
              <a:extLst>
                <a:ext uri="{FF2B5EF4-FFF2-40B4-BE49-F238E27FC236}">
                  <a16:creationId xmlns:a16="http://schemas.microsoft.com/office/drawing/2014/main" id="{1EE5164E-9806-7773-E0F3-FE2E925A3FEA}"/>
                </a:ext>
              </a:extLst>
            </p:cNvPr>
            <p:cNvSpPr txBox="1"/>
            <p:nvPr/>
          </p:nvSpPr>
          <p:spPr>
            <a:xfrm>
              <a:off x="1115616" y="1419622"/>
              <a:ext cx="1152128" cy="338554"/>
            </a:xfrm>
            <a:prstGeom prst="rect">
              <a:avLst/>
            </a:prstGeom>
            <a:noFill/>
          </p:spPr>
          <p:txBody>
            <a:bodyPr wrap="square" rtlCol="0">
              <a:spAutoFit/>
            </a:bodyPr>
            <a:lstStyle/>
            <a:p>
              <a:pPr algn="ctr"/>
              <a:r>
                <a:rPr lang="fr-FR" sz="1600" b="1">
                  <a:solidFill>
                    <a:srgbClr val="0C6382"/>
                  </a:solidFill>
                  <a:latin typeface="+mj-lt"/>
                </a:rPr>
                <a:t>ENJEUX</a:t>
              </a:r>
            </a:p>
          </p:txBody>
        </p:sp>
        <p:sp>
          <p:nvSpPr>
            <p:cNvPr id="15" name="Rectangle : coins arrondis 14">
              <a:extLst>
                <a:ext uri="{FF2B5EF4-FFF2-40B4-BE49-F238E27FC236}">
                  <a16:creationId xmlns:a16="http://schemas.microsoft.com/office/drawing/2014/main" id="{17B4AB58-505E-1D0D-0642-B757547D0914}"/>
                </a:ext>
              </a:extLst>
            </p:cNvPr>
            <p:cNvSpPr/>
            <p:nvPr/>
          </p:nvSpPr>
          <p:spPr>
            <a:xfrm>
              <a:off x="539552" y="1881923"/>
              <a:ext cx="2304256" cy="2327769"/>
            </a:xfrm>
            <a:prstGeom prst="roundRect">
              <a:avLst/>
            </a:prstGeom>
            <a:noFill/>
            <a:ln>
              <a:solidFill>
                <a:srgbClr val="2121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0BFDCDA7-7FED-7C0C-3909-5BA46336E9E2}"/>
                </a:ext>
              </a:extLst>
            </p:cNvPr>
            <p:cNvSpPr txBox="1"/>
            <p:nvPr/>
          </p:nvSpPr>
          <p:spPr>
            <a:xfrm>
              <a:off x="499100" y="2578476"/>
              <a:ext cx="2304256" cy="178510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1" i="0" u="none" strike="noStrike" kern="1200" cap="none" spc="0" normalizeH="0" baseline="0" noProof="0">
                  <a:ln>
                    <a:noFill/>
                  </a:ln>
                  <a:solidFill>
                    <a:srgbClr val="000000"/>
                  </a:solidFill>
                  <a:effectLst/>
                  <a:uLnTx/>
                  <a:uFillTx/>
                  <a:latin typeface="+mj-lt"/>
                </a:rPr>
                <a:t>Identifier </a:t>
              </a:r>
              <a:r>
                <a:rPr kumimoji="0" lang="fr-FR" sz="1100" i="0" u="none" strike="noStrike" kern="1200" cap="none" spc="0" normalizeH="0" baseline="0" noProof="0">
                  <a:ln>
                    <a:noFill/>
                  </a:ln>
                  <a:solidFill>
                    <a:srgbClr val="000000"/>
                  </a:solidFill>
                  <a:effectLst/>
                  <a:uLnTx/>
                  <a:uFillTx/>
                  <a:latin typeface="+mj-lt"/>
                </a:rPr>
                <a:t>des faiblesses dans le dispositif de crise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a:solidFill>
                    <a:srgbClr val="000000"/>
                  </a:solidFill>
                  <a:latin typeface="+mj-lt"/>
                </a:rPr>
                <a:t>Améliorer </a:t>
              </a:r>
              <a:r>
                <a:rPr lang="fr-FR" sz="1100">
                  <a:solidFill>
                    <a:srgbClr val="000000"/>
                  </a:solidFill>
                  <a:latin typeface="+mj-lt"/>
                </a:rPr>
                <a:t>la capacité de réponse à incident et de gestion de crise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a:solidFill>
                    <a:srgbClr val="000000"/>
                  </a:solidFill>
                  <a:latin typeface="+mj-lt"/>
                </a:rPr>
                <a:t>Construire </a:t>
              </a:r>
              <a:r>
                <a:rPr lang="fr-FR" sz="1100">
                  <a:solidFill>
                    <a:srgbClr val="000000"/>
                  </a:solidFill>
                  <a:latin typeface="+mj-lt"/>
                </a:rPr>
                <a:t>des réflexes communs aux équipes</a:t>
              </a:r>
              <a:endParaRPr lang="fr-FR" sz="1100" b="1">
                <a:solidFill>
                  <a:srgbClr val="000000"/>
                </a:solidFill>
                <a:latin typeface="+mj-lt"/>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a:solidFill>
                  <a:srgbClr val="000000"/>
                </a:solidFill>
                <a:latin typeface="+mj-lt"/>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0" b="1" i="0" u="none" strike="noStrike" kern="1200" cap="none" spc="0" normalizeH="0" baseline="0" noProof="0">
                <a:ln>
                  <a:noFill/>
                </a:ln>
                <a:solidFill>
                  <a:srgbClr val="000000"/>
                </a:solidFill>
                <a:effectLst/>
                <a:uLnTx/>
                <a:uFillTx/>
                <a:latin typeface="+mj-lt"/>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a:ln>
                  <a:noFill/>
                </a:ln>
                <a:solidFill>
                  <a:srgbClr val="000000"/>
                </a:solidFill>
                <a:effectLst/>
                <a:uLnTx/>
                <a:uFillTx/>
                <a:latin typeface="+mj-lt"/>
              </a:endParaRPr>
            </a:p>
          </p:txBody>
        </p:sp>
        <p:pic>
          <p:nvPicPr>
            <p:cNvPr id="17" name="Image 16">
              <a:extLst>
                <a:ext uri="{FF2B5EF4-FFF2-40B4-BE49-F238E27FC236}">
                  <a16:creationId xmlns:a16="http://schemas.microsoft.com/office/drawing/2014/main" id="{C812E8BE-BD01-058A-80A9-3C3E9FED6BFE}"/>
                </a:ext>
              </a:extLst>
            </p:cNvPr>
            <p:cNvPicPr>
              <a:picLocks noChangeAspect="1"/>
            </p:cNvPicPr>
            <p:nvPr/>
          </p:nvPicPr>
          <p:blipFill>
            <a:blip r:embed="rId4"/>
            <a:stretch>
              <a:fillRect/>
            </a:stretch>
          </p:blipFill>
          <p:spPr>
            <a:xfrm>
              <a:off x="1554395" y="2074607"/>
              <a:ext cx="278160" cy="278160"/>
            </a:xfrm>
            <a:prstGeom prst="rect">
              <a:avLst/>
            </a:prstGeom>
          </p:spPr>
        </p:pic>
      </p:grpSp>
      <p:grpSp>
        <p:nvGrpSpPr>
          <p:cNvPr id="5" name="Groupe 4">
            <a:extLst>
              <a:ext uri="{FF2B5EF4-FFF2-40B4-BE49-F238E27FC236}">
                <a16:creationId xmlns:a16="http://schemas.microsoft.com/office/drawing/2014/main" id="{BA97EBCF-1DA5-418F-9284-C64F6CBB07DE}"/>
              </a:ext>
            </a:extLst>
          </p:cNvPr>
          <p:cNvGrpSpPr/>
          <p:nvPr/>
        </p:nvGrpSpPr>
        <p:grpSpPr>
          <a:xfrm>
            <a:off x="6018512" y="1419622"/>
            <a:ext cx="2304256" cy="2790070"/>
            <a:chOff x="6018512" y="1419622"/>
            <a:chExt cx="2304256" cy="3312368"/>
          </a:xfrm>
        </p:grpSpPr>
        <p:sp>
          <p:nvSpPr>
            <p:cNvPr id="22" name="ZoneTexte 21">
              <a:extLst>
                <a:ext uri="{FF2B5EF4-FFF2-40B4-BE49-F238E27FC236}">
                  <a16:creationId xmlns:a16="http://schemas.microsoft.com/office/drawing/2014/main" id="{14B6E593-3DAD-724B-E002-31DE8227FDED}"/>
                </a:ext>
              </a:extLst>
            </p:cNvPr>
            <p:cNvSpPr txBox="1"/>
            <p:nvPr/>
          </p:nvSpPr>
          <p:spPr>
            <a:xfrm>
              <a:off x="6594576" y="1419622"/>
              <a:ext cx="1152128" cy="401931"/>
            </a:xfrm>
            <a:prstGeom prst="rect">
              <a:avLst/>
            </a:prstGeom>
            <a:noFill/>
          </p:spPr>
          <p:txBody>
            <a:bodyPr wrap="square" rtlCol="0">
              <a:spAutoFit/>
            </a:bodyPr>
            <a:lstStyle/>
            <a:p>
              <a:pPr algn="ctr"/>
              <a:r>
                <a:rPr lang="fr-FR" sz="1600" b="1">
                  <a:solidFill>
                    <a:srgbClr val="0C6382"/>
                  </a:solidFill>
                  <a:latin typeface="+mj-lt"/>
                </a:rPr>
                <a:t>THÈME</a:t>
              </a:r>
            </a:p>
          </p:txBody>
        </p:sp>
        <p:sp>
          <p:nvSpPr>
            <p:cNvPr id="23" name="Rectangle : coins arrondis 22">
              <a:extLst>
                <a:ext uri="{FF2B5EF4-FFF2-40B4-BE49-F238E27FC236}">
                  <a16:creationId xmlns:a16="http://schemas.microsoft.com/office/drawing/2014/main" id="{655B9DF6-787D-788C-6359-9D52F722A701}"/>
                </a:ext>
              </a:extLst>
            </p:cNvPr>
            <p:cNvSpPr/>
            <p:nvPr/>
          </p:nvSpPr>
          <p:spPr>
            <a:xfrm>
              <a:off x="6018512" y="1881922"/>
              <a:ext cx="2304256" cy="2850068"/>
            </a:xfrm>
            <a:prstGeom prst="roundRect">
              <a:avLst/>
            </a:prstGeom>
            <a:noFill/>
            <a:ln>
              <a:solidFill>
                <a:srgbClr val="2121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43F8991E-7DEA-E149-0CAA-5C652BDEE101}"/>
                </a:ext>
              </a:extLst>
            </p:cNvPr>
            <p:cNvSpPr txBox="1"/>
            <p:nvPr/>
          </p:nvSpPr>
          <p:spPr>
            <a:xfrm>
              <a:off x="6076401" y="2530964"/>
              <a:ext cx="2232248" cy="2119274"/>
            </a:xfrm>
            <a:prstGeom prst="rect">
              <a:avLst/>
            </a:prstGeom>
            <a:noFill/>
          </p:spPr>
          <p:txBody>
            <a:bodyPr wrap="square" rtlCol="0">
              <a:spAutoFit/>
            </a:bodyPr>
            <a:lstStyle/>
            <a:p>
              <a:pPr algn="ctr">
                <a:defRPr/>
              </a:pPr>
              <a:r>
                <a:rPr lang="fr-FR" sz="1100" kern="0">
                  <a:solidFill>
                    <a:srgbClr val="000000"/>
                  </a:solidFill>
                  <a:latin typeface="+mj-lt"/>
                </a:rPr>
                <a:t>Nous sommes le </a:t>
              </a:r>
              <a:r>
                <a:rPr lang="fr-FR" sz="1100" b="1" kern="0">
                  <a:solidFill>
                    <a:srgbClr val="000000"/>
                  </a:solidFill>
                  <a:latin typeface="+mj-lt"/>
                </a:rPr>
                <a:t>jour</a:t>
              </a:r>
              <a:r>
                <a:rPr lang="fr-FR" sz="1100" kern="0">
                  <a:solidFill>
                    <a:srgbClr val="000000"/>
                  </a:solidFill>
                  <a:latin typeface="+mj-lt"/>
                </a:rPr>
                <a:t> d’un </a:t>
              </a:r>
              <a:r>
                <a:rPr lang="fr-FR" sz="1100" b="1" kern="0">
                  <a:solidFill>
                    <a:srgbClr val="000000"/>
                  </a:solidFill>
                  <a:latin typeface="+mj-lt"/>
                </a:rPr>
                <a:t>grand évènement sportif </a:t>
              </a:r>
              <a:r>
                <a:rPr lang="fr-FR" sz="1100" kern="0">
                  <a:solidFill>
                    <a:srgbClr val="000000"/>
                  </a:solidFill>
                  <a:latin typeface="+mj-lt"/>
                </a:rPr>
                <a:t>dans le cadre des </a:t>
              </a:r>
              <a:r>
                <a:rPr lang="fr-FR" sz="1100" b="1" kern="0">
                  <a:solidFill>
                    <a:srgbClr val="000000"/>
                  </a:solidFill>
                  <a:latin typeface="+mj-lt"/>
                </a:rPr>
                <a:t>JOP2024</a:t>
              </a:r>
              <a:r>
                <a:rPr lang="fr-FR" sz="1100" kern="0">
                  <a:solidFill>
                    <a:srgbClr val="000000"/>
                  </a:solidFill>
                  <a:latin typeface="+mj-lt"/>
                </a:rPr>
                <a:t>. Votre organisation </a:t>
              </a:r>
              <a:r>
                <a:rPr lang="fr-FR" sz="1100" b="1" kern="0">
                  <a:solidFill>
                    <a:srgbClr val="000000"/>
                  </a:solidFill>
                  <a:latin typeface="+mj-lt"/>
                </a:rPr>
                <a:t>accueille</a:t>
              </a:r>
              <a:r>
                <a:rPr lang="fr-FR" sz="1100" kern="0">
                  <a:solidFill>
                    <a:srgbClr val="000000"/>
                  </a:solidFill>
                  <a:latin typeface="+mj-lt"/>
                </a:rPr>
                <a:t> et participe à cet </a:t>
              </a:r>
              <a:r>
                <a:rPr lang="fr-FR" sz="1100" b="1" kern="0">
                  <a:solidFill>
                    <a:srgbClr val="000000"/>
                  </a:solidFill>
                  <a:latin typeface="+mj-lt"/>
                </a:rPr>
                <a:t>évènement</a:t>
              </a:r>
              <a:r>
                <a:rPr lang="fr-FR" sz="1100" kern="0">
                  <a:solidFill>
                    <a:srgbClr val="000000"/>
                  </a:solidFill>
                  <a:latin typeface="+mj-lt"/>
                </a:rPr>
                <a:t> de </a:t>
              </a:r>
              <a:r>
                <a:rPr lang="fr-FR" sz="1100" b="1" kern="0">
                  <a:solidFill>
                    <a:srgbClr val="000000"/>
                  </a:solidFill>
                  <a:latin typeface="+mj-lt"/>
                </a:rPr>
                <a:t>grande</a:t>
              </a:r>
              <a:r>
                <a:rPr lang="fr-FR" sz="1100" kern="0">
                  <a:solidFill>
                    <a:srgbClr val="000000"/>
                  </a:solidFill>
                  <a:latin typeface="+mj-lt"/>
                </a:rPr>
                <a:t> </a:t>
              </a:r>
              <a:r>
                <a:rPr lang="fr-FR" sz="1100" b="1" kern="0">
                  <a:solidFill>
                    <a:srgbClr val="000000"/>
                  </a:solidFill>
                  <a:latin typeface="+mj-lt"/>
                </a:rPr>
                <a:t>ampleur</a:t>
              </a:r>
              <a:r>
                <a:rPr lang="fr-FR" sz="1100" kern="0">
                  <a:solidFill>
                    <a:srgbClr val="000000"/>
                  </a:solidFill>
                  <a:latin typeface="+mj-lt"/>
                </a:rPr>
                <a:t> </a:t>
              </a:r>
            </a:p>
            <a:p>
              <a:pPr algn="ctr">
                <a:defRPr/>
              </a:pPr>
              <a:r>
                <a:rPr lang="fr-FR" sz="1100" kern="0">
                  <a:solidFill>
                    <a:srgbClr val="000000"/>
                  </a:solidFill>
                  <a:latin typeface="+mj-lt"/>
                </a:rPr>
                <a:t>et se retrouve sous le feu </a:t>
              </a:r>
            </a:p>
            <a:p>
              <a:pPr algn="ctr">
                <a:defRPr/>
              </a:pPr>
              <a:r>
                <a:rPr lang="fr-FR" sz="1100" kern="0">
                  <a:solidFill>
                    <a:srgbClr val="000000"/>
                  </a:solidFill>
                  <a:latin typeface="+mj-lt"/>
                </a:rPr>
                <a:t>des projecteurs : la compétition </a:t>
              </a:r>
            </a:p>
            <a:p>
              <a:pPr algn="ctr">
                <a:defRPr/>
              </a:pPr>
              <a:r>
                <a:rPr lang="fr-FR" sz="1100" kern="0">
                  <a:solidFill>
                    <a:srgbClr val="000000"/>
                  </a:solidFill>
                  <a:latin typeface="+mj-lt"/>
                </a:rPr>
                <a:t>est retransmise en direct </a:t>
              </a:r>
            </a:p>
            <a:p>
              <a:pPr algn="ctr">
                <a:defRPr/>
              </a:pPr>
              <a:r>
                <a:rPr lang="fr-FR" sz="1100" kern="0">
                  <a:solidFill>
                    <a:srgbClr val="000000"/>
                  </a:solidFill>
                  <a:latin typeface="+mj-lt"/>
                </a:rPr>
                <a:t>à la télévision. </a:t>
              </a:r>
            </a:p>
          </p:txBody>
        </p:sp>
        <p:pic>
          <p:nvPicPr>
            <p:cNvPr id="25" name="Image 24">
              <a:extLst>
                <a:ext uri="{FF2B5EF4-FFF2-40B4-BE49-F238E27FC236}">
                  <a16:creationId xmlns:a16="http://schemas.microsoft.com/office/drawing/2014/main" id="{DA74015F-7492-EDF4-835B-EC8C247872D3}"/>
                </a:ext>
              </a:extLst>
            </p:cNvPr>
            <p:cNvPicPr>
              <a:picLocks noChangeAspect="1"/>
            </p:cNvPicPr>
            <p:nvPr/>
          </p:nvPicPr>
          <p:blipFill>
            <a:blip r:embed="rId5"/>
            <a:stretch>
              <a:fillRect/>
            </a:stretch>
          </p:blipFill>
          <p:spPr>
            <a:xfrm>
              <a:off x="7029375" y="2072422"/>
              <a:ext cx="282530" cy="282530"/>
            </a:xfrm>
            <a:prstGeom prst="rect">
              <a:avLst/>
            </a:prstGeom>
          </p:spPr>
        </p:pic>
      </p:grpSp>
      <p:sp>
        <p:nvSpPr>
          <p:cNvPr id="2" name="Text Box 2">
            <a:extLst>
              <a:ext uri="{FF2B5EF4-FFF2-40B4-BE49-F238E27FC236}">
                <a16:creationId xmlns:a16="http://schemas.microsoft.com/office/drawing/2014/main" id="{5333E6C6-49D2-84AB-E7F6-95A3CDC61323}"/>
              </a:ext>
            </a:extLst>
          </p:cNvPr>
          <p:cNvSpPr txBox="1">
            <a:spLocks noChangeArrowheads="1"/>
          </p:cNvSpPr>
          <p:nvPr/>
        </p:nvSpPr>
        <p:spPr bwMode="auto">
          <a:xfrm>
            <a:off x="354380" y="701404"/>
            <a:ext cx="8898140" cy="611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panose="020B0604020202020204" pitchFamily="34" charset="0"/>
              </a:defRPr>
            </a:lvl9pPr>
          </a:lstStyle>
          <a:p>
            <a:pPr eaLnBrk="1" hangingPunct="1">
              <a:lnSpc>
                <a:spcPct val="90000"/>
              </a:lnSpc>
            </a:pPr>
            <a:r>
              <a:rPr lang="fr-FR" altLang="fr-FR" sz="2200" b="1" cap="all">
                <a:solidFill>
                  <a:schemeClr val="accent2"/>
                </a:solidFill>
                <a:latin typeface="+mj-lt"/>
                <a:ea typeface="Bitstream Vera Sans"/>
                <a:cs typeface="Segoe UI" panose="020B0502040204020203" pitchFamily="34" charset="0"/>
              </a:rPr>
              <a:t>Rappel des objectifs</a:t>
            </a:r>
            <a:endParaRPr lang="fr-FR" altLang="fr-FR" sz="2200" b="1" i="1" cap="all">
              <a:solidFill>
                <a:schemeClr val="accent2"/>
              </a:solidFill>
              <a:latin typeface="+mj-lt"/>
              <a:ea typeface="Bitstream Vera Sans"/>
              <a:cs typeface="Segoe UI" panose="020B0502040204020203" pitchFamily="34" charset="0"/>
            </a:endParaRPr>
          </a:p>
        </p:txBody>
      </p:sp>
    </p:spTree>
    <p:extLst>
      <p:ext uri="{BB962C8B-B14F-4D97-AF65-F5344CB8AC3E}">
        <p14:creationId xmlns:p14="http://schemas.microsoft.com/office/powerpoint/2010/main" val="183965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Text Box 2"/>
          <p:cNvSpPr txBox="1">
            <a:spLocks noChangeArrowheads="1"/>
          </p:cNvSpPr>
          <p:nvPr/>
        </p:nvSpPr>
        <p:spPr bwMode="auto">
          <a:xfrm>
            <a:off x="354380" y="701404"/>
            <a:ext cx="5714226" cy="611707"/>
          </a:xfrm>
          <a:prstGeom prst="rect">
            <a:avLst/>
          </a:prstGeom>
          <a:noFill/>
          <a:ln>
            <a:noFill/>
          </a:ln>
          <a:effectLst/>
        </p:spPr>
        <p:txBody>
          <a:bodyPr lIns="90000" tIns="46800" rIns="90000" bIns="46800" anchor="ctr"/>
          <a:lstStyle>
            <a:lvl1pPr marL="14288">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1pPr>
            <a:lvl2pPr marL="742950" indent="-28575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2pPr>
            <a:lvl3pPr marL="11430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3pPr>
            <a:lvl4pPr marL="16002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4pPr>
            <a:lvl5pPr marL="2057400" indent="-228600">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5pPr>
            <a:lvl6pPr marL="25146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6pPr>
            <a:lvl7pPr marL="29718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7pPr>
            <a:lvl8pPr marL="34290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8pPr>
            <a:lvl9pPr marL="3886200" indent="-228600">
              <a:spcBef>
                <a:spcPts val="0"/>
              </a:spcBef>
              <a:spcAft>
                <a:spcPts val="0"/>
              </a:spcAft>
              <a:tabLst>
                <a:tab pos="14288" algn="l"/>
                <a:tab pos="461963" algn="l"/>
                <a:tab pos="911225" algn="l"/>
                <a:tab pos="1360488" algn="l"/>
                <a:tab pos="1809750" algn="l"/>
                <a:tab pos="2259013" algn="l"/>
                <a:tab pos="2708275" algn="l"/>
                <a:tab pos="3157538" algn="l"/>
                <a:tab pos="3606800" algn="l"/>
                <a:tab pos="4056063" algn="l"/>
                <a:tab pos="4505325" algn="l"/>
                <a:tab pos="4954588" algn="l"/>
                <a:tab pos="5403850" algn="l"/>
                <a:tab pos="5853113" algn="l"/>
                <a:tab pos="6302375" algn="l"/>
                <a:tab pos="6751638" algn="l"/>
                <a:tab pos="7200900" algn="l"/>
                <a:tab pos="7650163" algn="l"/>
                <a:tab pos="8099425" algn="l"/>
                <a:tab pos="8548688" algn="l"/>
                <a:tab pos="8997950" algn="l"/>
              </a:tabLst>
              <a:defRPr>
                <a:solidFill>
                  <a:schemeClr val="tx1"/>
                </a:solidFill>
                <a:latin typeface="Arial"/>
              </a:defRPr>
            </a:lvl9pPr>
          </a:lstStyle>
          <a:p>
            <a:pPr>
              <a:lnSpc>
                <a:spcPct val="90000"/>
              </a:lnSpc>
              <a:defRPr/>
            </a:pPr>
            <a:r>
              <a:rPr lang="fr-FR" sz="2200" b="1">
                <a:solidFill>
                  <a:schemeClr val="accent2"/>
                </a:solidFill>
                <a:latin typeface="+mj-lt"/>
                <a:ea typeface="Bitstream Vera Sans"/>
                <a:cs typeface="Segoe UI"/>
              </a:rPr>
              <a:t>RAPPEL DES OBJECTIFS</a:t>
            </a:r>
            <a:endParaRPr>
              <a:latin typeface="+mj-lt"/>
            </a:endParaRPr>
          </a:p>
        </p:txBody>
      </p:sp>
      <p:sp>
        <p:nvSpPr>
          <p:cNvPr id="12" name="Espace réservé du numéro de diapositive 11"/>
          <p:cNvSpPr>
            <a:spLocks noGrp="1"/>
          </p:cNvSpPr>
          <p:nvPr>
            <p:ph type="sldNum" sz="quarter" idx="15"/>
          </p:nvPr>
        </p:nvSpPr>
        <p:spPr bwMode="auto"/>
        <p:txBody>
          <a:bodyPr/>
          <a:lstStyle/>
          <a:p>
            <a:pPr>
              <a:defRPr/>
            </a:pPr>
            <a:fld id="{F1971858-D133-4354-BF97-EEB8F9BAB97E}" type="slidenum">
              <a:rPr lang="fr-FR"/>
              <a:t>9</a:t>
            </a:fld>
            <a:endParaRPr lang="fr-FR"/>
          </a:p>
        </p:txBody>
      </p:sp>
      <p:sp>
        <p:nvSpPr>
          <p:cNvPr id="18" name="ZoneTexte 17"/>
          <p:cNvSpPr txBox="1"/>
          <p:nvPr/>
        </p:nvSpPr>
        <p:spPr bwMode="auto">
          <a:xfrm>
            <a:off x="3856856" y="1531868"/>
            <a:ext cx="1219200" cy="338554"/>
          </a:xfrm>
          <a:prstGeom prst="rect">
            <a:avLst/>
          </a:prstGeom>
          <a:noFill/>
        </p:spPr>
        <p:txBody>
          <a:bodyPr wrap="square" rtlCol="0">
            <a:spAutoFit/>
          </a:bodyPr>
          <a:lstStyle/>
          <a:p>
            <a:pPr algn="ctr">
              <a:defRPr/>
            </a:pPr>
            <a:r>
              <a:rPr lang="fr-FR" sz="1600" b="1">
                <a:solidFill>
                  <a:srgbClr val="0C6382"/>
                </a:solidFill>
                <a:latin typeface="+mj-lt"/>
              </a:rPr>
              <a:t>OBJECTIF</a:t>
            </a:r>
            <a:endParaRPr>
              <a:latin typeface="+mj-lt"/>
            </a:endParaRPr>
          </a:p>
        </p:txBody>
      </p:sp>
      <p:sp>
        <p:nvSpPr>
          <p:cNvPr id="19" name="Rectangle : coins arrondis 18"/>
          <p:cNvSpPr/>
          <p:nvPr/>
        </p:nvSpPr>
        <p:spPr bwMode="auto">
          <a:xfrm>
            <a:off x="755576" y="1995686"/>
            <a:ext cx="7488832" cy="2088232"/>
          </a:xfrm>
          <a:prstGeom prst="roundRect">
            <a:avLst>
              <a:gd name="adj" fmla="val 16667"/>
            </a:avLst>
          </a:prstGeom>
          <a:noFill/>
          <a:ln>
            <a:solidFill>
              <a:srgbClr val="2121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ZoneTexte 19"/>
          <p:cNvSpPr txBox="1"/>
          <p:nvPr/>
        </p:nvSpPr>
        <p:spPr bwMode="auto">
          <a:xfrm>
            <a:off x="3316795" y="2688134"/>
            <a:ext cx="2232248" cy="600164"/>
          </a:xfrm>
          <a:prstGeom prst="rect">
            <a:avLst/>
          </a:prstGeom>
          <a:noFill/>
        </p:spPr>
        <p:txBody>
          <a:bodyPr wrap="square" rtlCol="0">
            <a:spAutoFit/>
          </a:bodyPr>
          <a:lstStyle/>
          <a:p>
            <a:pPr algn="ctr">
              <a:defRPr/>
            </a:pPr>
            <a:endParaRPr lang="fr-FR" sz="1100">
              <a:highlight>
                <a:srgbClr val="FFFF00"/>
              </a:highlight>
              <a:latin typeface="+mj-lt"/>
            </a:endParaRPr>
          </a:p>
          <a:p>
            <a:pPr algn="ctr">
              <a:defRPr/>
            </a:pPr>
            <a:endParaRPr lang="fr-FR" sz="1100">
              <a:highlight>
                <a:srgbClr val="FFFF00"/>
              </a:highlight>
              <a:latin typeface="+mj-lt"/>
            </a:endParaRPr>
          </a:p>
          <a:p>
            <a:pPr algn="ctr">
              <a:defRPr/>
            </a:pPr>
            <a:r>
              <a:rPr lang="fr-FR" sz="1100">
                <a:highlight>
                  <a:srgbClr val="FFFF00"/>
                </a:highlight>
                <a:latin typeface="+mj-lt"/>
              </a:rPr>
              <a:t>[compléter avec vos objectifs]</a:t>
            </a:r>
          </a:p>
        </p:txBody>
      </p:sp>
      <p:pic>
        <p:nvPicPr>
          <p:cNvPr id="21" name="Image 20"/>
          <p:cNvPicPr>
            <a:picLocks noChangeAspect="1"/>
          </p:cNvPicPr>
          <p:nvPr/>
        </p:nvPicPr>
        <p:blipFill>
          <a:blip r:embed="rId2"/>
          <a:stretch/>
        </p:blipFill>
        <p:spPr bwMode="auto">
          <a:xfrm>
            <a:off x="4293840" y="2177207"/>
            <a:ext cx="278160" cy="278160"/>
          </a:xfrm>
          <a:prstGeom prst="rect">
            <a:avLst/>
          </a:prstGeom>
        </p:spPr>
      </p:pic>
      <p:grpSp>
        <p:nvGrpSpPr>
          <p:cNvPr id="6" name="Groupe 5">
            <a:extLst>
              <a:ext uri="{FF2B5EF4-FFF2-40B4-BE49-F238E27FC236}">
                <a16:creationId xmlns:a16="http://schemas.microsoft.com/office/drawing/2014/main" id="{0E44FF68-9FE6-9DA5-0224-60F1E70CB487}"/>
              </a:ext>
            </a:extLst>
          </p:cNvPr>
          <p:cNvGrpSpPr/>
          <p:nvPr/>
        </p:nvGrpSpPr>
        <p:grpSpPr>
          <a:xfrm>
            <a:off x="7399338" y="51470"/>
            <a:ext cx="1508303" cy="1008112"/>
            <a:chOff x="7399338" y="51470"/>
            <a:chExt cx="1508303" cy="1008112"/>
          </a:xfrm>
        </p:grpSpPr>
        <p:pic>
          <p:nvPicPr>
            <p:cNvPr id="3" name="Graphique 2" descr="Crayon avec un remplissage uni">
              <a:extLst>
                <a:ext uri="{FF2B5EF4-FFF2-40B4-BE49-F238E27FC236}">
                  <a16:creationId xmlns:a16="http://schemas.microsoft.com/office/drawing/2014/main" id="{8DAC65C5-2579-81DD-0B2E-875C6DE5EF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8028384" y="101249"/>
              <a:ext cx="360361" cy="360361"/>
            </a:xfrm>
            <a:prstGeom prst="rect">
              <a:avLst/>
            </a:prstGeom>
          </p:spPr>
        </p:pic>
        <p:sp>
          <p:nvSpPr>
            <p:cNvPr id="4" name="ZoneTexte 3">
              <a:extLst>
                <a:ext uri="{FF2B5EF4-FFF2-40B4-BE49-F238E27FC236}">
                  <a16:creationId xmlns:a16="http://schemas.microsoft.com/office/drawing/2014/main" id="{FA13123C-2E8D-4633-77A0-2166698C8532}"/>
                </a:ext>
              </a:extLst>
            </p:cNvPr>
            <p:cNvSpPr txBox="1"/>
            <p:nvPr/>
          </p:nvSpPr>
          <p:spPr>
            <a:xfrm>
              <a:off x="7399338" y="461610"/>
              <a:ext cx="1508303" cy="523220"/>
            </a:xfrm>
            <a:prstGeom prst="rect">
              <a:avLst/>
            </a:prstGeom>
            <a:noFill/>
          </p:spPr>
          <p:txBody>
            <a:bodyPr wrap="square" rtlCol="0">
              <a:spAutoFit/>
            </a:bodyPr>
            <a:lstStyle/>
            <a:p>
              <a:pPr algn="ctr"/>
              <a:r>
                <a:rPr lang="fr-FR" sz="700"/>
                <a:t>Page nécessitant des ajouts ou modifications de votre part en amont de la distribution du support de briefing aux joueurs</a:t>
              </a:r>
            </a:p>
          </p:txBody>
        </p:sp>
        <p:sp>
          <p:nvSpPr>
            <p:cNvPr id="5" name="Rectangle 4">
              <a:extLst>
                <a:ext uri="{FF2B5EF4-FFF2-40B4-BE49-F238E27FC236}">
                  <a16:creationId xmlns:a16="http://schemas.microsoft.com/office/drawing/2014/main" id="{631BA44D-2683-2676-8F5D-57D6D3583BDE}"/>
                </a:ext>
              </a:extLst>
            </p:cNvPr>
            <p:cNvSpPr/>
            <p:nvPr/>
          </p:nvSpPr>
          <p:spPr>
            <a:xfrm>
              <a:off x="7399338" y="51470"/>
              <a:ext cx="1508303" cy="1008112"/>
            </a:xfrm>
            <a:prstGeom prst="rect">
              <a:avLst/>
            </a:prstGeom>
            <a:noFill/>
            <a:ln>
              <a:solidFill>
                <a:srgbClr val="21215A"/>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theme/theme1.xml><?xml version="1.0" encoding="utf-8"?>
<a:theme xmlns:a="http://schemas.openxmlformats.org/drawingml/2006/main" name="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oject Document" ma:contentTypeID="0x0101007A60771C5753A247A9E629B69FD0F51E04008CADD432277C4847B2BA10169F6FEA9C" ma:contentTypeVersion="11" ma:contentTypeDescription="Create a new document." ma:contentTypeScope="" ma:versionID="90e38ad4c0f3cc9c766f4e0ccd026907">
  <xsd:schema xmlns:xsd="http://www.w3.org/2001/XMLSchema" xmlns:xs="http://www.w3.org/2001/XMLSchema" xmlns:p="http://schemas.microsoft.com/office/2006/metadata/properties" xmlns:ns2="1816b032-e785-4a92-aab6-14b1d6107930" xmlns:ns3="2daf3c66-56ff-4ce1-8e2a-6bae980b5957" targetNamespace="http://schemas.microsoft.com/office/2006/metadata/properties" ma:root="true" ma:fieldsID="dfde7077e9be81f16bbf20d6b22b10a6" ns2:_="" ns3:_="">
    <xsd:import namespace="1816b032-e785-4a92-aab6-14b1d6107930"/>
    <xsd:import namespace="2daf3c66-56ff-4ce1-8e2a-6bae980b595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16b032-e785-4a92-aab6-14b1d61079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af3c66-56ff-4ce1-8e2a-6bae980b5957"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FAE740-9224-4B13-AA2B-EB825BDB2DC9}">
  <ds:schemaRefs>
    <ds:schemaRef ds:uri="1816b032-e785-4a92-aab6-14b1d6107930"/>
    <ds:schemaRef ds:uri="2daf3c66-56ff-4ce1-8e2a-6bae980b59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750747-039C-468B-B143-CC8618A4F925}">
  <ds:schemaRefs>
    <ds:schemaRef ds:uri="http://schemas.microsoft.com/sharepoint/v3/contenttype/forms"/>
  </ds:schemaRefs>
</ds:datastoreItem>
</file>

<file path=customXml/itemProps3.xml><?xml version="1.0" encoding="utf-8"?>
<ds:datastoreItem xmlns:ds="http://schemas.openxmlformats.org/officeDocument/2006/customXml" ds:itemID="{1E06BA6E-F743-4AE7-8955-431C3B39A45A}">
  <ds:schemaRefs>
    <ds:schemaRef ds:uri="http://purl.org/dc/dcmitype/"/>
    <ds:schemaRef ds:uri="2daf3c66-56ff-4ce1-8e2a-6bae980b5957"/>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1816b032-e785-4a92-aab6-14b1d6107930"/>
    <ds:schemaRef ds:uri="http://purl.org/dc/terms/"/>
  </ds:schemaRefs>
</ds:datastoreItem>
</file>

<file path=docMetadata/LabelInfo.xml><?xml version="1.0" encoding="utf-8"?>
<clbl:labelList xmlns:clbl="http://schemas.microsoft.com/office/2020/mipLabelMetadata">
  <clbl:label id="{6be7ebee-5b98-4973-86ef-ae3752ea54e7}" enabled="1" method="Privileged" siteId="{b9fec68c-c92d-461e-9a97-3d03a0f18b82}" removed="0"/>
</clbl:labelList>
</file>

<file path=docProps/app.xml><?xml version="1.0" encoding="utf-8"?>
<Properties xmlns="http://schemas.openxmlformats.org/officeDocument/2006/extended-properties" xmlns:vt="http://schemas.openxmlformats.org/officeDocument/2006/docPropsVTypes">
  <Template>Template ANSSI</Template>
  <TotalTime>1</TotalTime>
  <Words>1530</Words>
  <Application>Microsoft Office PowerPoint</Application>
  <PresentationFormat>Affichage à l'écran (16:9)</PresentationFormat>
  <Paragraphs>294</Paragraphs>
  <Slides>26</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Arial</vt:lpstr>
      <vt:lpstr>Bitstream Vera Sans</vt:lpstr>
      <vt:lpstr>Calibri</vt:lpstr>
      <vt:lpstr>DejaVu Sans</vt:lpstr>
      <vt:lpstr>Geneva</vt:lpstr>
      <vt:lpstr>Mangal</vt:lpstr>
      <vt:lpstr>Segoe UI</vt:lpstr>
      <vt:lpstr>Wingdings</vt:lpstr>
      <vt:lpstr>TEMPLATE_OPERATEURS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cp:keywords/>
  <dc:description/>
  <cp:lastModifiedBy>Merlier Adrien</cp:lastModifiedBy>
  <cp:revision>3</cp:revision>
  <dcterms:created xsi:type="dcterms:W3CDTF">2023-09-21T11:51:34Z</dcterms:created>
  <dcterms:modified xsi:type="dcterms:W3CDTF">2023-12-04T19:35:16Z</dcterms:modified>
  <cp:category/>
  <dc:identifier/>
  <cp:contentStatus/>
  <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0x0101007A60771C5753A247A9E629B69FD0F51E04008CADD432277C4847B2BA10169F6FEA9C</vt:lpwstr>
  </property>
</Properties>
</file>