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3"/>
  </p:notesMasterIdLst>
  <p:handoutMasterIdLst>
    <p:handoutMasterId r:id="rId4"/>
  </p:handoutMasterIdLst>
  <p:sldIdLst>
    <p:sldId id="562" r:id="rId2"/>
  </p:sldIdLst>
  <p:sldSz cx="6858000" cy="9906000" type="A4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orient="horz" pos="1645" userDrawn="1">
          <p15:clr>
            <a:srgbClr val="A4A3A4"/>
          </p15:clr>
        </p15:guide>
        <p15:guide id="4" orient="horz" pos="1581" userDrawn="1">
          <p15:clr>
            <a:srgbClr val="A4A3A4"/>
          </p15:clr>
        </p15:guide>
        <p15:guide id="5" orient="horz" pos="5872" userDrawn="1">
          <p15:clr>
            <a:srgbClr val="A4A3A4"/>
          </p15:clr>
        </p15:guide>
        <p15:guide id="6" orient="horz" pos="6069" userDrawn="1">
          <p15:clr>
            <a:srgbClr val="A4A3A4"/>
          </p15:clr>
        </p15:guide>
        <p15:guide id="7" pos="2160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3895" userDrawn="1">
          <p15:clr>
            <a:srgbClr val="A4A3A4"/>
          </p15:clr>
        </p15:guide>
        <p15:guide id="10" pos="4099" userDrawn="1">
          <p15:clr>
            <a:srgbClr val="A4A3A4"/>
          </p15:clr>
        </p15:guide>
        <p15:guide id="11" orient="horz" pos="325" userDrawn="1">
          <p15:clr>
            <a:srgbClr val="A4A3A4"/>
          </p15:clr>
        </p15:guide>
        <p15:guide id="12" orient="horz" pos="16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B4D"/>
    <a:srgbClr val="0A5570"/>
    <a:srgbClr val="0A516A"/>
    <a:srgbClr val="0C6382"/>
    <a:srgbClr val="BF827F"/>
    <a:srgbClr val="578B7D"/>
    <a:srgbClr val="AE1E1E"/>
    <a:srgbClr val="CCDFDA"/>
    <a:srgbClr val="ACC0BB"/>
    <a:srgbClr val="CD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374" autoAdjust="0"/>
  </p:normalViewPr>
  <p:slideViewPr>
    <p:cSldViewPr snapToObjects="1">
      <p:cViewPr varScale="1">
        <p:scale>
          <a:sx n="60" d="100"/>
          <a:sy n="60" d="100"/>
        </p:scale>
        <p:origin x="2717" y="58"/>
      </p:cViewPr>
      <p:guideLst>
        <p:guide orient="horz" pos="3120"/>
        <p:guide orient="horz" pos="368"/>
        <p:guide orient="horz" pos="1645"/>
        <p:guide orient="horz" pos="1581"/>
        <p:guide orient="horz" pos="5872"/>
        <p:guide orient="horz" pos="6069"/>
        <p:guide pos="2160"/>
        <p:guide pos="357"/>
        <p:guide pos="3895"/>
        <p:guide pos="4099"/>
        <p:guide orient="horz" pos="325"/>
        <p:guide orient="horz" pos="16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A43937-F1FC-481A-8EEA-4A48CCE25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81D73-67AA-4D98-A018-6A9FC04AA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D7CAC-FC49-47AF-A0F3-75CDA0829CC7}" type="datetimeFigureOut">
              <a:rPr lang="fr-FR"/>
              <a:pPr>
                <a:defRPr/>
              </a:pPr>
              <a:t>11/08/2023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8DD57-F20F-4772-9F42-BFEF64C1A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ED7997-FC6D-4A85-AC5E-E59C91C4C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A7936D-48A0-4488-A686-63923B6FB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F5510D-D101-4F54-AA2B-4C94520C1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14B934-6658-459C-AC9E-50F2520EB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E0821FB-339E-4B8F-A2F3-9193EA92B741}" type="datetimeFigureOut">
              <a:rPr lang="fr-FR"/>
              <a:pPr>
                <a:defRPr/>
              </a:pPr>
              <a:t>11/08/2023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5545F4-3A68-4CE2-83D4-2E4EB2B0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1138D-977C-4137-BC42-40B4722E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23C6A-C007-4DB5-B0AE-DDB98B7AA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07820-B2FA-487D-B474-ECC8E2CB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CAABFC-87D6-4DB4-9341-D53DC40CEB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20315-EB8D-4C36-B2F5-1F0EC1210C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0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DD47A2AE-D2B8-4B41-81E2-9C008D027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D02CF150-BF50-48A4-A0D7-2EEDEB526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941266-44D4-4D7B-B396-4DF053F8EE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>
            <a:extLst/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42889" y="2404864"/>
            <a:ext cx="6318461" cy="467906"/>
          </a:xfrm>
        </p:spPr>
        <p:txBody>
          <a:bodyPr/>
          <a:lstStyle>
            <a:lvl1pPr marL="18344" indent="165094">
              <a:spcBef>
                <a:spcPts val="770"/>
              </a:spcBef>
              <a:spcAft>
                <a:spcPts val="1541"/>
              </a:spcAft>
              <a:buFont typeface="+mj-lt"/>
              <a:buNone/>
              <a:tabLst/>
              <a:defRPr sz="28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11">
            <a:extLst/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2888" y="3288815"/>
            <a:ext cx="6318251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84217F5-D1D7-406F-AB9F-81F593A9E38E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242888" y="9239488"/>
            <a:ext cx="877491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56FFCE94-38D4-4DC8-9CB8-02F979E9B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E765169C-6B82-443B-A105-4B1E4B0B4A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893D4E-D973-403F-8794-462429E931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242646" y="3011451"/>
            <a:ext cx="1890000" cy="5547283"/>
          </a:xfrm>
        </p:spPr>
        <p:txBody>
          <a:bodyPr/>
          <a:lstStyle>
            <a:lvl1pPr marL="277322" indent="-277322">
              <a:spcBef>
                <a:spcPts val="770"/>
              </a:spcBef>
              <a:spcAft>
                <a:spcPts val="1541"/>
              </a:spcAft>
              <a:buFont typeface="+mj-lt"/>
              <a:buAutoNum type="arabicPeriod"/>
              <a:defRPr b="1"/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484000" y="3011451"/>
            <a:ext cx="1890000" cy="5509616"/>
          </a:xfrm>
        </p:spPr>
        <p:txBody>
          <a:bodyPr/>
          <a:lstStyle>
            <a:lvl1pPr marL="277322" indent="-277322">
              <a:spcBef>
                <a:spcPts val="770"/>
              </a:spcBef>
              <a:spcAft>
                <a:spcPts val="1541"/>
              </a:spcAft>
              <a:buFont typeface="+mj-lt"/>
              <a:buAutoNum type="arabicPeriod"/>
              <a:defRPr b="1"/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4697999" y="3011451"/>
            <a:ext cx="1890000" cy="5509616"/>
          </a:xfrm>
        </p:spPr>
        <p:txBody>
          <a:bodyPr/>
          <a:lstStyle>
            <a:lvl1pPr marL="277322" indent="-277322">
              <a:spcBef>
                <a:spcPts val="770"/>
              </a:spcBef>
              <a:spcAft>
                <a:spcPts val="1541"/>
              </a:spcAft>
              <a:buFont typeface="+mj-lt"/>
              <a:buAutoNum type="arabicPeriod"/>
              <a:defRPr b="1"/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2889" y="1315027"/>
            <a:ext cx="6318647" cy="10399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C73BA777-11CE-41A0-A6CF-8F9388C007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A495-0CAB-4730-84AF-39839411CE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267A13-BFE4-4163-985C-055BD17DBB57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682567-127F-4644-A5AD-E8EF6A68E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C0C2A7-56B3-4802-AC5B-C1E092BF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85AAAC-2608-484B-8FFB-E1D7AA454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>
            <a:extLst/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242889" y="2404864"/>
            <a:ext cx="6318461" cy="467906"/>
          </a:xfrm>
        </p:spPr>
        <p:txBody>
          <a:bodyPr/>
          <a:lstStyle>
            <a:lvl1pPr marL="0" indent="183438">
              <a:spcBef>
                <a:spcPts val="770"/>
              </a:spcBef>
              <a:spcAft>
                <a:spcPts val="1541"/>
              </a:spcAft>
              <a:buFont typeface="+mj-lt"/>
              <a:buNone/>
              <a:tabLst/>
              <a:defRPr sz="28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2889" y="1315027"/>
            <a:ext cx="6318647" cy="10399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1">
            <a:extLst/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242648" y="3288815"/>
            <a:ext cx="1917353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1">
            <a:extLst/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56892" y="3288815"/>
            <a:ext cx="1890000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1">
            <a:extLst/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671138" y="3288815"/>
            <a:ext cx="1890000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D86C4AE-97D5-45A8-A61B-E55DA970D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9216-69DD-45B2-9226-6F1493D2D9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31EA944-9CFF-4CDF-BE90-9E7AD8E01A3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2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DF8399D5-BA40-42BA-93EB-104FC31A6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CA7A016E-68C5-4D20-ABAB-0FF2EA4826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061EC1-19BF-42FB-8FCC-5B9A44CDC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242646" y="3288815"/>
            <a:ext cx="1890000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>
            <a:extLst/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42889" y="2404864"/>
            <a:ext cx="6318461" cy="467906"/>
          </a:xfrm>
        </p:spPr>
        <p:txBody>
          <a:bodyPr/>
          <a:lstStyle>
            <a:lvl1pPr marL="0" indent="183438">
              <a:spcBef>
                <a:spcPts val="770"/>
              </a:spcBef>
              <a:spcAft>
                <a:spcPts val="1541"/>
              </a:spcAft>
              <a:buFont typeface="+mj-lt"/>
              <a:buNone/>
              <a:tabLst/>
              <a:defRPr sz="28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2889" y="1315027"/>
            <a:ext cx="6318647" cy="10399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>
            <a:extLst/>
          </p:cNvPr>
          <p:cNvSpPr>
            <a:spLocks noGrp="1"/>
          </p:cNvSpPr>
          <p:nvPr>
            <p:ph type="pic" sz="quarter" idx="15"/>
          </p:nvPr>
        </p:nvSpPr>
        <p:spPr>
          <a:xfrm>
            <a:off x="2348880" y="3288815"/>
            <a:ext cx="4212468" cy="5547283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00285CDD-E57E-4C08-A3CD-F16C2A1FF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C447-30AF-4557-9C5B-F2FCB4D94B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6130339-A1B9-4C53-9B32-D5E9FFA68F5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86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8C2F631A-20A8-493C-B581-9B1483E4A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024057A8-9FF7-422D-A34A-CC7ADDACC3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ADF2E-2B3C-4295-A1C0-4A0185EB1CE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71138" y="3288815"/>
            <a:ext cx="1890000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>
            <a:extLst/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42889" y="2404864"/>
            <a:ext cx="6318461" cy="467906"/>
          </a:xfrm>
        </p:spPr>
        <p:txBody>
          <a:bodyPr/>
          <a:lstStyle>
            <a:lvl1pPr marL="0" indent="183438">
              <a:spcBef>
                <a:spcPts val="770"/>
              </a:spcBef>
              <a:spcAft>
                <a:spcPts val="1541"/>
              </a:spcAft>
              <a:buFont typeface="+mj-lt"/>
              <a:buNone/>
              <a:tabLst/>
              <a:defRPr sz="28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2889" y="1315027"/>
            <a:ext cx="6318647" cy="10399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graphique 2">
            <a:extLst/>
          </p:cNvPr>
          <p:cNvSpPr>
            <a:spLocks noGrp="1"/>
          </p:cNvSpPr>
          <p:nvPr>
            <p:ph type="chart" sz="quarter" idx="15"/>
          </p:nvPr>
        </p:nvSpPr>
        <p:spPr>
          <a:xfrm>
            <a:off x="242647" y="3288818"/>
            <a:ext cx="4320779" cy="5546137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9C74E37-C365-48B6-BA95-1619D8719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2FF-DF16-4215-A8E0-FCD52151AA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998AEDB-2DF5-448F-B32F-16CFD9A044B6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0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45174-3011-49DB-B589-38F2565740F2}"/>
              </a:ext>
            </a:extLst>
          </p:cNvPr>
          <p:cNvSpPr/>
          <p:nvPr userDrawn="1"/>
        </p:nvSpPr>
        <p:spPr>
          <a:xfrm>
            <a:off x="0" y="3546047"/>
            <a:ext cx="6858000" cy="5648221"/>
          </a:xfrm>
          <a:prstGeom prst="rect">
            <a:avLst/>
          </a:prstGeom>
          <a:blipFill dpi="0" rotWithShape="0">
            <a:blip r:embed="rId2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9E8E75C3-AB0D-49DF-BEDF-382660EEE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9311" y="486129"/>
            <a:ext cx="1079897" cy="277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B3E5487F-9B02-4A93-AFB1-D3C06413AB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67" y="675688"/>
            <a:ext cx="854869" cy="219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242888" y="4120907"/>
            <a:ext cx="6318000" cy="441658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7704" b="1" cap="all" baseline="0"/>
            </a:lvl1pPr>
            <a:lvl2pPr marL="177321" indent="0">
              <a:spcBef>
                <a:spcPts val="963"/>
              </a:spcBef>
              <a:spcAft>
                <a:spcPts val="0"/>
              </a:spcAft>
              <a:buNone/>
              <a:tabLst/>
              <a:defRPr sz="3852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DDBF3C8-E45F-419F-886C-8D95614B628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51076F-13C4-4594-B2AE-71E27E438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36DBE-02F8-4A7C-AA13-A8190BD14C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9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3530A-8232-4E16-BB23-D12DF6613B35}"/>
              </a:ext>
            </a:extLst>
          </p:cNvPr>
          <p:cNvSpPr/>
          <p:nvPr userDrawn="1"/>
        </p:nvSpPr>
        <p:spPr>
          <a:xfrm>
            <a:off x="0" y="1247422"/>
            <a:ext cx="6858000" cy="8658578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6466B68C-A249-4AF7-9D3A-B00C15781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2AE4189B-321D-4141-BE1B-3C1A404E0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242888" y="4120907"/>
            <a:ext cx="6318000" cy="4416580"/>
          </a:xfrm>
        </p:spPr>
        <p:txBody>
          <a:bodyPr/>
          <a:lstStyle>
            <a:lvl1pPr marL="1167885" indent="-990564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6261" b="1" cap="all" baseline="0">
                <a:solidFill>
                  <a:schemeClr val="bg1"/>
                </a:solidFill>
              </a:defRPr>
            </a:lvl1pPr>
            <a:lvl2pPr marL="177321" indent="0">
              <a:spcBef>
                <a:spcPts val="963"/>
              </a:spcBef>
              <a:spcAft>
                <a:spcPts val="0"/>
              </a:spcAft>
              <a:buNone/>
              <a:tabLst/>
              <a:defRPr sz="3565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8C051D5-DA2E-4DAC-903E-D3F52440ACF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272655" y="9239488"/>
            <a:ext cx="877490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79B0C8-1EF9-467D-9DF5-4831026C28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46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2C633B-659A-434E-9BBF-83C60A170E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5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3F7BC-AEF0-45B8-A2D9-B1B7FB4F37B4}"/>
              </a:ext>
            </a:extLst>
          </p:cNvPr>
          <p:cNvSpPr/>
          <p:nvPr userDrawn="1"/>
        </p:nvSpPr>
        <p:spPr>
          <a:xfrm>
            <a:off x="0" y="1275733"/>
            <a:ext cx="6858000" cy="7904000"/>
          </a:xfrm>
          <a:prstGeom prst="rect">
            <a:avLst/>
          </a:prstGeom>
          <a:blipFill dpi="0" rotWithShape="0">
            <a:blip r:embed="rId2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921D5-A9BE-4189-A6F0-D6D162981D2C}"/>
              </a:ext>
            </a:extLst>
          </p:cNvPr>
          <p:cNvSpPr/>
          <p:nvPr userDrawn="1"/>
        </p:nvSpPr>
        <p:spPr>
          <a:xfrm>
            <a:off x="0" y="9178340"/>
            <a:ext cx="6858000" cy="727663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07BF3C9F-4C43-49B9-A89C-C727FB774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729F7DE0-DE42-48DA-B676-8E7955AF3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242888" y="4120907"/>
            <a:ext cx="6318000" cy="4416580"/>
          </a:xfrm>
        </p:spPr>
        <p:txBody>
          <a:bodyPr/>
          <a:lstStyle>
            <a:lvl1pPr marL="1167885" indent="-990564">
              <a:lnSpc>
                <a:spcPct val="90000"/>
              </a:lnSpc>
              <a:spcAft>
                <a:spcPts val="0"/>
              </a:spcAft>
              <a:buFont typeface="+mj-lt"/>
              <a:buAutoNum type="alphaUcPeriod"/>
              <a:defRPr sz="4815" b="1" cap="all" baseline="0">
                <a:solidFill>
                  <a:schemeClr val="tx1"/>
                </a:solidFill>
              </a:defRPr>
            </a:lvl1pPr>
            <a:lvl2pPr marL="177321" indent="0">
              <a:spcBef>
                <a:spcPts val="963"/>
              </a:spcBef>
              <a:spcAft>
                <a:spcPts val="0"/>
              </a:spcAft>
              <a:buNone/>
              <a:tabLst/>
              <a:defRPr sz="3565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D0AECF4-8BBB-4602-8C15-EB8808B8BEF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272655" y="9239488"/>
            <a:ext cx="877490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0B5C319-18E6-4FBE-B128-B68A2FD17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46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4CA4DD-83B3-480F-9DE5-C6494E001C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1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0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8"/>
            <a:ext cx="5143500" cy="2391655"/>
          </a:xfrm>
        </p:spPr>
        <p:txBody>
          <a:bodyPr/>
          <a:lstStyle>
            <a:lvl1pPr marL="0" indent="0" algn="ctr">
              <a:buNone/>
              <a:defRPr sz="1801"/>
            </a:lvl1pPr>
            <a:lvl2pPr marL="342868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600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200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AA4E-DD60-493E-A474-6A7CA698F688}" type="datetimeFigureOut">
              <a:rPr lang="fr-FR" smtClean="0"/>
              <a:t>11/08/2023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BBC2-BB27-49B5-AAA0-51F809211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8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592EB48-853A-42F7-961D-F1E38781911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42889" y="3289773"/>
            <a:ext cx="6318647" cy="568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26620-148B-45D8-A4E8-E38091C8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49505" y="9211969"/>
            <a:ext cx="1012031" cy="6940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46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3E9C10-DF8E-4B7F-A608-7C15B3E7DA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8" name="Espace réservé du titre 11">
            <a:extLst>
              <a:ext uri="{FF2B5EF4-FFF2-40B4-BE49-F238E27FC236}">
                <a16:creationId xmlns:a16="http://schemas.microsoft.com/office/drawing/2014/main" id="{3DC49810-871F-4209-A624-6BAA3C565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2889" y="1314685"/>
            <a:ext cx="6318647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66223-C3B5-40CE-BBF2-E2B79CEC1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6935" y="9211972"/>
            <a:ext cx="1543050" cy="528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46" b="1" cap="all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</p:sldLayoutIdLst>
  <p:hf hdr="0" ftr="0" dt="0"/>
  <p:txStyles>
    <p:titleStyle>
      <a:lvl1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2pPr>
      <a:lvl3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3pPr>
      <a:lvl4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4pPr>
      <a:lvl5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5pPr>
      <a:lvl6pPr marL="908016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6pPr>
      <a:lvl7pPr marL="1788516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7pPr>
      <a:lvl8pPr marL="2669014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8pPr>
      <a:lvl9pPr marL="3549515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321" algn="l" rtl="0" fontAlgn="base">
        <a:spcBef>
          <a:spcPct val="0"/>
        </a:spcBef>
        <a:spcAft>
          <a:spcPts val="963"/>
        </a:spcAft>
        <a:buFont typeface="Arial" panose="020B0604020202020204" pitchFamily="34" charset="0"/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75663" indent="-330188" algn="l" rtl="0" fontAlgn="base">
        <a:spcBef>
          <a:spcPts val="1156"/>
        </a:spcBef>
        <a:spcAft>
          <a:spcPts val="1156"/>
        </a:spcAft>
        <a:buSzPct val="100000"/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2pPr>
      <a:lvl3pPr marL="1021135" indent="-330188" algn="l" rtl="0" fontAlgn="base">
        <a:spcBef>
          <a:spcPts val="193"/>
        </a:spcBef>
        <a:spcAft>
          <a:spcPts val="193"/>
        </a:spcAft>
        <a:buSzPct val="100000"/>
        <a:buFont typeface="Wingdings" panose="05000000000000000000" pitchFamily="2" charset="2"/>
        <a:buChar char="§"/>
        <a:defRPr sz="1926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5" indent="-330188" algn="l" rtl="0" fontAlgn="base">
        <a:spcBef>
          <a:spcPts val="193"/>
        </a:spcBef>
        <a:spcAft>
          <a:spcPts val="193"/>
        </a:spcAft>
        <a:buSzPct val="100000"/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85458" indent="-330188" algn="l" rtl="0" fontAlgn="base">
        <a:spcBef>
          <a:spcPts val="193"/>
        </a:spcBef>
        <a:spcAft>
          <a:spcPts val="193"/>
        </a:spcAft>
        <a:buSzPct val="100000"/>
        <a:buFont typeface="Wingdings" panose="05000000000000000000" pitchFamily="2" charset="2"/>
        <a:buChar char="§"/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4842747" indent="-440249" algn="l" defTabSz="1760999" rtl="0" eaLnBrk="1" latinLnBrk="0" hangingPunct="1">
        <a:spcBef>
          <a:spcPct val="20000"/>
        </a:spcBef>
        <a:buFont typeface="Arial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247" indent="-440249" algn="l" defTabSz="1760999" rtl="0" eaLnBrk="1" latinLnBrk="0" hangingPunct="1">
        <a:spcBef>
          <a:spcPct val="20000"/>
        </a:spcBef>
        <a:buFont typeface="Arial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163496" indent="0" algn="l" defTabSz="1760999" rtl="0" eaLnBrk="1" latinLnBrk="0" hangingPunct="1">
        <a:spcBef>
          <a:spcPct val="20000"/>
        </a:spcBef>
        <a:buFont typeface="Arial" pitchFamily="34" charset="0"/>
        <a:buNone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246" indent="-440249" algn="l" defTabSz="1760999" rtl="0" eaLnBrk="1" latinLnBrk="0" hangingPunct="1">
        <a:spcBef>
          <a:spcPct val="20000"/>
        </a:spcBef>
        <a:buFont typeface="Arial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500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99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99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97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98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96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496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997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_gvt_4eme">
            <a:extLst>
              <a:ext uri="{FF2B5EF4-FFF2-40B4-BE49-F238E27FC236}">
                <a16:creationId xmlns:a16="http://schemas.microsoft.com/office/drawing/2014/main" id="{B604B508-9859-4133-B6AE-BD0A5B81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/>
          <a:stretch>
            <a:fillRect/>
          </a:stretch>
        </p:blipFill>
        <p:spPr bwMode="auto">
          <a:xfrm>
            <a:off x="-37911" y="3175"/>
            <a:ext cx="6885385" cy="99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itre 1">
            <a:extLst>
              <a:ext uri="{FF2B5EF4-FFF2-40B4-BE49-F238E27FC236}">
                <a16:creationId xmlns:a16="http://schemas.microsoft.com/office/drawing/2014/main" id="{CD9B121A-4327-4A71-BBE4-D8C5C84CD5E5}"/>
              </a:ext>
            </a:extLst>
          </p:cNvPr>
          <p:cNvSpPr txBox="1">
            <a:spLocks/>
          </p:cNvSpPr>
          <p:nvPr/>
        </p:nvSpPr>
        <p:spPr>
          <a:xfrm>
            <a:off x="1312766" y="729337"/>
            <a:ext cx="4921747" cy="4919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743" rtl="0" eaLnBrk="1" latinLnBrk="0" hangingPunct="1">
              <a:lnSpc>
                <a:spcPts val="2025"/>
              </a:lnSpc>
              <a:spcBef>
                <a:spcPts val="0"/>
              </a:spcBef>
              <a:buNone/>
              <a:defRPr sz="21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678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fr-FR" sz="2200" dirty="0">
                <a:solidFill>
                  <a:srgbClr val="0C6382"/>
                </a:solidFill>
                <a:latin typeface="Marianne ExtraBold" panose="02000000000000000000" pitchFamily="2" charset="0"/>
                <a:cs typeface="Segoe UI" panose="020B0502040204020203" pitchFamily="34" charset="0"/>
              </a:rPr>
              <a:t>Exercice de gestion de crise cyber</a:t>
            </a:r>
          </a:p>
          <a:p>
            <a:pPr algn="ctr" defTabSz="685678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fr-FR" sz="2200" dirty="0">
                <a:solidFill>
                  <a:srgbClr val="0C6382"/>
                </a:solidFill>
                <a:latin typeface="Marianne ExtraBold" panose="02000000000000000000" pitchFamily="2" charset="0"/>
                <a:cs typeface="Segoe UI" panose="020B0502040204020203" pitchFamily="34" charset="0"/>
              </a:rPr>
              <a:t>Kit exercice sur table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14C82-8B8E-4499-89DD-7118A077342B}"/>
              </a:ext>
            </a:extLst>
          </p:cNvPr>
          <p:cNvSpPr/>
          <p:nvPr/>
        </p:nvSpPr>
        <p:spPr>
          <a:xfrm>
            <a:off x="1849287" y="1593665"/>
            <a:ext cx="3291361" cy="510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78B7D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Fiche « Rôle du joueur »</a:t>
            </a:r>
          </a:p>
        </p:txBody>
      </p:sp>
      <p:sp>
        <p:nvSpPr>
          <p:cNvPr id="35" name="TextBox 138">
            <a:extLst>
              <a:ext uri="{FF2B5EF4-FFF2-40B4-BE49-F238E27FC236}">
                <a16:creationId xmlns:a16="http://schemas.microsoft.com/office/drawing/2014/main" id="{C4C4841E-37F3-4457-9F28-5F9C78652426}"/>
              </a:ext>
            </a:extLst>
          </p:cNvPr>
          <p:cNvSpPr txBox="1"/>
          <p:nvPr/>
        </p:nvSpPr>
        <p:spPr>
          <a:xfrm>
            <a:off x="679934" y="2582542"/>
            <a:ext cx="6009347" cy="623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Cette fiche a pour objectif de vous guider et de vous préparer au mieux à l’exercice de crise qui se déroulera au sein de votre entité.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fr-FR" sz="1100" kern="0" dirty="0"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Vous allez participer, en tant que joueur, à un exercice de crise qui va se dérouler en 3 étapes, sur </a:t>
            </a:r>
            <a:r>
              <a:rPr lang="fr-FR" sz="1100" kern="0" dirty="0"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XX </a:t>
            </a: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heures :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fr-FR" sz="1100" b="1" kern="0" dirty="0">
              <a:solidFill>
                <a:srgbClr val="073B4D"/>
              </a:solidFill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b="1" kern="0" dirty="0">
                <a:solidFill>
                  <a:srgbClr val="073B4D"/>
                </a:solidFill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1. Briefing des joueurs </a:t>
            </a:r>
            <a:r>
              <a:rPr lang="fr-FR" sz="1100" b="1" kern="0" dirty="0">
                <a:solidFill>
                  <a:srgbClr val="073B4D"/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(horaires à indiquer)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Le briefing est assuré par l’animation. Il permet de faire un rappel des modalités de l’exercice.</a:t>
            </a:r>
            <a:endParaRPr lang="fr-FR" sz="1100" b="1" kern="0" dirty="0"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b="1" kern="0" dirty="0">
                <a:solidFill>
                  <a:srgbClr val="073B4D"/>
                </a:solidFill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2. Déroulé de l’exercice </a:t>
            </a:r>
            <a:r>
              <a:rPr lang="fr-FR" sz="1100" b="1" kern="0" dirty="0">
                <a:solidFill>
                  <a:srgbClr val="073B4D"/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(horaires à indiquer) </a:t>
            </a:r>
            <a:endParaRPr lang="fr-FR" sz="1100" b="1" kern="0" dirty="0">
              <a:solidFill>
                <a:srgbClr val="073B4D"/>
              </a:solidFill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Vous serez positionner dans le cadre d’une cellule de crise fictive.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L’animateur de l’exercice déroule le scénario. Vous êtes invités à réagir aux éléments présentés (analyse/prise de décisions).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La fréquence des évènements est volontairement accélérée, une crise cyber se déroulant en général sur plusieurs jours voire plusieurs semaines.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Durant l’exercice, l’animation est à votre disposition pour répondre à vos interrogations (clarification sur un stimuli, information technique, etc.). Il doit être votre unique interlocuteur. Il est à noter que les simulations réalisées dans le cadre de l’exercice ne doivent en aucun cas avoir un impact réel sur l’organisation.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fr-FR" sz="800" b="1" kern="0" dirty="0">
              <a:solidFill>
                <a:srgbClr val="073B4D"/>
              </a:solidFill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b="1" kern="0" dirty="0">
                <a:solidFill>
                  <a:srgbClr val="073B4D"/>
                </a:solidFill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3. Débriefing et retour d’Expérience (RETEX) à chaud </a:t>
            </a:r>
            <a:r>
              <a:rPr lang="fr-FR" sz="1100" b="1" kern="0" dirty="0">
                <a:solidFill>
                  <a:srgbClr val="073B4D"/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(horaires à indiquer) </a:t>
            </a:r>
            <a:endParaRPr lang="fr-FR" sz="1100" b="1" kern="0" dirty="0">
              <a:solidFill>
                <a:srgbClr val="073B4D"/>
              </a:solidFill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Un débriefing de l’exercice est organisé à la fin de l’exercice.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L’animateur rappelle aux joueurs les objectifs préalablement fixés et le scénario d’attaque qui a été joué.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Ce moment de débriefing est suivi du RETEX à chaud. Le planificateur de recueille les ressentis de chaque joueur sur l’exercice.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fr-FR" sz="1100" kern="0" dirty="0"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A522B3-3BCF-4A8C-B74E-EE8BBB995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3" y="614837"/>
            <a:ext cx="748790" cy="12415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84EDFC-1DEE-4EED-A109-FAD9EB8C0DC7}"/>
              </a:ext>
            </a:extLst>
          </p:cNvPr>
          <p:cNvSpPr/>
          <p:nvPr/>
        </p:nvSpPr>
        <p:spPr>
          <a:xfrm rot="16200000">
            <a:off x="5879777" y="654760"/>
            <a:ext cx="1622457" cy="312936"/>
          </a:xfrm>
          <a:prstGeom prst="rect">
            <a:avLst/>
          </a:prstGeom>
          <a:solidFill>
            <a:srgbClr val="AE1E1E"/>
          </a:solidFill>
          <a:ln>
            <a:solidFill>
              <a:srgbClr val="AE1E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Marianne" panose="02000000000000000000" pitchFamily="50" charset="0"/>
                <a:cs typeface="Segoe UI" panose="020B0502040204020203" pitchFamily="34" charset="0"/>
              </a:rPr>
              <a:t>Volet joueur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324227-E66D-4E2F-813B-47457ADB6CD0}"/>
              </a:ext>
            </a:extLst>
          </p:cNvPr>
          <p:cNvSpPr/>
          <p:nvPr/>
        </p:nvSpPr>
        <p:spPr>
          <a:xfrm>
            <a:off x="2024844" y="2062965"/>
            <a:ext cx="2995990" cy="45719"/>
          </a:xfrm>
          <a:prstGeom prst="rect">
            <a:avLst/>
          </a:prstGeom>
          <a:solidFill>
            <a:srgbClr val="578B7D"/>
          </a:solidFill>
          <a:ln>
            <a:solidFill>
              <a:srgbClr val="578B7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73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32509</TotalTime>
  <Words>292</Words>
  <Application>Microsoft Office PowerPoint</Application>
  <PresentationFormat>Format A4 (210 x 297 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Geneva</vt:lpstr>
      <vt:lpstr>Marianne</vt:lpstr>
      <vt:lpstr>Marianne ExtraBold</vt:lpstr>
      <vt:lpstr>Segoe UI</vt:lpstr>
      <vt:lpstr>Wingdings</vt:lpstr>
      <vt:lpstr>TEMPLATE_OPERATEURS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admin</dc:creator>
  <cp:lastModifiedBy>Nowak Celia</cp:lastModifiedBy>
  <cp:revision>996</cp:revision>
  <dcterms:created xsi:type="dcterms:W3CDTF">2020-08-04T12:18:42Z</dcterms:created>
  <dcterms:modified xsi:type="dcterms:W3CDTF">2023-08-11T11:46:29Z</dcterms:modified>
</cp:coreProperties>
</file>