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332" r:id="rId2"/>
    <p:sldId id="391" r:id="rId3"/>
    <p:sldId id="366" r:id="rId4"/>
    <p:sldId id="367" r:id="rId5"/>
    <p:sldId id="368" r:id="rId6"/>
    <p:sldId id="401" r:id="rId7"/>
    <p:sldId id="392" r:id="rId8"/>
    <p:sldId id="369" r:id="rId9"/>
    <p:sldId id="400" r:id="rId10"/>
    <p:sldId id="375" r:id="rId11"/>
    <p:sldId id="376" r:id="rId12"/>
    <p:sldId id="377" r:id="rId13"/>
    <p:sldId id="378" r:id="rId14"/>
    <p:sldId id="397" r:id="rId15"/>
    <p:sldId id="370" r:id="rId16"/>
    <p:sldId id="379" r:id="rId17"/>
    <p:sldId id="395" r:id="rId18"/>
    <p:sldId id="380" r:id="rId19"/>
    <p:sldId id="396" r:id="rId20"/>
    <p:sldId id="381" r:id="rId21"/>
    <p:sldId id="382" r:id="rId22"/>
    <p:sldId id="387" r:id="rId23"/>
    <p:sldId id="383" r:id="rId24"/>
    <p:sldId id="371" r:id="rId25"/>
    <p:sldId id="398" r:id="rId26"/>
    <p:sldId id="384" r:id="rId27"/>
    <p:sldId id="385" r:id="rId28"/>
    <p:sldId id="388" r:id="rId29"/>
    <p:sldId id="393" r:id="rId30"/>
    <p:sldId id="373" r:id="rId31"/>
    <p:sldId id="374" r:id="rId32"/>
    <p:sldId id="399" r:id="rId33"/>
    <p:sldId id="668" r:id="rId34"/>
    <p:sldId id="669" r:id="rId35"/>
    <p:sldId id="670" r:id="rId36"/>
    <p:sldId id="671" r:id="rId37"/>
    <p:sldId id="394"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rcice sur table ESRI" id="{B8A7B9C5-1968-47D1-926D-1A1A0AF7D048}">
          <p14:sldIdLst>
            <p14:sldId id="332"/>
            <p14:sldId id="391"/>
          </p14:sldIdLst>
        </p14:section>
        <p14:section name="Briefing" id="{EB5959B2-A5F2-4241-B49A-E836E7EC0292}">
          <p14:sldIdLst>
            <p14:sldId id="366"/>
            <p14:sldId id="367"/>
            <p14:sldId id="368"/>
            <p14:sldId id="401"/>
          </p14:sldIdLst>
        </p14:section>
        <p14:section name="Exercice" id="{41E1D007-1F7B-4E82-9FA3-4F5368C12FC5}">
          <p14:sldIdLst>
            <p14:sldId id="392"/>
          </p14:sldIdLst>
        </p14:section>
        <p14:section name="Phase 1 : Alerte et mobilisation" id="{4466A0EC-EE6E-4F37-9FBE-65A1D511B24C}">
          <p14:sldIdLst>
            <p14:sldId id="369"/>
            <p14:sldId id="400"/>
            <p14:sldId id="375"/>
            <p14:sldId id="376"/>
            <p14:sldId id="377"/>
            <p14:sldId id="378"/>
            <p14:sldId id="397"/>
          </p14:sldIdLst>
        </p14:section>
        <p14:section name="Phase 2 : Confiance et compréhension" id="{7664A2C7-7498-4AB4-A964-C3F4B21343E6}">
          <p14:sldIdLst>
            <p14:sldId id="370"/>
            <p14:sldId id="379"/>
            <p14:sldId id="395"/>
            <p14:sldId id="380"/>
            <p14:sldId id="396"/>
            <p14:sldId id="381"/>
            <p14:sldId id="382"/>
            <p14:sldId id="387"/>
            <p14:sldId id="383"/>
          </p14:sldIdLst>
        </p14:section>
        <p14:section name="Phase 3 : Relance et durcissement" id="{314E1499-DD88-434A-B4AF-E9AE0249B33E}">
          <p14:sldIdLst>
            <p14:sldId id="371"/>
            <p14:sldId id="398"/>
            <p14:sldId id="384"/>
            <p14:sldId id="385"/>
            <p14:sldId id="388"/>
          </p14:sldIdLst>
        </p14:section>
        <p14:section name="Débriefing" id="{DEDFDEB3-216B-4884-BEEE-3B97F9DDB972}">
          <p14:sldIdLst>
            <p14:sldId id="393"/>
            <p14:sldId id="373"/>
            <p14:sldId id="374"/>
            <p14:sldId id="399"/>
            <p14:sldId id="668"/>
            <p14:sldId id="669"/>
            <p14:sldId id="670"/>
            <p14:sldId id="671"/>
            <p14:sldId id="3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YMOND Artus" initials="RA" lastIdx="1" clrIdx="0">
    <p:extLst>
      <p:ext uri="{19B8F6BF-5375-455C-9EA6-DF929625EA0E}">
        <p15:presenceInfo xmlns:p15="http://schemas.microsoft.com/office/powerpoint/2012/main" userId="S-1-5-21-1724003341-2785121338-2260330338-26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86550" autoAdjust="0"/>
  </p:normalViewPr>
  <p:slideViewPr>
    <p:cSldViewPr snapToGrid="0">
      <p:cViewPr varScale="1">
        <p:scale>
          <a:sx n="63" d="100"/>
          <a:sy n="63" d="100"/>
        </p:scale>
        <p:origin x="990" y="60"/>
      </p:cViewPr>
      <p:guideLst/>
    </p:cSldViewPr>
  </p:slideViewPr>
  <p:notesTextViewPr>
    <p:cViewPr>
      <p:scale>
        <a:sx n="1" d="1"/>
        <a:sy n="1" d="1"/>
      </p:scale>
      <p:origin x="0" y="0"/>
    </p:cViewPr>
  </p:notesTextViewPr>
  <p:notesViewPr>
    <p:cSldViewPr snapToGrid="0">
      <p:cViewPr varScale="1">
        <p:scale>
          <a:sx n="84" d="100"/>
          <a:sy n="84" d="100"/>
        </p:scale>
        <p:origin x="233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8F2F12-5874-4CC2-8C43-C0A8E08636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18B8A649-5612-427F-AD2B-36A9A7816ED4}">
      <dgm:prSet phldrT="[Texte]" custT="1"/>
      <dgm:spPr/>
      <dgm:t>
        <a:bodyPr/>
        <a:lstStyle/>
        <a:p>
          <a:r>
            <a:rPr lang="fr-FR" sz="900" dirty="0">
              <a:latin typeface="Marianne" panose="02000000000000000000" pitchFamily="50" charset="0"/>
            </a:rPr>
            <a:t>XXX</a:t>
          </a:r>
        </a:p>
        <a:p>
          <a:r>
            <a:rPr lang="fr-FR" sz="900" dirty="0">
              <a:latin typeface="Marianne" panose="02000000000000000000" pitchFamily="50" charset="0"/>
            </a:rPr>
            <a:t>Chef d’établissement</a:t>
          </a:r>
        </a:p>
      </dgm:t>
    </dgm:pt>
    <dgm:pt modelId="{C4657669-2854-4F1E-B36F-411D4EA8C351}" type="parTrans" cxnId="{1B49BED1-061E-4AB1-9A9D-90805D3AA235}">
      <dgm:prSet/>
      <dgm:spPr/>
      <dgm:t>
        <a:bodyPr/>
        <a:lstStyle/>
        <a:p>
          <a:endParaRPr lang="fr-FR" sz="2400">
            <a:latin typeface="Marianne" panose="02000000000000000000" pitchFamily="50" charset="0"/>
          </a:endParaRPr>
        </a:p>
      </dgm:t>
    </dgm:pt>
    <dgm:pt modelId="{3802B22F-AD85-491A-95C4-99628CC7F352}" type="sibTrans" cxnId="{1B49BED1-061E-4AB1-9A9D-90805D3AA235}">
      <dgm:prSet/>
      <dgm:spPr/>
      <dgm:t>
        <a:bodyPr/>
        <a:lstStyle/>
        <a:p>
          <a:endParaRPr lang="fr-FR" sz="2400">
            <a:latin typeface="Marianne" panose="02000000000000000000" pitchFamily="50" charset="0"/>
          </a:endParaRPr>
        </a:p>
      </dgm:t>
    </dgm:pt>
    <dgm:pt modelId="{2A5EA01F-9883-4193-B147-993431AD179B}">
      <dgm:prSet phldrT="[Texte]" custT="1"/>
      <dgm:spPr/>
      <dgm:t>
        <a:bodyPr/>
        <a:lstStyle/>
        <a:p>
          <a:r>
            <a:rPr lang="fr-FR" sz="1000" dirty="0">
              <a:latin typeface="Marianne" panose="02000000000000000000" pitchFamily="50" charset="0"/>
            </a:rPr>
            <a:t>Président</a:t>
          </a:r>
        </a:p>
      </dgm:t>
    </dgm:pt>
    <dgm:pt modelId="{48043F26-0F79-4555-98E8-571DF6143F7C}" type="parTrans" cxnId="{58F6C0FA-AE82-49A5-9FC1-9B6F357EDC64}">
      <dgm:prSet/>
      <dgm:spPr/>
      <dgm:t>
        <a:bodyPr/>
        <a:lstStyle/>
        <a:p>
          <a:endParaRPr lang="fr-FR" sz="2400">
            <a:latin typeface="Marianne" panose="02000000000000000000" pitchFamily="50" charset="0"/>
          </a:endParaRPr>
        </a:p>
      </dgm:t>
    </dgm:pt>
    <dgm:pt modelId="{D0607159-9C01-4910-B18C-4ACA8EF218F0}" type="sibTrans" cxnId="{58F6C0FA-AE82-49A5-9FC1-9B6F357EDC64}">
      <dgm:prSet/>
      <dgm:spPr/>
      <dgm:t>
        <a:bodyPr/>
        <a:lstStyle/>
        <a:p>
          <a:endParaRPr lang="fr-FR" sz="2400">
            <a:latin typeface="Marianne" panose="02000000000000000000" pitchFamily="50" charset="0"/>
          </a:endParaRPr>
        </a:p>
      </dgm:t>
    </dgm:pt>
    <dgm:pt modelId="{F04F3ABA-B5BF-4674-B80B-CADD4310D0F0}">
      <dgm:prSet phldrT="[Texte]" custT="1"/>
      <dgm:spPr/>
      <dgm:t>
        <a:bodyPr/>
        <a:lstStyle/>
        <a:p>
          <a:r>
            <a:rPr lang="fr-FR" sz="1000" dirty="0">
              <a:latin typeface="Marianne" panose="02000000000000000000" pitchFamily="50" charset="0"/>
            </a:rPr>
            <a:t>Chef / cheffe de cabinet</a:t>
          </a:r>
        </a:p>
      </dgm:t>
    </dgm:pt>
    <dgm:pt modelId="{E2EA21B0-1EDB-4107-A4DE-F93B4F29845C}" type="parTrans" cxnId="{9C6EB846-FB4F-40A7-BB2E-C86CF02A77DD}">
      <dgm:prSet/>
      <dgm:spPr/>
      <dgm:t>
        <a:bodyPr/>
        <a:lstStyle/>
        <a:p>
          <a:endParaRPr lang="fr-FR" sz="2400">
            <a:latin typeface="Marianne" panose="02000000000000000000" pitchFamily="50" charset="0"/>
          </a:endParaRPr>
        </a:p>
      </dgm:t>
    </dgm:pt>
    <dgm:pt modelId="{65A85172-BC3E-477B-BB53-ABA7B32AED7B}" type="sibTrans" cxnId="{9C6EB846-FB4F-40A7-BB2E-C86CF02A77DD}">
      <dgm:prSet/>
      <dgm:spPr/>
      <dgm:t>
        <a:bodyPr/>
        <a:lstStyle/>
        <a:p>
          <a:endParaRPr lang="fr-FR" sz="2400">
            <a:latin typeface="Marianne" panose="02000000000000000000" pitchFamily="50" charset="0"/>
          </a:endParaRPr>
        </a:p>
      </dgm:t>
    </dgm:pt>
    <dgm:pt modelId="{FD0AB82B-FC73-40CA-A2D8-507548CC974E}">
      <dgm:prSet phldrT="[Texte]" custT="1"/>
      <dgm:spPr/>
      <dgm:t>
        <a:bodyPr/>
        <a:lstStyle/>
        <a:p>
          <a:r>
            <a:rPr lang="fr-FR" sz="900" dirty="0">
              <a:latin typeface="Marianne" panose="02000000000000000000" pitchFamily="50" charset="0"/>
            </a:rPr>
            <a:t>XXX</a:t>
          </a:r>
        </a:p>
        <a:p>
          <a:r>
            <a:rPr lang="fr-FR" sz="900" dirty="0">
              <a:latin typeface="Marianne" panose="02000000000000000000" pitchFamily="50" charset="0"/>
            </a:rPr>
            <a:t>Responsable de la politique numérique</a:t>
          </a:r>
        </a:p>
      </dgm:t>
    </dgm:pt>
    <dgm:pt modelId="{F590C1F0-F70F-4CFA-8DBC-44C3E4B63025}" type="parTrans" cxnId="{3ED357E6-FB4E-47BC-9A39-8D3408B24DBA}">
      <dgm:prSet/>
      <dgm:spPr/>
      <dgm:t>
        <a:bodyPr/>
        <a:lstStyle/>
        <a:p>
          <a:endParaRPr lang="fr-FR" sz="2400">
            <a:latin typeface="Marianne" panose="02000000000000000000" pitchFamily="50" charset="0"/>
          </a:endParaRPr>
        </a:p>
      </dgm:t>
    </dgm:pt>
    <dgm:pt modelId="{659B0638-DA54-431F-9ADE-E3E7081B515B}" type="sibTrans" cxnId="{3ED357E6-FB4E-47BC-9A39-8D3408B24DBA}">
      <dgm:prSet/>
      <dgm:spPr/>
      <dgm:t>
        <a:bodyPr/>
        <a:lstStyle/>
        <a:p>
          <a:endParaRPr lang="fr-FR" sz="2400">
            <a:latin typeface="Marianne" panose="02000000000000000000" pitchFamily="50" charset="0"/>
          </a:endParaRPr>
        </a:p>
      </dgm:t>
    </dgm:pt>
    <dgm:pt modelId="{69C224C0-EA99-42BE-9648-0245D39BFCB8}">
      <dgm:prSet phldrT="[Texte]" custT="1"/>
      <dgm:spPr/>
      <dgm:t>
        <a:bodyPr/>
        <a:lstStyle/>
        <a:p>
          <a:r>
            <a:rPr lang="fr-FR" sz="1000" dirty="0">
              <a:latin typeface="Marianne" panose="02000000000000000000" pitchFamily="50" charset="0"/>
            </a:rPr>
            <a:t>Vice-Président Numérique</a:t>
          </a:r>
        </a:p>
      </dgm:t>
    </dgm:pt>
    <dgm:pt modelId="{FFA69321-9105-48EA-B487-09CBB2DDAB0E}" type="parTrans" cxnId="{9906BECC-E41A-4D64-AA20-8E121E061668}">
      <dgm:prSet/>
      <dgm:spPr/>
      <dgm:t>
        <a:bodyPr/>
        <a:lstStyle/>
        <a:p>
          <a:endParaRPr lang="fr-FR" sz="2400">
            <a:latin typeface="Marianne" panose="02000000000000000000" pitchFamily="50" charset="0"/>
          </a:endParaRPr>
        </a:p>
      </dgm:t>
    </dgm:pt>
    <dgm:pt modelId="{7EEA07AD-C441-4E45-B74E-84330425F4FE}" type="sibTrans" cxnId="{9906BECC-E41A-4D64-AA20-8E121E061668}">
      <dgm:prSet/>
      <dgm:spPr/>
      <dgm:t>
        <a:bodyPr/>
        <a:lstStyle/>
        <a:p>
          <a:endParaRPr lang="fr-FR" sz="2400">
            <a:latin typeface="Marianne" panose="02000000000000000000" pitchFamily="50" charset="0"/>
          </a:endParaRPr>
        </a:p>
      </dgm:t>
    </dgm:pt>
    <dgm:pt modelId="{1235B1C6-0D67-4B03-980E-EED91B744FB5}">
      <dgm:prSet phldrT="[Texte]" custT="1"/>
      <dgm:spPr/>
      <dgm:t>
        <a:bodyPr/>
        <a:lstStyle/>
        <a:p>
          <a:r>
            <a:rPr lang="fr-FR" sz="1000" dirty="0">
              <a:latin typeface="Marianne" panose="02000000000000000000" pitchFamily="50" charset="0"/>
            </a:rPr>
            <a:t>DSI adjoint</a:t>
          </a:r>
        </a:p>
      </dgm:t>
    </dgm:pt>
    <dgm:pt modelId="{39A5B388-8A9B-45F6-AC1A-A6BC0EFDF4AB}" type="parTrans" cxnId="{6D9285DE-F1DD-42A1-A95A-1A5FA1052714}">
      <dgm:prSet/>
      <dgm:spPr/>
      <dgm:t>
        <a:bodyPr/>
        <a:lstStyle/>
        <a:p>
          <a:endParaRPr lang="fr-FR" sz="2400">
            <a:latin typeface="Marianne" panose="02000000000000000000" pitchFamily="50" charset="0"/>
          </a:endParaRPr>
        </a:p>
      </dgm:t>
    </dgm:pt>
    <dgm:pt modelId="{0BD30989-7568-4982-B605-09F526AFB4EC}" type="sibTrans" cxnId="{6D9285DE-F1DD-42A1-A95A-1A5FA1052714}">
      <dgm:prSet/>
      <dgm:spPr/>
      <dgm:t>
        <a:bodyPr/>
        <a:lstStyle/>
        <a:p>
          <a:endParaRPr lang="fr-FR" sz="2400">
            <a:latin typeface="Marianne" panose="02000000000000000000" pitchFamily="50" charset="0"/>
          </a:endParaRPr>
        </a:p>
      </dgm:t>
    </dgm:pt>
    <dgm:pt modelId="{0542EBF2-8B3D-416B-8524-12DC79D2ECB7}">
      <dgm:prSet phldrT="[Texte]" custT="1"/>
      <dgm:spPr/>
      <dgm:t>
        <a:bodyPr/>
        <a:lstStyle/>
        <a:p>
          <a:r>
            <a:rPr lang="fr-FR" sz="1000" dirty="0">
              <a:latin typeface="Marianne" panose="02000000000000000000" pitchFamily="50" charset="0"/>
            </a:rPr>
            <a:t>Vice-Président Enseignement</a:t>
          </a:r>
        </a:p>
      </dgm:t>
    </dgm:pt>
    <dgm:pt modelId="{7F2E4578-64A3-4514-9443-C6FD8AB82BDD}" type="parTrans" cxnId="{E5CE6136-7036-4B0D-B289-4CB743458642}">
      <dgm:prSet/>
      <dgm:spPr/>
      <dgm:t>
        <a:bodyPr/>
        <a:lstStyle/>
        <a:p>
          <a:endParaRPr lang="fr-FR" sz="2400">
            <a:latin typeface="Marianne" panose="02000000000000000000" pitchFamily="50" charset="0"/>
          </a:endParaRPr>
        </a:p>
      </dgm:t>
    </dgm:pt>
    <dgm:pt modelId="{2CF5CA7D-297B-480E-8A18-A161D0EDE18C}" type="sibTrans" cxnId="{E5CE6136-7036-4B0D-B289-4CB743458642}">
      <dgm:prSet/>
      <dgm:spPr/>
      <dgm:t>
        <a:bodyPr/>
        <a:lstStyle/>
        <a:p>
          <a:endParaRPr lang="fr-FR" sz="2400">
            <a:latin typeface="Marianne" panose="02000000000000000000" pitchFamily="50" charset="0"/>
          </a:endParaRPr>
        </a:p>
      </dgm:t>
    </dgm:pt>
    <dgm:pt modelId="{EC5958CC-1288-46B8-8E7B-FE95E6CD2E66}">
      <dgm:prSet phldrT="[Texte]" custT="1"/>
      <dgm:spPr/>
      <dgm:t>
        <a:bodyPr/>
        <a:lstStyle/>
        <a:p>
          <a:r>
            <a:rPr lang="fr-FR" sz="900" dirty="0">
              <a:latin typeface="Marianne" panose="02000000000000000000" pitchFamily="50" charset="0"/>
            </a:rPr>
            <a:t>XXX</a:t>
          </a:r>
        </a:p>
        <a:p>
          <a:r>
            <a:rPr lang="fr-FR" sz="900" dirty="0">
              <a:latin typeface="Marianne" panose="02000000000000000000" pitchFamily="50" charset="0"/>
            </a:rPr>
            <a:t>Responsable de la politique de recherche</a:t>
          </a:r>
        </a:p>
      </dgm:t>
    </dgm:pt>
    <dgm:pt modelId="{A4C5B9FF-0C4B-4BB8-A646-D2976FD45ECE}" type="parTrans" cxnId="{1E2805EC-ACB1-4D6F-B2BE-0734912382F7}">
      <dgm:prSet/>
      <dgm:spPr/>
      <dgm:t>
        <a:bodyPr/>
        <a:lstStyle/>
        <a:p>
          <a:endParaRPr lang="fr-FR" sz="2400">
            <a:latin typeface="Marianne" panose="02000000000000000000" pitchFamily="50" charset="0"/>
          </a:endParaRPr>
        </a:p>
      </dgm:t>
    </dgm:pt>
    <dgm:pt modelId="{260B33BB-98C9-46A8-B909-D21E102278F0}" type="sibTrans" cxnId="{1E2805EC-ACB1-4D6F-B2BE-0734912382F7}">
      <dgm:prSet/>
      <dgm:spPr/>
      <dgm:t>
        <a:bodyPr/>
        <a:lstStyle/>
        <a:p>
          <a:endParaRPr lang="fr-FR" sz="2400">
            <a:latin typeface="Marianne" panose="02000000000000000000" pitchFamily="50" charset="0"/>
          </a:endParaRPr>
        </a:p>
      </dgm:t>
    </dgm:pt>
    <dgm:pt modelId="{5B95D01C-BA68-4A2E-B763-B0DD6A50AB1F}">
      <dgm:prSet phldrT="[Texte]" custT="1"/>
      <dgm:spPr/>
      <dgm:t>
        <a:bodyPr/>
        <a:lstStyle/>
        <a:p>
          <a:r>
            <a:rPr lang="fr-FR" sz="1000" dirty="0">
              <a:latin typeface="Marianne" panose="02000000000000000000" pitchFamily="50" charset="0"/>
            </a:rPr>
            <a:t>Vice-Président Recherche</a:t>
          </a:r>
        </a:p>
      </dgm:t>
    </dgm:pt>
    <dgm:pt modelId="{92429521-BE9A-4E38-9FC9-6668F4BCB131}" type="parTrans" cxnId="{981996F8-4DBF-4E91-81E0-A0F25501A24A}">
      <dgm:prSet/>
      <dgm:spPr/>
      <dgm:t>
        <a:bodyPr/>
        <a:lstStyle/>
        <a:p>
          <a:endParaRPr lang="fr-FR" sz="2400">
            <a:latin typeface="Marianne" panose="02000000000000000000" pitchFamily="50" charset="0"/>
          </a:endParaRPr>
        </a:p>
      </dgm:t>
    </dgm:pt>
    <dgm:pt modelId="{A4BE6F3C-266C-4C2A-B2C9-0EFEA37CBDC4}" type="sibTrans" cxnId="{981996F8-4DBF-4E91-81E0-A0F25501A24A}">
      <dgm:prSet/>
      <dgm:spPr/>
      <dgm:t>
        <a:bodyPr/>
        <a:lstStyle/>
        <a:p>
          <a:endParaRPr lang="fr-FR" sz="2400">
            <a:latin typeface="Marianne" panose="02000000000000000000" pitchFamily="50" charset="0"/>
          </a:endParaRPr>
        </a:p>
      </dgm:t>
    </dgm:pt>
    <dgm:pt modelId="{4A69D839-5BCC-443D-A910-E2621A131943}">
      <dgm:prSet phldrT="[Texte]" custT="1"/>
      <dgm:spPr/>
      <dgm:t>
        <a:bodyPr/>
        <a:lstStyle/>
        <a:p>
          <a:r>
            <a:rPr lang="fr-FR" sz="1000" dirty="0">
              <a:latin typeface="Marianne" panose="02000000000000000000" pitchFamily="50" charset="0"/>
            </a:rPr>
            <a:t>DSI</a:t>
          </a:r>
        </a:p>
      </dgm:t>
    </dgm:pt>
    <dgm:pt modelId="{E1C89D2F-B82E-4DEB-BB72-B46795E0AFCF}" type="parTrans" cxnId="{4F36D66D-5D09-4A4F-97A0-FDF82E0EF07A}">
      <dgm:prSet/>
      <dgm:spPr/>
      <dgm:t>
        <a:bodyPr/>
        <a:lstStyle/>
        <a:p>
          <a:endParaRPr lang="fr-FR" sz="2400">
            <a:latin typeface="Marianne" panose="02000000000000000000" pitchFamily="50" charset="0"/>
          </a:endParaRPr>
        </a:p>
      </dgm:t>
    </dgm:pt>
    <dgm:pt modelId="{F51A4165-38C8-418C-862D-8E83083A3FC4}" type="sibTrans" cxnId="{4F36D66D-5D09-4A4F-97A0-FDF82E0EF07A}">
      <dgm:prSet/>
      <dgm:spPr/>
      <dgm:t>
        <a:bodyPr/>
        <a:lstStyle/>
        <a:p>
          <a:endParaRPr lang="fr-FR" sz="2400">
            <a:latin typeface="Marianne" panose="02000000000000000000" pitchFamily="50" charset="0"/>
          </a:endParaRPr>
        </a:p>
      </dgm:t>
    </dgm:pt>
    <dgm:pt modelId="{8EA6F67E-765C-4206-AE23-F379D285104F}">
      <dgm:prSet phldrT="[Texte]" custT="1"/>
      <dgm:spPr/>
      <dgm:t>
        <a:bodyPr/>
        <a:lstStyle/>
        <a:p>
          <a:r>
            <a:rPr lang="fr-FR" sz="900" dirty="0">
              <a:latin typeface="Marianne" panose="02000000000000000000" pitchFamily="50" charset="0"/>
            </a:rPr>
            <a:t>XXX</a:t>
          </a:r>
        </a:p>
        <a:p>
          <a:r>
            <a:rPr lang="fr-FR" sz="900" dirty="0">
              <a:latin typeface="Marianne" panose="02000000000000000000" pitchFamily="50" charset="0"/>
            </a:rPr>
            <a:t>Responsable de la politique d’enseignement</a:t>
          </a:r>
        </a:p>
      </dgm:t>
    </dgm:pt>
    <dgm:pt modelId="{42B75842-D75B-4F8E-B82C-C8E45AEED5D4}" type="parTrans" cxnId="{BAA67D7B-7225-48D9-8772-B58F4D353BB1}">
      <dgm:prSet/>
      <dgm:spPr/>
      <dgm:t>
        <a:bodyPr/>
        <a:lstStyle/>
        <a:p>
          <a:endParaRPr lang="fr-FR" sz="2400">
            <a:latin typeface="Marianne" panose="02000000000000000000" pitchFamily="50" charset="0"/>
          </a:endParaRPr>
        </a:p>
      </dgm:t>
    </dgm:pt>
    <dgm:pt modelId="{3657666E-455B-44CD-9B4C-D879EA1F06E0}" type="sibTrans" cxnId="{BAA67D7B-7225-48D9-8772-B58F4D353BB1}">
      <dgm:prSet/>
      <dgm:spPr/>
      <dgm:t>
        <a:bodyPr/>
        <a:lstStyle/>
        <a:p>
          <a:endParaRPr lang="fr-FR" sz="2400">
            <a:latin typeface="Marianne" panose="02000000000000000000" pitchFamily="50" charset="0"/>
          </a:endParaRPr>
        </a:p>
      </dgm:t>
    </dgm:pt>
    <dgm:pt modelId="{1ADE3AB9-8E6B-445B-A134-59BBF44398EF}">
      <dgm:prSet phldrT="[Texte]" custT="1"/>
      <dgm:spPr/>
      <dgm:t>
        <a:bodyPr/>
        <a:lstStyle/>
        <a:p>
          <a:r>
            <a:rPr lang="fr-FR" sz="1000" dirty="0">
              <a:latin typeface="Marianne" panose="02000000000000000000" pitchFamily="50" charset="0"/>
            </a:rPr>
            <a:t>Directeur / directrice de centre de recherche</a:t>
          </a:r>
        </a:p>
      </dgm:t>
    </dgm:pt>
    <dgm:pt modelId="{25C15E97-4429-4894-9416-C01B19425ABA}" type="parTrans" cxnId="{FEFCCBF7-6678-468A-A42F-13B7D66364F4}">
      <dgm:prSet/>
      <dgm:spPr/>
      <dgm:t>
        <a:bodyPr/>
        <a:lstStyle/>
        <a:p>
          <a:endParaRPr lang="fr-FR" sz="2400">
            <a:latin typeface="Marianne" panose="02000000000000000000" pitchFamily="50" charset="0"/>
          </a:endParaRPr>
        </a:p>
      </dgm:t>
    </dgm:pt>
    <dgm:pt modelId="{7F244CFE-290A-4959-970F-B4EE26481033}" type="sibTrans" cxnId="{FEFCCBF7-6678-468A-A42F-13B7D66364F4}">
      <dgm:prSet/>
      <dgm:spPr/>
      <dgm:t>
        <a:bodyPr/>
        <a:lstStyle/>
        <a:p>
          <a:endParaRPr lang="fr-FR" sz="2400">
            <a:latin typeface="Marianne" panose="02000000000000000000" pitchFamily="50" charset="0"/>
          </a:endParaRPr>
        </a:p>
      </dgm:t>
    </dgm:pt>
    <dgm:pt modelId="{85BF6F5B-2C0D-471D-B45D-59AF529772ED}">
      <dgm:prSet phldrT="[Texte]" custT="1"/>
      <dgm:spPr/>
      <dgm:t>
        <a:bodyPr/>
        <a:lstStyle/>
        <a:p>
          <a:r>
            <a:rPr lang="fr-FR" sz="1000" dirty="0">
              <a:latin typeface="Marianne" panose="02000000000000000000" pitchFamily="50" charset="0"/>
            </a:rPr>
            <a:t>Directeur / directrice des études</a:t>
          </a:r>
        </a:p>
      </dgm:t>
    </dgm:pt>
    <dgm:pt modelId="{B6143C37-035C-48D1-BF2C-DE2AEB66291A}" type="parTrans" cxnId="{19327237-384B-4014-A069-1D39BA498E0E}">
      <dgm:prSet/>
      <dgm:spPr/>
      <dgm:t>
        <a:bodyPr/>
        <a:lstStyle/>
        <a:p>
          <a:endParaRPr lang="fr-FR" sz="2400">
            <a:latin typeface="Marianne" panose="02000000000000000000" pitchFamily="50" charset="0"/>
          </a:endParaRPr>
        </a:p>
      </dgm:t>
    </dgm:pt>
    <dgm:pt modelId="{3B26611D-983A-4D93-9A72-A45184D509D7}" type="sibTrans" cxnId="{19327237-384B-4014-A069-1D39BA498E0E}">
      <dgm:prSet/>
      <dgm:spPr/>
      <dgm:t>
        <a:bodyPr/>
        <a:lstStyle/>
        <a:p>
          <a:endParaRPr lang="fr-FR" sz="2400">
            <a:latin typeface="Marianne" panose="02000000000000000000" pitchFamily="50" charset="0"/>
          </a:endParaRPr>
        </a:p>
      </dgm:t>
    </dgm:pt>
    <dgm:pt modelId="{C9F32AF1-3209-46FD-9C71-D6D84445ECF9}">
      <dgm:prSet phldrT="[Texte]" custT="1"/>
      <dgm:spPr/>
      <dgm:t>
        <a:bodyPr/>
        <a:lstStyle/>
        <a:p>
          <a:r>
            <a:rPr lang="fr-FR" sz="1000" dirty="0">
              <a:latin typeface="Marianne" panose="02000000000000000000" pitchFamily="50" charset="0"/>
            </a:rPr>
            <a:t>Directeur général</a:t>
          </a:r>
        </a:p>
      </dgm:t>
    </dgm:pt>
    <dgm:pt modelId="{1DF9C636-EFD5-42C1-B1F6-DD615AB52F82}" type="parTrans" cxnId="{2FF0B473-56FF-42D1-AA2B-49E80F1BFDCE}">
      <dgm:prSet/>
      <dgm:spPr/>
      <dgm:t>
        <a:bodyPr/>
        <a:lstStyle/>
        <a:p>
          <a:endParaRPr lang="fr-FR" sz="2400">
            <a:latin typeface="Marianne" panose="02000000000000000000" pitchFamily="50" charset="0"/>
          </a:endParaRPr>
        </a:p>
      </dgm:t>
    </dgm:pt>
    <dgm:pt modelId="{7251FB5D-F717-4A8B-B9F8-22B4611777D2}" type="sibTrans" cxnId="{2FF0B473-56FF-42D1-AA2B-49E80F1BFDCE}">
      <dgm:prSet/>
      <dgm:spPr/>
      <dgm:t>
        <a:bodyPr/>
        <a:lstStyle/>
        <a:p>
          <a:endParaRPr lang="fr-FR" sz="2400">
            <a:latin typeface="Marianne" panose="02000000000000000000" pitchFamily="50" charset="0"/>
          </a:endParaRPr>
        </a:p>
      </dgm:t>
    </dgm:pt>
    <dgm:pt modelId="{94F86B84-68C6-478A-B314-43F24391D401}">
      <dgm:prSet phldrT="[Texte]" custT="1"/>
      <dgm:spPr/>
      <dgm:t>
        <a:bodyPr/>
        <a:lstStyle/>
        <a:p>
          <a:r>
            <a:rPr lang="fr-FR" sz="1000" dirty="0">
              <a:latin typeface="Marianne" panose="02000000000000000000" pitchFamily="50" charset="0"/>
            </a:rPr>
            <a:t>Directeur général des services</a:t>
          </a:r>
        </a:p>
      </dgm:t>
    </dgm:pt>
    <dgm:pt modelId="{2B504E3C-768F-4981-96E9-002042D746AD}" type="parTrans" cxnId="{45028AB3-DD6E-49C7-8522-8E0752503164}">
      <dgm:prSet/>
      <dgm:spPr/>
      <dgm:t>
        <a:bodyPr/>
        <a:lstStyle/>
        <a:p>
          <a:endParaRPr lang="fr-FR" sz="2400">
            <a:latin typeface="Marianne" panose="02000000000000000000" pitchFamily="50" charset="0"/>
          </a:endParaRPr>
        </a:p>
      </dgm:t>
    </dgm:pt>
    <dgm:pt modelId="{ADE6C2F0-9CB7-4510-A950-4D6DEEA852B1}" type="sibTrans" cxnId="{45028AB3-DD6E-49C7-8522-8E0752503164}">
      <dgm:prSet/>
      <dgm:spPr/>
      <dgm:t>
        <a:bodyPr/>
        <a:lstStyle/>
        <a:p>
          <a:endParaRPr lang="fr-FR" sz="2400">
            <a:latin typeface="Marianne" panose="02000000000000000000" pitchFamily="50" charset="0"/>
          </a:endParaRPr>
        </a:p>
      </dgm:t>
    </dgm:pt>
    <dgm:pt modelId="{C98C9BF9-EC4E-41DA-AB84-746DD312D758}">
      <dgm:prSet phldrT="[Texte]" custT="1"/>
      <dgm:spPr/>
      <dgm:t>
        <a:bodyPr/>
        <a:lstStyle/>
        <a:p>
          <a:r>
            <a:rPr lang="fr-FR" sz="1000" dirty="0">
              <a:latin typeface="Marianne" panose="02000000000000000000" pitchFamily="50" charset="0"/>
            </a:rPr>
            <a:t>Responsable SI (infrastructure et équipements / projet)</a:t>
          </a:r>
        </a:p>
      </dgm:t>
    </dgm:pt>
    <dgm:pt modelId="{AF0A9FB0-FA1C-44AD-8305-4A436F8367C8}" type="parTrans" cxnId="{E72FB972-7313-4151-A861-4EA567D3865E}">
      <dgm:prSet/>
      <dgm:spPr/>
      <dgm:t>
        <a:bodyPr/>
        <a:lstStyle/>
        <a:p>
          <a:endParaRPr lang="fr-FR" sz="2400">
            <a:latin typeface="Marianne" panose="02000000000000000000" pitchFamily="50" charset="0"/>
          </a:endParaRPr>
        </a:p>
      </dgm:t>
    </dgm:pt>
    <dgm:pt modelId="{32F54A1E-F0AE-43A5-8723-D9515450D391}" type="sibTrans" cxnId="{E72FB972-7313-4151-A861-4EA567D3865E}">
      <dgm:prSet/>
      <dgm:spPr/>
      <dgm:t>
        <a:bodyPr/>
        <a:lstStyle/>
        <a:p>
          <a:endParaRPr lang="fr-FR" sz="2400">
            <a:latin typeface="Marianne" panose="02000000000000000000" pitchFamily="50" charset="0"/>
          </a:endParaRPr>
        </a:p>
      </dgm:t>
    </dgm:pt>
    <dgm:pt modelId="{664FA884-A0B7-4107-A4DA-51EDD2198A25}" type="pres">
      <dgm:prSet presAssocID="{0B8F2F12-5874-4CC2-8C43-C0A8E08636FD}" presName="Name0" presStyleCnt="0">
        <dgm:presLayoutVars>
          <dgm:dir/>
          <dgm:animLvl val="lvl"/>
          <dgm:resizeHandles val="exact"/>
        </dgm:presLayoutVars>
      </dgm:prSet>
      <dgm:spPr/>
    </dgm:pt>
    <dgm:pt modelId="{EB373EBB-2D57-421F-B84B-41D8768E3C07}" type="pres">
      <dgm:prSet presAssocID="{18B8A649-5612-427F-AD2B-36A9A7816ED4}" presName="composite" presStyleCnt="0"/>
      <dgm:spPr/>
    </dgm:pt>
    <dgm:pt modelId="{43470A3B-B638-435D-83D6-29A26F67EECC}" type="pres">
      <dgm:prSet presAssocID="{18B8A649-5612-427F-AD2B-36A9A7816ED4}" presName="parTx" presStyleLbl="alignNode1" presStyleIdx="0" presStyleCnt="4">
        <dgm:presLayoutVars>
          <dgm:chMax val="0"/>
          <dgm:chPref val="0"/>
          <dgm:bulletEnabled val="1"/>
        </dgm:presLayoutVars>
      </dgm:prSet>
      <dgm:spPr/>
    </dgm:pt>
    <dgm:pt modelId="{461CDCC1-4C35-447D-BF2A-3AC159115858}" type="pres">
      <dgm:prSet presAssocID="{18B8A649-5612-427F-AD2B-36A9A7816ED4}" presName="desTx" presStyleLbl="alignAccFollowNode1" presStyleIdx="0" presStyleCnt="4" custScaleX="99937" custScaleY="100000" custLinFactNeighborY="82">
        <dgm:presLayoutVars>
          <dgm:bulletEnabled val="1"/>
        </dgm:presLayoutVars>
      </dgm:prSet>
      <dgm:spPr/>
    </dgm:pt>
    <dgm:pt modelId="{28BDCCDE-8838-4536-856A-F047AD77D503}" type="pres">
      <dgm:prSet presAssocID="{3802B22F-AD85-491A-95C4-99628CC7F352}" presName="space" presStyleCnt="0"/>
      <dgm:spPr/>
    </dgm:pt>
    <dgm:pt modelId="{9B150E81-1E28-4BD8-B8F0-C141BD6AD0D2}" type="pres">
      <dgm:prSet presAssocID="{FD0AB82B-FC73-40CA-A2D8-507548CC974E}" presName="composite" presStyleCnt="0"/>
      <dgm:spPr/>
    </dgm:pt>
    <dgm:pt modelId="{84D6B2BE-AB33-4B68-88A1-B07373E515C9}" type="pres">
      <dgm:prSet presAssocID="{FD0AB82B-FC73-40CA-A2D8-507548CC974E}" presName="parTx" presStyleLbl="alignNode1" presStyleIdx="1" presStyleCnt="4">
        <dgm:presLayoutVars>
          <dgm:chMax val="0"/>
          <dgm:chPref val="0"/>
          <dgm:bulletEnabled val="1"/>
        </dgm:presLayoutVars>
      </dgm:prSet>
      <dgm:spPr/>
    </dgm:pt>
    <dgm:pt modelId="{1FB37095-4B25-49B2-9D4B-1BF3BE973732}" type="pres">
      <dgm:prSet presAssocID="{FD0AB82B-FC73-40CA-A2D8-507548CC974E}" presName="desTx" presStyleLbl="alignAccFollowNode1" presStyleIdx="1" presStyleCnt="4" custScaleX="99937" custScaleY="100000" custLinFactNeighborY="82">
        <dgm:presLayoutVars>
          <dgm:bulletEnabled val="1"/>
        </dgm:presLayoutVars>
      </dgm:prSet>
      <dgm:spPr/>
    </dgm:pt>
    <dgm:pt modelId="{FC1D534D-27BA-4696-A9D1-163DD76F92C8}" type="pres">
      <dgm:prSet presAssocID="{659B0638-DA54-431F-9ADE-E3E7081B515B}" presName="space" presStyleCnt="0"/>
      <dgm:spPr/>
    </dgm:pt>
    <dgm:pt modelId="{35B2273E-9914-4530-8767-049F87F6722A}" type="pres">
      <dgm:prSet presAssocID="{8EA6F67E-765C-4206-AE23-F379D285104F}" presName="composite" presStyleCnt="0"/>
      <dgm:spPr/>
    </dgm:pt>
    <dgm:pt modelId="{B2029250-B91B-4F83-858D-6D5CAE39B974}" type="pres">
      <dgm:prSet presAssocID="{8EA6F67E-765C-4206-AE23-F379D285104F}" presName="parTx" presStyleLbl="alignNode1" presStyleIdx="2" presStyleCnt="4">
        <dgm:presLayoutVars>
          <dgm:chMax val="0"/>
          <dgm:chPref val="0"/>
          <dgm:bulletEnabled val="1"/>
        </dgm:presLayoutVars>
      </dgm:prSet>
      <dgm:spPr/>
    </dgm:pt>
    <dgm:pt modelId="{F3FDD30E-BE8F-43C3-B195-C753BD9422EF}" type="pres">
      <dgm:prSet presAssocID="{8EA6F67E-765C-4206-AE23-F379D285104F}" presName="desTx" presStyleLbl="alignAccFollowNode1" presStyleIdx="2" presStyleCnt="4" custScaleX="99937" custScaleY="100000" custLinFactNeighborY="82">
        <dgm:presLayoutVars>
          <dgm:bulletEnabled val="1"/>
        </dgm:presLayoutVars>
      </dgm:prSet>
      <dgm:spPr/>
    </dgm:pt>
    <dgm:pt modelId="{1F0F41FD-0698-4D6C-A13C-15D97761F2D9}" type="pres">
      <dgm:prSet presAssocID="{3657666E-455B-44CD-9B4C-D879EA1F06E0}" presName="space" presStyleCnt="0"/>
      <dgm:spPr/>
    </dgm:pt>
    <dgm:pt modelId="{118CA086-7F25-499A-8988-84C7B0BB79F4}" type="pres">
      <dgm:prSet presAssocID="{EC5958CC-1288-46B8-8E7B-FE95E6CD2E66}" presName="composite" presStyleCnt="0"/>
      <dgm:spPr/>
    </dgm:pt>
    <dgm:pt modelId="{E4492037-CA58-46C0-91AA-4619710C7D76}" type="pres">
      <dgm:prSet presAssocID="{EC5958CC-1288-46B8-8E7B-FE95E6CD2E66}" presName="parTx" presStyleLbl="alignNode1" presStyleIdx="3" presStyleCnt="4">
        <dgm:presLayoutVars>
          <dgm:chMax val="0"/>
          <dgm:chPref val="0"/>
          <dgm:bulletEnabled val="1"/>
        </dgm:presLayoutVars>
      </dgm:prSet>
      <dgm:spPr/>
    </dgm:pt>
    <dgm:pt modelId="{16F0F989-E13B-48A6-936C-523137AFD759}" type="pres">
      <dgm:prSet presAssocID="{EC5958CC-1288-46B8-8E7B-FE95E6CD2E66}" presName="desTx" presStyleLbl="alignAccFollowNode1" presStyleIdx="3" presStyleCnt="4" custScaleX="99937" custScaleY="100000" custLinFactNeighborY="82">
        <dgm:presLayoutVars>
          <dgm:bulletEnabled val="1"/>
        </dgm:presLayoutVars>
      </dgm:prSet>
      <dgm:spPr/>
    </dgm:pt>
  </dgm:ptLst>
  <dgm:cxnLst>
    <dgm:cxn modelId="{FFA3400B-4CA6-4D0C-84B7-B81EC9994E4D}" type="presOf" srcId="{4A69D839-5BCC-443D-A910-E2621A131943}" destId="{1FB37095-4B25-49B2-9D4B-1BF3BE973732}" srcOrd="0" destOrd="1" presId="urn:microsoft.com/office/officeart/2005/8/layout/hList1"/>
    <dgm:cxn modelId="{6352C12B-C2C2-42C0-A681-A89CE71D59F4}" type="presOf" srcId="{1235B1C6-0D67-4B03-980E-EED91B744FB5}" destId="{1FB37095-4B25-49B2-9D4B-1BF3BE973732}" srcOrd="0" destOrd="2" presId="urn:microsoft.com/office/officeart/2005/8/layout/hList1"/>
    <dgm:cxn modelId="{E5CE6136-7036-4B0D-B289-4CB743458642}" srcId="{8EA6F67E-765C-4206-AE23-F379D285104F}" destId="{0542EBF2-8B3D-416B-8524-12DC79D2ECB7}" srcOrd="0" destOrd="0" parTransId="{7F2E4578-64A3-4514-9443-C6FD8AB82BDD}" sibTransId="{2CF5CA7D-297B-480E-8A18-A161D0EDE18C}"/>
    <dgm:cxn modelId="{AFACE936-B07D-45CE-B3F2-D1232F76C0FC}" type="presOf" srcId="{F04F3ABA-B5BF-4674-B80B-CADD4310D0F0}" destId="{461CDCC1-4C35-447D-BF2A-3AC159115858}" srcOrd="0" destOrd="3" presId="urn:microsoft.com/office/officeart/2005/8/layout/hList1"/>
    <dgm:cxn modelId="{19327237-384B-4014-A069-1D39BA498E0E}" srcId="{8EA6F67E-765C-4206-AE23-F379D285104F}" destId="{85BF6F5B-2C0D-471D-B45D-59AF529772ED}" srcOrd="1" destOrd="0" parTransId="{B6143C37-035C-48D1-BF2C-DE2AEB66291A}" sibTransId="{3B26611D-983A-4D93-9A72-A45184D509D7}"/>
    <dgm:cxn modelId="{4E467537-C0AD-4D3E-86E2-8F2582DF8897}" type="presOf" srcId="{0542EBF2-8B3D-416B-8524-12DC79D2ECB7}" destId="{F3FDD30E-BE8F-43C3-B195-C753BD9422EF}" srcOrd="0" destOrd="0" presId="urn:microsoft.com/office/officeart/2005/8/layout/hList1"/>
    <dgm:cxn modelId="{891BF338-B88B-44DF-8A99-6242942DB874}" type="presOf" srcId="{18B8A649-5612-427F-AD2B-36A9A7816ED4}" destId="{43470A3B-B638-435D-83D6-29A26F67EECC}" srcOrd="0" destOrd="0" presId="urn:microsoft.com/office/officeart/2005/8/layout/hList1"/>
    <dgm:cxn modelId="{9C6EB846-FB4F-40A7-BB2E-C86CF02A77DD}" srcId="{18B8A649-5612-427F-AD2B-36A9A7816ED4}" destId="{F04F3ABA-B5BF-4674-B80B-CADD4310D0F0}" srcOrd="3" destOrd="0" parTransId="{E2EA21B0-1EDB-4107-A4DE-F93B4F29845C}" sibTransId="{65A85172-BC3E-477B-BB53-ABA7B32AED7B}"/>
    <dgm:cxn modelId="{4F36D66D-5D09-4A4F-97A0-FDF82E0EF07A}" srcId="{FD0AB82B-FC73-40CA-A2D8-507548CC974E}" destId="{4A69D839-5BCC-443D-A910-E2621A131943}" srcOrd="1" destOrd="0" parTransId="{E1C89D2F-B82E-4DEB-BB72-B46795E0AFCF}" sibTransId="{F51A4165-38C8-418C-862D-8E83083A3FC4}"/>
    <dgm:cxn modelId="{E72FB972-7313-4151-A861-4EA567D3865E}" srcId="{FD0AB82B-FC73-40CA-A2D8-507548CC974E}" destId="{C98C9BF9-EC4E-41DA-AB84-746DD312D758}" srcOrd="3" destOrd="0" parTransId="{AF0A9FB0-FA1C-44AD-8305-4A436F8367C8}" sibTransId="{32F54A1E-F0AE-43A5-8723-D9515450D391}"/>
    <dgm:cxn modelId="{2FF0B473-56FF-42D1-AA2B-49E80F1BFDCE}" srcId="{18B8A649-5612-427F-AD2B-36A9A7816ED4}" destId="{C9F32AF1-3209-46FD-9C71-D6D84445ECF9}" srcOrd="1" destOrd="0" parTransId="{1DF9C636-EFD5-42C1-B1F6-DD615AB52F82}" sibTransId="{7251FB5D-F717-4A8B-B9F8-22B4611777D2}"/>
    <dgm:cxn modelId="{CB3FAA74-EFEC-4AF5-83E2-4422F1F8BAE7}" type="presOf" srcId="{2A5EA01F-9883-4193-B147-993431AD179B}" destId="{461CDCC1-4C35-447D-BF2A-3AC159115858}" srcOrd="0" destOrd="0" presId="urn:microsoft.com/office/officeart/2005/8/layout/hList1"/>
    <dgm:cxn modelId="{BAA67D7B-7225-48D9-8772-B58F4D353BB1}" srcId="{0B8F2F12-5874-4CC2-8C43-C0A8E08636FD}" destId="{8EA6F67E-765C-4206-AE23-F379D285104F}" srcOrd="2" destOrd="0" parTransId="{42B75842-D75B-4F8E-B82C-C8E45AEED5D4}" sibTransId="{3657666E-455B-44CD-9B4C-D879EA1F06E0}"/>
    <dgm:cxn modelId="{450DF48D-953E-408D-928C-882642080D76}" type="presOf" srcId="{94F86B84-68C6-478A-B314-43F24391D401}" destId="{461CDCC1-4C35-447D-BF2A-3AC159115858}" srcOrd="0" destOrd="2" presId="urn:microsoft.com/office/officeart/2005/8/layout/hList1"/>
    <dgm:cxn modelId="{AA26DEB2-DD10-4885-BF0F-54401B0933FB}" type="presOf" srcId="{C9F32AF1-3209-46FD-9C71-D6D84445ECF9}" destId="{461CDCC1-4C35-447D-BF2A-3AC159115858}" srcOrd="0" destOrd="1" presId="urn:microsoft.com/office/officeart/2005/8/layout/hList1"/>
    <dgm:cxn modelId="{45028AB3-DD6E-49C7-8522-8E0752503164}" srcId="{18B8A649-5612-427F-AD2B-36A9A7816ED4}" destId="{94F86B84-68C6-478A-B314-43F24391D401}" srcOrd="2" destOrd="0" parTransId="{2B504E3C-768F-4981-96E9-002042D746AD}" sibTransId="{ADE6C2F0-9CB7-4510-A950-4D6DEEA852B1}"/>
    <dgm:cxn modelId="{D72C59B5-0462-4FF8-B58A-7637FCF884A0}" type="presOf" srcId="{1ADE3AB9-8E6B-445B-A134-59BBF44398EF}" destId="{16F0F989-E13B-48A6-936C-523137AFD759}" srcOrd="0" destOrd="1" presId="urn:microsoft.com/office/officeart/2005/8/layout/hList1"/>
    <dgm:cxn modelId="{01A1C9BD-43CF-417F-99D7-4C4BA5D56836}" type="presOf" srcId="{85BF6F5B-2C0D-471D-B45D-59AF529772ED}" destId="{F3FDD30E-BE8F-43C3-B195-C753BD9422EF}" srcOrd="0" destOrd="1" presId="urn:microsoft.com/office/officeart/2005/8/layout/hList1"/>
    <dgm:cxn modelId="{DBBBB3C1-8E96-4A3E-9AC0-3E4C851CAAE2}" type="presOf" srcId="{FD0AB82B-FC73-40CA-A2D8-507548CC974E}" destId="{84D6B2BE-AB33-4B68-88A1-B07373E515C9}" srcOrd="0" destOrd="0" presId="urn:microsoft.com/office/officeart/2005/8/layout/hList1"/>
    <dgm:cxn modelId="{E0F9E3C1-251A-4EA6-ADD7-9E6FCC2C26B5}" type="presOf" srcId="{69C224C0-EA99-42BE-9648-0245D39BFCB8}" destId="{1FB37095-4B25-49B2-9D4B-1BF3BE973732}" srcOrd="0" destOrd="0" presId="urn:microsoft.com/office/officeart/2005/8/layout/hList1"/>
    <dgm:cxn modelId="{175D3CC9-F7A1-41F1-A93F-A0EABF674393}" type="presOf" srcId="{0B8F2F12-5874-4CC2-8C43-C0A8E08636FD}" destId="{664FA884-A0B7-4107-A4DA-51EDD2198A25}" srcOrd="0" destOrd="0" presId="urn:microsoft.com/office/officeart/2005/8/layout/hList1"/>
    <dgm:cxn modelId="{9906BECC-E41A-4D64-AA20-8E121E061668}" srcId="{FD0AB82B-FC73-40CA-A2D8-507548CC974E}" destId="{69C224C0-EA99-42BE-9648-0245D39BFCB8}" srcOrd="0" destOrd="0" parTransId="{FFA69321-9105-48EA-B487-09CBB2DDAB0E}" sibTransId="{7EEA07AD-C441-4E45-B74E-84330425F4FE}"/>
    <dgm:cxn modelId="{1B49BED1-061E-4AB1-9A9D-90805D3AA235}" srcId="{0B8F2F12-5874-4CC2-8C43-C0A8E08636FD}" destId="{18B8A649-5612-427F-AD2B-36A9A7816ED4}" srcOrd="0" destOrd="0" parTransId="{C4657669-2854-4F1E-B36F-411D4EA8C351}" sibTransId="{3802B22F-AD85-491A-95C4-99628CC7F352}"/>
    <dgm:cxn modelId="{6D9285DE-F1DD-42A1-A95A-1A5FA1052714}" srcId="{FD0AB82B-FC73-40CA-A2D8-507548CC974E}" destId="{1235B1C6-0D67-4B03-980E-EED91B744FB5}" srcOrd="2" destOrd="0" parTransId="{39A5B388-8A9B-45F6-AC1A-A6BC0EFDF4AB}" sibTransId="{0BD30989-7568-4982-B605-09F526AFB4EC}"/>
    <dgm:cxn modelId="{4415ECE4-DD0E-4AEF-B369-171901F26371}" type="presOf" srcId="{EC5958CC-1288-46B8-8E7B-FE95E6CD2E66}" destId="{E4492037-CA58-46C0-91AA-4619710C7D76}" srcOrd="0" destOrd="0" presId="urn:microsoft.com/office/officeart/2005/8/layout/hList1"/>
    <dgm:cxn modelId="{3ED357E6-FB4E-47BC-9A39-8D3408B24DBA}" srcId="{0B8F2F12-5874-4CC2-8C43-C0A8E08636FD}" destId="{FD0AB82B-FC73-40CA-A2D8-507548CC974E}" srcOrd="1" destOrd="0" parTransId="{F590C1F0-F70F-4CFA-8DBC-44C3E4B63025}" sibTransId="{659B0638-DA54-431F-9ADE-E3E7081B515B}"/>
    <dgm:cxn modelId="{1E2805EC-ACB1-4D6F-B2BE-0734912382F7}" srcId="{0B8F2F12-5874-4CC2-8C43-C0A8E08636FD}" destId="{EC5958CC-1288-46B8-8E7B-FE95E6CD2E66}" srcOrd="3" destOrd="0" parTransId="{A4C5B9FF-0C4B-4BB8-A646-D2976FD45ECE}" sibTransId="{260B33BB-98C9-46A8-B909-D21E102278F0}"/>
    <dgm:cxn modelId="{2334B2EC-C5B0-4E89-BDC0-C02CC0C9D3F3}" type="presOf" srcId="{8EA6F67E-765C-4206-AE23-F379D285104F}" destId="{B2029250-B91B-4F83-858D-6D5CAE39B974}" srcOrd="0" destOrd="0" presId="urn:microsoft.com/office/officeart/2005/8/layout/hList1"/>
    <dgm:cxn modelId="{C41308EE-45A7-4DE3-8701-FB2CB71D6CFB}" type="presOf" srcId="{5B95D01C-BA68-4A2E-B763-B0DD6A50AB1F}" destId="{16F0F989-E13B-48A6-936C-523137AFD759}" srcOrd="0" destOrd="0" presId="urn:microsoft.com/office/officeart/2005/8/layout/hList1"/>
    <dgm:cxn modelId="{FEFCCBF7-6678-468A-A42F-13B7D66364F4}" srcId="{EC5958CC-1288-46B8-8E7B-FE95E6CD2E66}" destId="{1ADE3AB9-8E6B-445B-A134-59BBF44398EF}" srcOrd="1" destOrd="0" parTransId="{25C15E97-4429-4894-9416-C01B19425ABA}" sibTransId="{7F244CFE-290A-4959-970F-B4EE26481033}"/>
    <dgm:cxn modelId="{981996F8-4DBF-4E91-81E0-A0F25501A24A}" srcId="{EC5958CC-1288-46B8-8E7B-FE95E6CD2E66}" destId="{5B95D01C-BA68-4A2E-B763-B0DD6A50AB1F}" srcOrd="0" destOrd="0" parTransId="{92429521-BE9A-4E38-9FC9-6668F4BCB131}" sibTransId="{A4BE6F3C-266C-4C2A-B2C9-0EFEA37CBDC4}"/>
    <dgm:cxn modelId="{12D44CFA-2B1B-4AED-ACFE-701C20A61FEC}" type="presOf" srcId="{C98C9BF9-EC4E-41DA-AB84-746DD312D758}" destId="{1FB37095-4B25-49B2-9D4B-1BF3BE973732}" srcOrd="0" destOrd="3" presId="urn:microsoft.com/office/officeart/2005/8/layout/hList1"/>
    <dgm:cxn modelId="{58F6C0FA-AE82-49A5-9FC1-9B6F357EDC64}" srcId="{18B8A649-5612-427F-AD2B-36A9A7816ED4}" destId="{2A5EA01F-9883-4193-B147-993431AD179B}" srcOrd="0" destOrd="0" parTransId="{48043F26-0F79-4555-98E8-571DF6143F7C}" sibTransId="{D0607159-9C01-4910-B18C-4ACA8EF218F0}"/>
    <dgm:cxn modelId="{3C546B7A-C27A-4A0F-8348-0E35F4E47A53}" type="presParOf" srcId="{664FA884-A0B7-4107-A4DA-51EDD2198A25}" destId="{EB373EBB-2D57-421F-B84B-41D8768E3C07}" srcOrd="0" destOrd="0" presId="urn:microsoft.com/office/officeart/2005/8/layout/hList1"/>
    <dgm:cxn modelId="{078A6415-D913-4274-9D1C-2D8669376D6A}" type="presParOf" srcId="{EB373EBB-2D57-421F-B84B-41D8768E3C07}" destId="{43470A3B-B638-435D-83D6-29A26F67EECC}" srcOrd="0" destOrd="0" presId="urn:microsoft.com/office/officeart/2005/8/layout/hList1"/>
    <dgm:cxn modelId="{D29D65B0-7A8A-489E-9A19-D1179742742B}" type="presParOf" srcId="{EB373EBB-2D57-421F-B84B-41D8768E3C07}" destId="{461CDCC1-4C35-447D-BF2A-3AC159115858}" srcOrd="1" destOrd="0" presId="urn:microsoft.com/office/officeart/2005/8/layout/hList1"/>
    <dgm:cxn modelId="{D526EAA6-2540-4B88-A6D3-435C71969EBC}" type="presParOf" srcId="{664FA884-A0B7-4107-A4DA-51EDD2198A25}" destId="{28BDCCDE-8838-4536-856A-F047AD77D503}" srcOrd="1" destOrd="0" presId="urn:microsoft.com/office/officeart/2005/8/layout/hList1"/>
    <dgm:cxn modelId="{CEC9B322-CEF9-46B4-8529-38B2764B79B1}" type="presParOf" srcId="{664FA884-A0B7-4107-A4DA-51EDD2198A25}" destId="{9B150E81-1E28-4BD8-B8F0-C141BD6AD0D2}" srcOrd="2" destOrd="0" presId="urn:microsoft.com/office/officeart/2005/8/layout/hList1"/>
    <dgm:cxn modelId="{403C76E2-D8A2-4F46-A19B-0D9A0724A1F7}" type="presParOf" srcId="{9B150E81-1E28-4BD8-B8F0-C141BD6AD0D2}" destId="{84D6B2BE-AB33-4B68-88A1-B07373E515C9}" srcOrd="0" destOrd="0" presId="urn:microsoft.com/office/officeart/2005/8/layout/hList1"/>
    <dgm:cxn modelId="{3548D6C9-6BA9-485D-81F8-5C0FD38DC7F5}" type="presParOf" srcId="{9B150E81-1E28-4BD8-B8F0-C141BD6AD0D2}" destId="{1FB37095-4B25-49B2-9D4B-1BF3BE973732}" srcOrd="1" destOrd="0" presId="urn:microsoft.com/office/officeart/2005/8/layout/hList1"/>
    <dgm:cxn modelId="{06C5B172-B881-4B92-BC1F-08AD848348E7}" type="presParOf" srcId="{664FA884-A0B7-4107-A4DA-51EDD2198A25}" destId="{FC1D534D-27BA-4696-A9D1-163DD76F92C8}" srcOrd="3" destOrd="0" presId="urn:microsoft.com/office/officeart/2005/8/layout/hList1"/>
    <dgm:cxn modelId="{F6480AF3-AEB5-4188-854A-341DF5E62394}" type="presParOf" srcId="{664FA884-A0B7-4107-A4DA-51EDD2198A25}" destId="{35B2273E-9914-4530-8767-049F87F6722A}" srcOrd="4" destOrd="0" presId="urn:microsoft.com/office/officeart/2005/8/layout/hList1"/>
    <dgm:cxn modelId="{7824D23C-D4DA-498E-8720-E9C86936BC66}" type="presParOf" srcId="{35B2273E-9914-4530-8767-049F87F6722A}" destId="{B2029250-B91B-4F83-858D-6D5CAE39B974}" srcOrd="0" destOrd="0" presId="urn:microsoft.com/office/officeart/2005/8/layout/hList1"/>
    <dgm:cxn modelId="{DA015921-D56C-45CD-A1A7-0B19281976E3}" type="presParOf" srcId="{35B2273E-9914-4530-8767-049F87F6722A}" destId="{F3FDD30E-BE8F-43C3-B195-C753BD9422EF}" srcOrd="1" destOrd="0" presId="urn:microsoft.com/office/officeart/2005/8/layout/hList1"/>
    <dgm:cxn modelId="{DA62083A-1E00-48AF-BE97-4ECCD8071D66}" type="presParOf" srcId="{664FA884-A0B7-4107-A4DA-51EDD2198A25}" destId="{1F0F41FD-0698-4D6C-A13C-15D97761F2D9}" srcOrd="5" destOrd="0" presId="urn:microsoft.com/office/officeart/2005/8/layout/hList1"/>
    <dgm:cxn modelId="{30678B1D-D6AB-42BC-81F5-5ED5360083F4}" type="presParOf" srcId="{664FA884-A0B7-4107-A4DA-51EDD2198A25}" destId="{118CA086-7F25-499A-8988-84C7B0BB79F4}" srcOrd="6" destOrd="0" presId="urn:microsoft.com/office/officeart/2005/8/layout/hList1"/>
    <dgm:cxn modelId="{40065BBC-ADDB-4BB6-BF84-C87A281FF552}" type="presParOf" srcId="{118CA086-7F25-499A-8988-84C7B0BB79F4}" destId="{E4492037-CA58-46C0-91AA-4619710C7D76}" srcOrd="0" destOrd="0" presId="urn:microsoft.com/office/officeart/2005/8/layout/hList1"/>
    <dgm:cxn modelId="{81C8CC13-7CDA-4355-B5DF-5ED9307D671C}" type="presParOf" srcId="{118CA086-7F25-499A-8988-84C7B0BB79F4}" destId="{16F0F989-E13B-48A6-936C-523137AFD75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8F2F12-5874-4CC2-8C43-C0A8E08636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61A7CEB8-D97D-4330-804E-FA129749362C}">
      <dgm:prSet phldrT="[Texte]" custT="1"/>
      <dgm:spPr/>
      <dgm:t>
        <a:bodyPr/>
        <a:lstStyle/>
        <a:p>
          <a:r>
            <a:rPr lang="fr-FR" sz="1050" dirty="0">
              <a:latin typeface="Marianne" panose="02000000000000000000" pitchFamily="50" charset="0"/>
            </a:rPr>
            <a:t>Responsable juridique</a:t>
          </a:r>
        </a:p>
      </dgm:t>
    </dgm:pt>
    <dgm:pt modelId="{357DB380-1D34-4B4E-AB29-871050585AEF}" type="parTrans" cxnId="{7291686A-3264-4050-8B27-209852E68C81}">
      <dgm:prSet/>
      <dgm:spPr/>
      <dgm:t>
        <a:bodyPr/>
        <a:lstStyle/>
        <a:p>
          <a:endParaRPr lang="fr-FR" sz="1100"/>
        </a:p>
      </dgm:t>
    </dgm:pt>
    <dgm:pt modelId="{BEC06217-F624-41F9-9EDC-588A2FBEC3C3}" type="sibTrans" cxnId="{7291686A-3264-4050-8B27-209852E68C81}">
      <dgm:prSet/>
      <dgm:spPr/>
      <dgm:t>
        <a:bodyPr/>
        <a:lstStyle/>
        <a:p>
          <a:endParaRPr lang="fr-FR" sz="1100"/>
        </a:p>
      </dgm:t>
    </dgm:pt>
    <dgm:pt modelId="{D84AAD57-D3C4-4CCA-A7BB-48B11005FF04}">
      <dgm:prSet phldrT="[Texte]" custT="1"/>
      <dgm:spPr/>
      <dgm:t>
        <a:bodyPr/>
        <a:lstStyle/>
        <a:p>
          <a:r>
            <a:rPr lang="fr-FR" sz="900" dirty="0">
              <a:latin typeface="Marianne" panose="02000000000000000000" pitchFamily="50" charset="0"/>
            </a:rPr>
            <a:t>XXX</a:t>
          </a:r>
        </a:p>
        <a:p>
          <a:r>
            <a:rPr lang="fr-FR" sz="900" dirty="0">
              <a:latin typeface="Marianne" panose="02000000000000000000" pitchFamily="50" charset="0"/>
            </a:rPr>
            <a:t>Délégué(e) à la protection des données</a:t>
          </a:r>
        </a:p>
      </dgm:t>
    </dgm:pt>
    <dgm:pt modelId="{D0EE331A-41B3-48D9-9C80-B67AE80AFCFB}" type="parTrans" cxnId="{F02DF80D-6738-44F8-84E2-CAD8CF17ABF3}">
      <dgm:prSet/>
      <dgm:spPr/>
      <dgm:t>
        <a:bodyPr/>
        <a:lstStyle/>
        <a:p>
          <a:endParaRPr lang="fr-FR" sz="1100"/>
        </a:p>
      </dgm:t>
    </dgm:pt>
    <dgm:pt modelId="{49F27802-08A4-4266-BDD5-C3B16B8C76D5}" type="sibTrans" cxnId="{F02DF80D-6738-44F8-84E2-CAD8CF17ABF3}">
      <dgm:prSet/>
      <dgm:spPr/>
      <dgm:t>
        <a:bodyPr/>
        <a:lstStyle/>
        <a:p>
          <a:endParaRPr lang="fr-FR" sz="1100"/>
        </a:p>
      </dgm:t>
    </dgm:pt>
    <dgm:pt modelId="{1E2D8C24-E68A-429B-85EF-998D4FF8E671}">
      <dgm:prSet phldrT="[Texte]" custT="1"/>
      <dgm:spPr/>
      <dgm:t>
        <a:bodyPr/>
        <a:lstStyle/>
        <a:p>
          <a:r>
            <a:rPr lang="fr-FR" sz="900" dirty="0">
              <a:latin typeface="Marianne" panose="02000000000000000000" pitchFamily="50" charset="0"/>
            </a:rPr>
            <a:t>XXX</a:t>
          </a:r>
        </a:p>
        <a:p>
          <a:r>
            <a:rPr lang="fr-FR" sz="900" dirty="0">
              <a:latin typeface="Marianne" panose="02000000000000000000" pitchFamily="50" charset="0"/>
            </a:rPr>
            <a:t>Directeur / directrice juridique</a:t>
          </a:r>
        </a:p>
      </dgm:t>
    </dgm:pt>
    <dgm:pt modelId="{90F87B23-C4EC-45CF-990F-4509CFD0CD22}" type="parTrans" cxnId="{F2E93DF8-2EC5-4C52-8B13-F69FB62DEDA9}">
      <dgm:prSet/>
      <dgm:spPr/>
      <dgm:t>
        <a:bodyPr/>
        <a:lstStyle/>
        <a:p>
          <a:endParaRPr lang="fr-FR" sz="1100"/>
        </a:p>
      </dgm:t>
    </dgm:pt>
    <dgm:pt modelId="{F46E3447-5BF3-4D68-B495-2FFD533E56DF}" type="sibTrans" cxnId="{F2E93DF8-2EC5-4C52-8B13-F69FB62DEDA9}">
      <dgm:prSet/>
      <dgm:spPr/>
      <dgm:t>
        <a:bodyPr/>
        <a:lstStyle/>
        <a:p>
          <a:endParaRPr lang="fr-FR" sz="1100"/>
        </a:p>
      </dgm:t>
    </dgm:pt>
    <dgm:pt modelId="{50D8CE5F-203B-4A9C-B065-338146A0DC42}">
      <dgm:prSet phldrT="[Texte]" custT="1"/>
      <dgm:spPr/>
      <dgm:t>
        <a:bodyPr/>
        <a:lstStyle/>
        <a:p>
          <a:r>
            <a:rPr lang="fr-FR" sz="1050" dirty="0">
              <a:latin typeface="Marianne" panose="02000000000000000000" pitchFamily="50" charset="0"/>
            </a:rPr>
            <a:t>Directeur / directrice juridique</a:t>
          </a:r>
        </a:p>
      </dgm:t>
    </dgm:pt>
    <dgm:pt modelId="{10E95CB7-0269-415C-A67B-3BAA707D7AC0}" type="parTrans" cxnId="{516FE8FD-27BD-4035-BB39-79C423734117}">
      <dgm:prSet/>
      <dgm:spPr/>
      <dgm:t>
        <a:bodyPr/>
        <a:lstStyle/>
        <a:p>
          <a:endParaRPr lang="fr-FR" sz="1100"/>
        </a:p>
      </dgm:t>
    </dgm:pt>
    <dgm:pt modelId="{604BE1EF-1AEE-4B86-8A94-DBBC086A8947}" type="sibTrans" cxnId="{516FE8FD-27BD-4035-BB39-79C423734117}">
      <dgm:prSet/>
      <dgm:spPr/>
      <dgm:t>
        <a:bodyPr/>
        <a:lstStyle/>
        <a:p>
          <a:endParaRPr lang="fr-FR" sz="1100"/>
        </a:p>
      </dgm:t>
    </dgm:pt>
    <dgm:pt modelId="{948E76DB-0B43-480F-B05F-9A0D695AF4E4}">
      <dgm:prSet phldrT="[Texte]" custT="1"/>
      <dgm:spPr/>
      <dgm:t>
        <a:bodyPr/>
        <a:lstStyle/>
        <a:p>
          <a:r>
            <a:rPr lang="fr-FR" sz="900" dirty="0">
              <a:latin typeface="Marianne" panose="02000000000000000000" pitchFamily="50" charset="0"/>
            </a:rPr>
            <a:t>XXX</a:t>
          </a:r>
        </a:p>
        <a:p>
          <a:r>
            <a:rPr lang="fr-FR" sz="900" dirty="0">
              <a:latin typeface="Marianne" panose="02000000000000000000" pitchFamily="50" charset="0"/>
            </a:rPr>
            <a:t>Responsable de la SSI</a:t>
          </a:r>
          <a:endParaRPr lang="fr-FR" sz="1100" dirty="0">
            <a:latin typeface="Marianne" panose="02000000000000000000" pitchFamily="50" charset="0"/>
          </a:endParaRPr>
        </a:p>
      </dgm:t>
    </dgm:pt>
    <dgm:pt modelId="{F6723E1A-80A6-41E0-B6B6-FB4DA718DD07}" type="parTrans" cxnId="{6DC3B586-E375-4785-89D2-785E3CB6BBB4}">
      <dgm:prSet/>
      <dgm:spPr/>
      <dgm:t>
        <a:bodyPr/>
        <a:lstStyle/>
        <a:p>
          <a:endParaRPr lang="fr-FR" sz="1100"/>
        </a:p>
      </dgm:t>
    </dgm:pt>
    <dgm:pt modelId="{7E443254-6A16-4BFE-9CF5-0CBFEBF197E7}" type="sibTrans" cxnId="{6DC3B586-E375-4785-89D2-785E3CB6BBB4}">
      <dgm:prSet/>
      <dgm:spPr/>
      <dgm:t>
        <a:bodyPr/>
        <a:lstStyle/>
        <a:p>
          <a:endParaRPr lang="fr-FR" sz="1100"/>
        </a:p>
      </dgm:t>
    </dgm:pt>
    <dgm:pt modelId="{B926AC38-E90B-4A18-BF4D-DDFD36730668}">
      <dgm:prSet phldrT="[Texte]" custT="1"/>
      <dgm:spPr/>
      <dgm:t>
        <a:bodyPr/>
        <a:lstStyle/>
        <a:p>
          <a:r>
            <a:rPr lang="fr-FR" sz="900" dirty="0">
              <a:latin typeface="Marianne" panose="02000000000000000000" pitchFamily="50" charset="0"/>
            </a:rPr>
            <a:t>XXX</a:t>
          </a:r>
        </a:p>
        <a:p>
          <a:r>
            <a:rPr lang="fr-FR" sz="900" dirty="0">
              <a:latin typeface="Marianne" panose="02000000000000000000" pitchFamily="50" charset="0"/>
            </a:rPr>
            <a:t>Responsable des autorisations d’accès</a:t>
          </a:r>
        </a:p>
      </dgm:t>
    </dgm:pt>
    <dgm:pt modelId="{F8ED83D9-3C7E-4E07-985B-6A46884D8D0A}" type="parTrans" cxnId="{F66C09E4-28F2-44DC-B92D-87D97CB481B1}">
      <dgm:prSet/>
      <dgm:spPr/>
      <dgm:t>
        <a:bodyPr/>
        <a:lstStyle/>
        <a:p>
          <a:endParaRPr lang="fr-FR" sz="1100"/>
        </a:p>
      </dgm:t>
    </dgm:pt>
    <dgm:pt modelId="{90164762-9B6F-49F5-93A0-52D84B6DA3E0}" type="sibTrans" cxnId="{F66C09E4-28F2-44DC-B92D-87D97CB481B1}">
      <dgm:prSet/>
      <dgm:spPr/>
      <dgm:t>
        <a:bodyPr/>
        <a:lstStyle/>
        <a:p>
          <a:endParaRPr lang="fr-FR" sz="1100"/>
        </a:p>
      </dgm:t>
    </dgm:pt>
    <dgm:pt modelId="{0187C435-A123-4C2E-94FB-828C73C7CFB7}">
      <dgm:prSet phldrT="[Texte]" custT="1"/>
      <dgm:spPr/>
      <dgm:t>
        <a:bodyPr/>
        <a:lstStyle/>
        <a:p>
          <a:r>
            <a:rPr lang="fr-FR" sz="1050" dirty="0">
              <a:latin typeface="Marianne" panose="02000000000000000000" pitchFamily="50" charset="0"/>
            </a:rPr>
            <a:t>OSSI/RSSI</a:t>
          </a:r>
        </a:p>
      </dgm:t>
    </dgm:pt>
    <dgm:pt modelId="{B6ECC5B5-45E8-4F10-81CA-EFF2DB9CDCB3}" type="parTrans" cxnId="{D0D3738B-F2DA-4569-A8F5-CC3E4F51B8E0}">
      <dgm:prSet/>
      <dgm:spPr/>
      <dgm:t>
        <a:bodyPr/>
        <a:lstStyle/>
        <a:p>
          <a:endParaRPr lang="fr-FR" sz="1100"/>
        </a:p>
      </dgm:t>
    </dgm:pt>
    <dgm:pt modelId="{EF1745B2-EE87-449E-A8D2-0A2CA858AC34}" type="sibTrans" cxnId="{D0D3738B-F2DA-4569-A8F5-CC3E4F51B8E0}">
      <dgm:prSet/>
      <dgm:spPr/>
      <dgm:t>
        <a:bodyPr/>
        <a:lstStyle/>
        <a:p>
          <a:endParaRPr lang="fr-FR" sz="1100"/>
        </a:p>
      </dgm:t>
    </dgm:pt>
    <dgm:pt modelId="{93C65087-2373-4B8A-B5E5-6ABDE8BC3E4A}">
      <dgm:prSet phldrT="[Texte]" custT="1"/>
      <dgm:spPr/>
      <dgm:t>
        <a:bodyPr/>
        <a:lstStyle/>
        <a:p>
          <a:r>
            <a:rPr lang="fr-FR" sz="1050" dirty="0">
              <a:latin typeface="Marianne" panose="02000000000000000000" pitchFamily="50" charset="0"/>
            </a:rPr>
            <a:t>RSSI adjoint</a:t>
          </a:r>
        </a:p>
      </dgm:t>
    </dgm:pt>
    <dgm:pt modelId="{9CF6B9F3-1A8A-4652-A103-7A83DA3FC597}" type="parTrans" cxnId="{C9D9924F-40F5-4A84-9361-97CF1C1ED9D5}">
      <dgm:prSet/>
      <dgm:spPr/>
      <dgm:t>
        <a:bodyPr/>
        <a:lstStyle/>
        <a:p>
          <a:endParaRPr lang="fr-FR" sz="1100"/>
        </a:p>
      </dgm:t>
    </dgm:pt>
    <dgm:pt modelId="{5438E8BE-28DF-4F64-B544-8BBAB1B23E77}" type="sibTrans" cxnId="{C9D9924F-40F5-4A84-9361-97CF1C1ED9D5}">
      <dgm:prSet/>
      <dgm:spPr/>
      <dgm:t>
        <a:bodyPr/>
        <a:lstStyle/>
        <a:p>
          <a:endParaRPr lang="fr-FR" sz="1100"/>
        </a:p>
      </dgm:t>
    </dgm:pt>
    <dgm:pt modelId="{29DECADF-9F7B-4331-B5BB-43E6BB541B95}">
      <dgm:prSet phldrT="[Texte]" custT="1"/>
      <dgm:spPr/>
      <dgm:t>
        <a:bodyPr/>
        <a:lstStyle/>
        <a:p>
          <a:endParaRPr lang="fr-FR" sz="1050" dirty="0">
            <a:latin typeface="Marianne" panose="02000000000000000000" pitchFamily="50" charset="0"/>
          </a:endParaRPr>
        </a:p>
      </dgm:t>
    </dgm:pt>
    <dgm:pt modelId="{A59E6289-5BBF-413A-BD7D-3345CF8054A4}" type="parTrans" cxnId="{A4ABCBFF-553F-4191-A631-4614E6EE239D}">
      <dgm:prSet/>
      <dgm:spPr/>
      <dgm:t>
        <a:bodyPr/>
        <a:lstStyle/>
        <a:p>
          <a:endParaRPr lang="fr-FR" sz="1100"/>
        </a:p>
      </dgm:t>
    </dgm:pt>
    <dgm:pt modelId="{36ACA984-9ED7-4939-BBCC-C6C6B36CFB33}" type="sibTrans" cxnId="{A4ABCBFF-553F-4191-A631-4614E6EE239D}">
      <dgm:prSet/>
      <dgm:spPr/>
      <dgm:t>
        <a:bodyPr/>
        <a:lstStyle/>
        <a:p>
          <a:endParaRPr lang="fr-FR" sz="1100"/>
        </a:p>
      </dgm:t>
    </dgm:pt>
    <dgm:pt modelId="{AE91D728-B91A-482B-96FD-1CF7C11BEEEF}">
      <dgm:prSet phldrT="[Texte]" custT="1"/>
      <dgm:spPr/>
      <dgm:t>
        <a:bodyPr/>
        <a:lstStyle/>
        <a:p>
          <a:r>
            <a:rPr lang="fr-FR" sz="1050" dirty="0">
              <a:latin typeface="Marianne" panose="02000000000000000000" pitchFamily="50" charset="0"/>
            </a:rPr>
            <a:t>Responsable juridique</a:t>
          </a:r>
        </a:p>
      </dgm:t>
    </dgm:pt>
    <dgm:pt modelId="{164358E9-D4B4-4D46-9690-4AE48CB4AC1E}" type="parTrans" cxnId="{CF25AF7F-2227-46A0-B1C5-D78564F76731}">
      <dgm:prSet/>
      <dgm:spPr/>
      <dgm:t>
        <a:bodyPr/>
        <a:lstStyle/>
        <a:p>
          <a:endParaRPr lang="fr-FR" sz="1100"/>
        </a:p>
      </dgm:t>
    </dgm:pt>
    <dgm:pt modelId="{ADD232B4-AF01-416B-8B61-59FB965C6E4B}" type="sibTrans" cxnId="{CF25AF7F-2227-46A0-B1C5-D78564F76731}">
      <dgm:prSet/>
      <dgm:spPr/>
      <dgm:t>
        <a:bodyPr/>
        <a:lstStyle/>
        <a:p>
          <a:endParaRPr lang="fr-FR" sz="1100"/>
        </a:p>
      </dgm:t>
    </dgm:pt>
    <dgm:pt modelId="{C1BC4766-4081-40B8-9B97-D82912F3DE47}">
      <dgm:prSet custT="1"/>
      <dgm:spPr/>
      <dgm:t>
        <a:bodyPr/>
        <a:lstStyle/>
        <a:p>
          <a:r>
            <a:rPr lang="fr-FR" sz="1050" dirty="0">
              <a:latin typeface="Marianne" panose="02000000000000000000" pitchFamily="50" charset="0"/>
            </a:rPr>
            <a:t>Fonctionnaire sécurité défense (Si applicable)</a:t>
          </a:r>
        </a:p>
      </dgm:t>
    </dgm:pt>
    <dgm:pt modelId="{C685FEF9-6EC6-4D11-AF46-D47B8C65E551}" type="parTrans" cxnId="{9DC0B1D9-863B-4969-89AF-0B7F5F773F3F}">
      <dgm:prSet/>
      <dgm:spPr/>
      <dgm:t>
        <a:bodyPr/>
        <a:lstStyle/>
        <a:p>
          <a:endParaRPr lang="fr-FR" sz="1100"/>
        </a:p>
      </dgm:t>
    </dgm:pt>
    <dgm:pt modelId="{9567F2F6-AE76-414A-8128-97C493AE36D5}" type="sibTrans" cxnId="{9DC0B1D9-863B-4969-89AF-0B7F5F773F3F}">
      <dgm:prSet/>
      <dgm:spPr/>
      <dgm:t>
        <a:bodyPr/>
        <a:lstStyle/>
        <a:p>
          <a:endParaRPr lang="fr-FR" sz="1100"/>
        </a:p>
      </dgm:t>
    </dgm:pt>
    <dgm:pt modelId="{9790D41C-6590-49C5-B030-E67C8B65E901}">
      <dgm:prSet custT="1"/>
      <dgm:spPr/>
      <dgm:t>
        <a:bodyPr/>
        <a:lstStyle/>
        <a:p>
          <a:r>
            <a:rPr lang="fr-FR" sz="1050" dirty="0">
              <a:latin typeface="Marianne" panose="02000000000000000000" pitchFamily="50" charset="0"/>
            </a:rPr>
            <a:t>Responsable sûreté</a:t>
          </a:r>
        </a:p>
      </dgm:t>
    </dgm:pt>
    <dgm:pt modelId="{26C3CA9E-1E99-41A0-B5F4-8D23A930756B}" type="parTrans" cxnId="{E9EC4A90-3249-423D-A72D-613D7F83C5AD}">
      <dgm:prSet/>
      <dgm:spPr/>
      <dgm:t>
        <a:bodyPr/>
        <a:lstStyle/>
        <a:p>
          <a:endParaRPr lang="fr-FR" sz="1100"/>
        </a:p>
      </dgm:t>
    </dgm:pt>
    <dgm:pt modelId="{3BB2C6FE-7AF7-4C01-A98B-188AB94BDD6B}" type="sibTrans" cxnId="{E9EC4A90-3249-423D-A72D-613D7F83C5AD}">
      <dgm:prSet/>
      <dgm:spPr/>
      <dgm:t>
        <a:bodyPr/>
        <a:lstStyle/>
        <a:p>
          <a:endParaRPr lang="fr-FR" sz="1100"/>
        </a:p>
      </dgm:t>
    </dgm:pt>
    <dgm:pt modelId="{7457C6DA-1F9A-404B-A06C-405840E8B50D}">
      <dgm:prSet phldrT="[Texte]" custT="1"/>
      <dgm:spPr/>
      <dgm:t>
        <a:bodyPr/>
        <a:lstStyle/>
        <a:p>
          <a:r>
            <a:rPr lang="fr-FR" sz="1050" dirty="0">
              <a:latin typeface="Marianne" panose="02000000000000000000" pitchFamily="50" charset="0"/>
            </a:rPr>
            <a:t>Responsable marchés</a:t>
          </a:r>
        </a:p>
      </dgm:t>
    </dgm:pt>
    <dgm:pt modelId="{42F2D6B4-654E-4EEA-A90A-5040588870C5}" type="sibTrans" cxnId="{40D40105-26FD-4E9C-8072-1DB8ABD542C0}">
      <dgm:prSet/>
      <dgm:spPr/>
      <dgm:t>
        <a:bodyPr/>
        <a:lstStyle/>
        <a:p>
          <a:endParaRPr lang="fr-FR" sz="2800"/>
        </a:p>
      </dgm:t>
    </dgm:pt>
    <dgm:pt modelId="{C9348051-326D-416B-9066-9837DBC5C442}" type="parTrans" cxnId="{40D40105-26FD-4E9C-8072-1DB8ABD542C0}">
      <dgm:prSet/>
      <dgm:spPr/>
      <dgm:t>
        <a:bodyPr/>
        <a:lstStyle/>
        <a:p>
          <a:endParaRPr lang="fr-FR" sz="2800"/>
        </a:p>
      </dgm:t>
    </dgm:pt>
    <dgm:pt modelId="{664FA884-A0B7-4107-A4DA-51EDD2198A25}" type="pres">
      <dgm:prSet presAssocID="{0B8F2F12-5874-4CC2-8C43-C0A8E08636FD}" presName="Name0" presStyleCnt="0">
        <dgm:presLayoutVars>
          <dgm:dir/>
          <dgm:animLvl val="lvl"/>
          <dgm:resizeHandles val="exact"/>
        </dgm:presLayoutVars>
      </dgm:prSet>
      <dgm:spPr/>
    </dgm:pt>
    <dgm:pt modelId="{076FF128-2044-49DE-95A8-2F58A1423668}" type="pres">
      <dgm:prSet presAssocID="{948E76DB-0B43-480F-B05F-9A0D695AF4E4}" presName="composite" presStyleCnt="0"/>
      <dgm:spPr/>
    </dgm:pt>
    <dgm:pt modelId="{6F627186-A8E2-4F79-9933-9DB79720817B}" type="pres">
      <dgm:prSet presAssocID="{948E76DB-0B43-480F-B05F-9A0D695AF4E4}" presName="parTx" presStyleLbl="alignNode1" presStyleIdx="0" presStyleCnt="4">
        <dgm:presLayoutVars>
          <dgm:chMax val="0"/>
          <dgm:chPref val="0"/>
          <dgm:bulletEnabled val="1"/>
        </dgm:presLayoutVars>
      </dgm:prSet>
      <dgm:spPr/>
    </dgm:pt>
    <dgm:pt modelId="{DF566AD1-0321-4914-9A47-1C569C4E9715}" type="pres">
      <dgm:prSet presAssocID="{948E76DB-0B43-480F-B05F-9A0D695AF4E4}" presName="desTx" presStyleLbl="alignAccFollowNode1" presStyleIdx="0" presStyleCnt="4" custScaleY="100000" custLinFactNeighborY="17606">
        <dgm:presLayoutVars>
          <dgm:bulletEnabled val="1"/>
        </dgm:presLayoutVars>
      </dgm:prSet>
      <dgm:spPr/>
    </dgm:pt>
    <dgm:pt modelId="{2C7EFC82-3261-4F1D-9AA9-E7C10F3D5F2E}" type="pres">
      <dgm:prSet presAssocID="{7E443254-6A16-4BFE-9CF5-0CBFEBF197E7}" presName="space" presStyleCnt="0"/>
      <dgm:spPr/>
    </dgm:pt>
    <dgm:pt modelId="{93AB03DB-94C4-45BF-839E-0E5F12D07C6E}" type="pres">
      <dgm:prSet presAssocID="{B926AC38-E90B-4A18-BF4D-DDFD36730668}" presName="composite" presStyleCnt="0"/>
      <dgm:spPr/>
    </dgm:pt>
    <dgm:pt modelId="{B72DAC02-D9C5-4EE1-8D3A-FBEF2AD8F28B}" type="pres">
      <dgm:prSet presAssocID="{B926AC38-E90B-4A18-BF4D-DDFD36730668}" presName="parTx" presStyleLbl="alignNode1" presStyleIdx="1" presStyleCnt="4">
        <dgm:presLayoutVars>
          <dgm:chMax val="0"/>
          <dgm:chPref val="0"/>
          <dgm:bulletEnabled val="1"/>
        </dgm:presLayoutVars>
      </dgm:prSet>
      <dgm:spPr/>
    </dgm:pt>
    <dgm:pt modelId="{ACCFD133-4910-4C75-8599-C41ED63D2B5F}" type="pres">
      <dgm:prSet presAssocID="{B926AC38-E90B-4A18-BF4D-DDFD36730668}" presName="desTx" presStyleLbl="alignAccFollowNode1" presStyleIdx="1" presStyleCnt="4" custScaleY="100000" custLinFactNeighborY="17606">
        <dgm:presLayoutVars>
          <dgm:bulletEnabled val="1"/>
        </dgm:presLayoutVars>
      </dgm:prSet>
      <dgm:spPr/>
    </dgm:pt>
    <dgm:pt modelId="{AE8B7560-77DD-46FE-B3A0-C7F3527DBAAE}" type="pres">
      <dgm:prSet presAssocID="{90164762-9B6F-49F5-93A0-52D84B6DA3E0}" presName="space" presStyleCnt="0"/>
      <dgm:spPr/>
    </dgm:pt>
    <dgm:pt modelId="{8EEEE969-5384-48F8-8E86-D447C2C92D25}" type="pres">
      <dgm:prSet presAssocID="{D84AAD57-D3C4-4CCA-A7BB-48B11005FF04}" presName="composite" presStyleCnt="0"/>
      <dgm:spPr/>
    </dgm:pt>
    <dgm:pt modelId="{61EECA6D-D3DE-484B-9D71-B7C7D2904C28}" type="pres">
      <dgm:prSet presAssocID="{D84AAD57-D3C4-4CCA-A7BB-48B11005FF04}" presName="parTx" presStyleLbl="alignNode1" presStyleIdx="2" presStyleCnt="4">
        <dgm:presLayoutVars>
          <dgm:chMax val="0"/>
          <dgm:chPref val="0"/>
          <dgm:bulletEnabled val="1"/>
        </dgm:presLayoutVars>
      </dgm:prSet>
      <dgm:spPr/>
    </dgm:pt>
    <dgm:pt modelId="{C8886743-9E75-41DD-B4E1-7CA79F309DC2}" type="pres">
      <dgm:prSet presAssocID="{D84AAD57-D3C4-4CCA-A7BB-48B11005FF04}" presName="desTx" presStyleLbl="alignAccFollowNode1" presStyleIdx="2" presStyleCnt="4" custScaleY="100000" custLinFactNeighborY="17606">
        <dgm:presLayoutVars>
          <dgm:bulletEnabled val="1"/>
        </dgm:presLayoutVars>
      </dgm:prSet>
      <dgm:spPr/>
    </dgm:pt>
    <dgm:pt modelId="{D2A26428-7E56-439C-A139-D750083D6049}" type="pres">
      <dgm:prSet presAssocID="{49F27802-08A4-4266-BDD5-C3B16B8C76D5}" presName="space" presStyleCnt="0"/>
      <dgm:spPr/>
    </dgm:pt>
    <dgm:pt modelId="{25378CE8-F386-4708-8049-8FF1504C7643}" type="pres">
      <dgm:prSet presAssocID="{1E2D8C24-E68A-429B-85EF-998D4FF8E671}" presName="composite" presStyleCnt="0"/>
      <dgm:spPr/>
    </dgm:pt>
    <dgm:pt modelId="{0D74836B-2987-4115-B2CE-D960D0E7BDEF}" type="pres">
      <dgm:prSet presAssocID="{1E2D8C24-E68A-429B-85EF-998D4FF8E671}" presName="parTx" presStyleLbl="alignNode1" presStyleIdx="3" presStyleCnt="4">
        <dgm:presLayoutVars>
          <dgm:chMax val="0"/>
          <dgm:chPref val="0"/>
          <dgm:bulletEnabled val="1"/>
        </dgm:presLayoutVars>
      </dgm:prSet>
      <dgm:spPr/>
    </dgm:pt>
    <dgm:pt modelId="{1C92E275-1CAE-4D1C-9EA3-38220CE5674E}" type="pres">
      <dgm:prSet presAssocID="{1E2D8C24-E68A-429B-85EF-998D4FF8E671}" presName="desTx" presStyleLbl="alignAccFollowNode1" presStyleIdx="3" presStyleCnt="4" custScaleY="100000" custLinFactNeighborY="17606">
        <dgm:presLayoutVars>
          <dgm:bulletEnabled val="1"/>
        </dgm:presLayoutVars>
      </dgm:prSet>
      <dgm:spPr/>
    </dgm:pt>
  </dgm:ptLst>
  <dgm:cxnLst>
    <dgm:cxn modelId="{40D40105-26FD-4E9C-8072-1DB8ABD542C0}" srcId="{1E2D8C24-E68A-429B-85EF-998D4FF8E671}" destId="{7457C6DA-1F9A-404B-A06C-405840E8B50D}" srcOrd="1" destOrd="0" parTransId="{C9348051-326D-416B-9066-9837DBC5C442}" sibTransId="{42F2D6B4-654E-4EEA-A90A-5040588870C5}"/>
    <dgm:cxn modelId="{F02DF80D-6738-44F8-84E2-CAD8CF17ABF3}" srcId="{0B8F2F12-5874-4CC2-8C43-C0A8E08636FD}" destId="{D84AAD57-D3C4-4CCA-A7BB-48B11005FF04}" srcOrd="2" destOrd="0" parTransId="{D0EE331A-41B3-48D9-9C80-B67AE80AFCFB}" sibTransId="{49F27802-08A4-4266-BDD5-C3B16B8C76D5}"/>
    <dgm:cxn modelId="{2F4F1C16-AE14-47F4-B64D-6C715FC4943B}" type="presOf" srcId="{61A7CEB8-D97D-4330-804E-FA129749362C}" destId="{1C92E275-1CAE-4D1C-9EA3-38220CE5674E}" srcOrd="0" destOrd="0" presId="urn:microsoft.com/office/officeart/2005/8/layout/hList1"/>
    <dgm:cxn modelId="{37F67A2F-21FE-47AA-B2E0-4AAC0F82F4FB}" type="presOf" srcId="{9790D41C-6590-49C5-B030-E67C8B65E901}" destId="{ACCFD133-4910-4C75-8599-C41ED63D2B5F}" srcOrd="0" destOrd="1" presId="urn:microsoft.com/office/officeart/2005/8/layout/hList1"/>
    <dgm:cxn modelId="{541E3D31-23FB-4F6B-A21F-73DEE8342FF4}" type="presOf" srcId="{1E2D8C24-E68A-429B-85EF-998D4FF8E671}" destId="{0D74836B-2987-4115-B2CE-D960D0E7BDEF}" srcOrd="0" destOrd="0" presId="urn:microsoft.com/office/officeart/2005/8/layout/hList1"/>
    <dgm:cxn modelId="{0A8C533C-3F8B-4797-B110-045752C94EA9}" type="presOf" srcId="{7457C6DA-1F9A-404B-A06C-405840E8B50D}" destId="{1C92E275-1CAE-4D1C-9EA3-38220CE5674E}" srcOrd="0" destOrd="1" presId="urn:microsoft.com/office/officeart/2005/8/layout/hList1"/>
    <dgm:cxn modelId="{FB63085F-7BF4-436D-BED2-A1FFBFA4DD96}" type="presOf" srcId="{D84AAD57-D3C4-4CCA-A7BB-48B11005FF04}" destId="{61EECA6D-D3DE-484B-9D71-B7C7D2904C28}" srcOrd="0" destOrd="0" presId="urn:microsoft.com/office/officeart/2005/8/layout/hList1"/>
    <dgm:cxn modelId="{7291686A-3264-4050-8B27-209852E68C81}" srcId="{1E2D8C24-E68A-429B-85EF-998D4FF8E671}" destId="{61A7CEB8-D97D-4330-804E-FA129749362C}" srcOrd="0" destOrd="0" parTransId="{357DB380-1D34-4B4E-AB29-871050585AEF}" sibTransId="{BEC06217-F624-41F9-9EDC-588A2FBEC3C3}"/>
    <dgm:cxn modelId="{C9D9924F-40F5-4A84-9361-97CF1C1ED9D5}" srcId="{948E76DB-0B43-480F-B05F-9A0D695AF4E4}" destId="{93C65087-2373-4B8A-B5E5-6ABDE8BC3E4A}" srcOrd="1" destOrd="0" parTransId="{9CF6B9F3-1A8A-4652-A103-7A83DA3FC597}" sibTransId="{5438E8BE-28DF-4F64-B544-8BBAB1B23E77}"/>
    <dgm:cxn modelId="{915A997C-EF5D-4095-9FE9-7F488F92929B}" type="presOf" srcId="{AE91D728-B91A-482B-96FD-1CF7C11BEEEF}" destId="{C8886743-9E75-41DD-B4E1-7CA79F309DC2}" srcOrd="0" destOrd="1" presId="urn:microsoft.com/office/officeart/2005/8/layout/hList1"/>
    <dgm:cxn modelId="{CF25AF7F-2227-46A0-B1C5-D78564F76731}" srcId="{D84AAD57-D3C4-4CCA-A7BB-48B11005FF04}" destId="{AE91D728-B91A-482B-96FD-1CF7C11BEEEF}" srcOrd="1" destOrd="0" parTransId="{164358E9-D4B4-4D46-9690-4AE48CB4AC1E}" sibTransId="{ADD232B4-AF01-416B-8B61-59FB965C6E4B}"/>
    <dgm:cxn modelId="{6DC3B586-E375-4785-89D2-785E3CB6BBB4}" srcId="{0B8F2F12-5874-4CC2-8C43-C0A8E08636FD}" destId="{948E76DB-0B43-480F-B05F-9A0D695AF4E4}" srcOrd="0" destOrd="0" parTransId="{F6723E1A-80A6-41E0-B6B6-FB4DA718DD07}" sibTransId="{7E443254-6A16-4BFE-9CF5-0CBFEBF197E7}"/>
    <dgm:cxn modelId="{04405387-2C65-4A2C-8B9B-FF03760957C7}" type="presOf" srcId="{948E76DB-0B43-480F-B05F-9A0D695AF4E4}" destId="{6F627186-A8E2-4F79-9933-9DB79720817B}" srcOrd="0" destOrd="0" presId="urn:microsoft.com/office/officeart/2005/8/layout/hList1"/>
    <dgm:cxn modelId="{D0D3738B-F2DA-4569-A8F5-CC3E4F51B8E0}" srcId="{948E76DB-0B43-480F-B05F-9A0D695AF4E4}" destId="{0187C435-A123-4C2E-94FB-828C73C7CFB7}" srcOrd="0" destOrd="0" parTransId="{B6ECC5B5-45E8-4F10-81CA-EFF2DB9CDCB3}" sibTransId="{EF1745B2-EE87-449E-A8D2-0A2CA858AC34}"/>
    <dgm:cxn modelId="{E9EC4A90-3249-423D-A72D-613D7F83C5AD}" srcId="{B926AC38-E90B-4A18-BF4D-DDFD36730668}" destId="{9790D41C-6590-49C5-B030-E67C8B65E901}" srcOrd="1" destOrd="0" parTransId="{26C3CA9E-1E99-41A0-B5F4-8D23A930756B}" sibTransId="{3BB2C6FE-7AF7-4C01-A98B-188AB94BDD6B}"/>
    <dgm:cxn modelId="{71EFC798-78E9-47CC-8651-F9D4BF5B0CC9}" type="presOf" srcId="{29DECADF-9F7B-4331-B5BB-43E6BB541B95}" destId="{DF566AD1-0321-4914-9A47-1C569C4E9715}" srcOrd="0" destOrd="2" presId="urn:microsoft.com/office/officeart/2005/8/layout/hList1"/>
    <dgm:cxn modelId="{EDBEB1A2-7A4E-4F34-A4AE-8C235C8C3698}" type="presOf" srcId="{C1BC4766-4081-40B8-9B97-D82912F3DE47}" destId="{ACCFD133-4910-4C75-8599-C41ED63D2B5F}" srcOrd="0" destOrd="0" presId="urn:microsoft.com/office/officeart/2005/8/layout/hList1"/>
    <dgm:cxn modelId="{7FF00DBF-5D0C-4295-BA7A-C9C2BA7899FB}" type="presOf" srcId="{50D8CE5F-203B-4A9C-B065-338146A0DC42}" destId="{C8886743-9E75-41DD-B4E1-7CA79F309DC2}" srcOrd="0" destOrd="0" presId="urn:microsoft.com/office/officeart/2005/8/layout/hList1"/>
    <dgm:cxn modelId="{8EAE72C2-FE1C-4C21-B48B-5DD1013AE2EB}" type="presOf" srcId="{93C65087-2373-4B8A-B5E5-6ABDE8BC3E4A}" destId="{DF566AD1-0321-4914-9A47-1C569C4E9715}" srcOrd="0" destOrd="1" presId="urn:microsoft.com/office/officeart/2005/8/layout/hList1"/>
    <dgm:cxn modelId="{175D3CC9-F7A1-41F1-A93F-A0EABF674393}" type="presOf" srcId="{0B8F2F12-5874-4CC2-8C43-C0A8E08636FD}" destId="{664FA884-A0B7-4107-A4DA-51EDD2198A25}" srcOrd="0" destOrd="0" presId="urn:microsoft.com/office/officeart/2005/8/layout/hList1"/>
    <dgm:cxn modelId="{9DC0B1D9-863B-4969-89AF-0B7F5F773F3F}" srcId="{B926AC38-E90B-4A18-BF4D-DDFD36730668}" destId="{C1BC4766-4081-40B8-9B97-D82912F3DE47}" srcOrd="0" destOrd="0" parTransId="{C685FEF9-6EC6-4D11-AF46-D47B8C65E551}" sibTransId="{9567F2F6-AE76-414A-8128-97C493AE36D5}"/>
    <dgm:cxn modelId="{3A0FC6D9-5899-43E5-8905-C53480DCAF49}" type="presOf" srcId="{B926AC38-E90B-4A18-BF4D-DDFD36730668}" destId="{B72DAC02-D9C5-4EE1-8D3A-FBEF2AD8F28B}" srcOrd="0" destOrd="0" presId="urn:microsoft.com/office/officeart/2005/8/layout/hList1"/>
    <dgm:cxn modelId="{F66C09E4-28F2-44DC-B92D-87D97CB481B1}" srcId="{0B8F2F12-5874-4CC2-8C43-C0A8E08636FD}" destId="{B926AC38-E90B-4A18-BF4D-DDFD36730668}" srcOrd="1" destOrd="0" parTransId="{F8ED83D9-3C7E-4E07-985B-6A46884D8D0A}" sibTransId="{90164762-9B6F-49F5-93A0-52D84B6DA3E0}"/>
    <dgm:cxn modelId="{F2E93DF8-2EC5-4C52-8B13-F69FB62DEDA9}" srcId="{0B8F2F12-5874-4CC2-8C43-C0A8E08636FD}" destId="{1E2D8C24-E68A-429B-85EF-998D4FF8E671}" srcOrd="3" destOrd="0" parTransId="{90F87B23-C4EC-45CF-990F-4509CFD0CD22}" sibTransId="{F46E3447-5BF3-4D68-B495-2FFD533E56DF}"/>
    <dgm:cxn modelId="{3535A8F9-8E5B-4F76-A7C2-FC3850CB73BA}" type="presOf" srcId="{0187C435-A123-4C2E-94FB-828C73C7CFB7}" destId="{DF566AD1-0321-4914-9A47-1C569C4E9715}" srcOrd="0" destOrd="0" presId="urn:microsoft.com/office/officeart/2005/8/layout/hList1"/>
    <dgm:cxn modelId="{516FE8FD-27BD-4035-BB39-79C423734117}" srcId="{D84AAD57-D3C4-4CCA-A7BB-48B11005FF04}" destId="{50D8CE5F-203B-4A9C-B065-338146A0DC42}" srcOrd="0" destOrd="0" parTransId="{10E95CB7-0269-415C-A67B-3BAA707D7AC0}" sibTransId="{604BE1EF-1AEE-4B86-8A94-DBBC086A8947}"/>
    <dgm:cxn modelId="{A4ABCBFF-553F-4191-A631-4614E6EE239D}" srcId="{948E76DB-0B43-480F-B05F-9A0D695AF4E4}" destId="{29DECADF-9F7B-4331-B5BB-43E6BB541B95}" srcOrd="2" destOrd="0" parTransId="{A59E6289-5BBF-413A-BD7D-3345CF8054A4}" sibTransId="{36ACA984-9ED7-4939-BBCC-C6C6B36CFB33}"/>
    <dgm:cxn modelId="{D2F29F5D-BFD8-46AD-A3DB-683EAE39770A}" type="presParOf" srcId="{664FA884-A0B7-4107-A4DA-51EDD2198A25}" destId="{076FF128-2044-49DE-95A8-2F58A1423668}" srcOrd="0" destOrd="0" presId="urn:microsoft.com/office/officeart/2005/8/layout/hList1"/>
    <dgm:cxn modelId="{D2789EB6-1B2E-465F-BB13-641DDA189EDD}" type="presParOf" srcId="{076FF128-2044-49DE-95A8-2F58A1423668}" destId="{6F627186-A8E2-4F79-9933-9DB79720817B}" srcOrd="0" destOrd="0" presId="urn:microsoft.com/office/officeart/2005/8/layout/hList1"/>
    <dgm:cxn modelId="{6C30BC39-7400-4583-8F24-F2DA787B6AFE}" type="presParOf" srcId="{076FF128-2044-49DE-95A8-2F58A1423668}" destId="{DF566AD1-0321-4914-9A47-1C569C4E9715}" srcOrd="1" destOrd="0" presId="urn:microsoft.com/office/officeart/2005/8/layout/hList1"/>
    <dgm:cxn modelId="{2D758A29-52AE-48D5-937E-A21FEE65DEE1}" type="presParOf" srcId="{664FA884-A0B7-4107-A4DA-51EDD2198A25}" destId="{2C7EFC82-3261-4F1D-9AA9-E7C10F3D5F2E}" srcOrd="1" destOrd="0" presId="urn:microsoft.com/office/officeart/2005/8/layout/hList1"/>
    <dgm:cxn modelId="{FC3E9C68-C264-461B-8B22-6656CD392FF5}" type="presParOf" srcId="{664FA884-A0B7-4107-A4DA-51EDD2198A25}" destId="{93AB03DB-94C4-45BF-839E-0E5F12D07C6E}" srcOrd="2" destOrd="0" presId="urn:microsoft.com/office/officeart/2005/8/layout/hList1"/>
    <dgm:cxn modelId="{C26BB8BC-C21E-4097-9FC9-AD45116BD8D6}" type="presParOf" srcId="{93AB03DB-94C4-45BF-839E-0E5F12D07C6E}" destId="{B72DAC02-D9C5-4EE1-8D3A-FBEF2AD8F28B}" srcOrd="0" destOrd="0" presId="urn:microsoft.com/office/officeart/2005/8/layout/hList1"/>
    <dgm:cxn modelId="{D56E84B8-F470-4BE2-A493-46FA309F8E12}" type="presParOf" srcId="{93AB03DB-94C4-45BF-839E-0E5F12D07C6E}" destId="{ACCFD133-4910-4C75-8599-C41ED63D2B5F}" srcOrd="1" destOrd="0" presId="urn:microsoft.com/office/officeart/2005/8/layout/hList1"/>
    <dgm:cxn modelId="{528D9242-FA24-431E-9FD4-C5F287A45FB5}" type="presParOf" srcId="{664FA884-A0B7-4107-A4DA-51EDD2198A25}" destId="{AE8B7560-77DD-46FE-B3A0-C7F3527DBAAE}" srcOrd="3" destOrd="0" presId="urn:microsoft.com/office/officeart/2005/8/layout/hList1"/>
    <dgm:cxn modelId="{D876DD62-8C4B-485F-A8EF-D5CA13AE0E74}" type="presParOf" srcId="{664FA884-A0B7-4107-A4DA-51EDD2198A25}" destId="{8EEEE969-5384-48F8-8E86-D447C2C92D25}" srcOrd="4" destOrd="0" presId="urn:microsoft.com/office/officeart/2005/8/layout/hList1"/>
    <dgm:cxn modelId="{FDBC0AF7-6154-4266-9A8B-07E2F43260B0}" type="presParOf" srcId="{8EEEE969-5384-48F8-8E86-D447C2C92D25}" destId="{61EECA6D-D3DE-484B-9D71-B7C7D2904C28}" srcOrd="0" destOrd="0" presId="urn:microsoft.com/office/officeart/2005/8/layout/hList1"/>
    <dgm:cxn modelId="{5F0C883E-B557-489B-9177-AA7461440F72}" type="presParOf" srcId="{8EEEE969-5384-48F8-8E86-D447C2C92D25}" destId="{C8886743-9E75-41DD-B4E1-7CA79F309DC2}" srcOrd="1" destOrd="0" presId="urn:microsoft.com/office/officeart/2005/8/layout/hList1"/>
    <dgm:cxn modelId="{5A20575D-78FC-4B4B-9BF1-3BC609617C0D}" type="presParOf" srcId="{664FA884-A0B7-4107-A4DA-51EDD2198A25}" destId="{D2A26428-7E56-439C-A139-D750083D6049}" srcOrd="5" destOrd="0" presId="urn:microsoft.com/office/officeart/2005/8/layout/hList1"/>
    <dgm:cxn modelId="{21440196-6FB9-42F9-BB71-EF0B02A4EF72}" type="presParOf" srcId="{664FA884-A0B7-4107-A4DA-51EDD2198A25}" destId="{25378CE8-F386-4708-8049-8FF1504C7643}" srcOrd="6" destOrd="0" presId="urn:microsoft.com/office/officeart/2005/8/layout/hList1"/>
    <dgm:cxn modelId="{15CE7B99-1283-4BBF-83D3-CD7F36783789}" type="presParOf" srcId="{25378CE8-F386-4708-8049-8FF1504C7643}" destId="{0D74836B-2987-4115-B2CE-D960D0E7BDEF}" srcOrd="0" destOrd="0" presId="urn:microsoft.com/office/officeart/2005/8/layout/hList1"/>
    <dgm:cxn modelId="{294CC9D7-2D2F-45F8-802D-E7C61A3D9111}" type="presParOf" srcId="{25378CE8-F386-4708-8049-8FF1504C7643}" destId="{1C92E275-1CAE-4D1C-9EA3-38220CE5674E}"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70A3B-B638-435D-83D6-29A26F67EECC}">
      <dsp:nvSpPr>
        <dsp:cNvPr id="0" name=""/>
        <dsp:cNvSpPr/>
      </dsp:nvSpPr>
      <dsp:spPr>
        <a:xfrm>
          <a:off x="2742" y="3079"/>
          <a:ext cx="1649118"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Marianne" panose="02000000000000000000" pitchFamily="50" charset="0"/>
            </a:rPr>
            <a:t>XXX</a:t>
          </a:r>
        </a:p>
        <a:p>
          <a:pPr marL="0" lvl="0" indent="0" algn="ctr" defTabSz="400050">
            <a:lnSpc>
              <a:spcPct val="90000"/>
            </a:lnSpc>
            <a:spcBef>
              <a:spcPct val="0"/>
            </a:spcBef>
            <a:spcAft>
              <a:spcPct val="35000"/>
            </a:spcAft>
            <a:buNone/>
          </a:pPr>
          <a:r>
            <a:rPr lang="fr-FR" sz="900" kern="1200" dirty="0">
              <a:latin typeface="Marianne" panose="02000000000000000000" pitchFamily="50" charset="0"/>
            </a:rPr>
            <a:t>Chef d’établissement</a:t>
          </a:r>
        </a:p>
      </dsp:txBody>
      <dsp:txXfrm>
        <a:off x="2742" y="3079"/>
        <a:ext cx="1649118" cy="576000"/>
      </dsp:txXfrm>
    </dsp:sp>
    <dsp:sp modelId="{461CDCC1-4C35-447D-BF2A-3AC159115858}">
      <dsp:nvSpPr>
        <dsp:cNvPr id="0" name=""/>
        <dsp:cNvSpPr/>
      </dsp:nvSpPr>
      <dsp:spPr>
        <a:xfrm>
          <a:off x="3262" y="580168"/>
          <a:ext cx="1648079" cy="13278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Président</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Directeur général</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Directeur général des services</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Chef / cheffe de cabinet</a:t>
          </a:r>
        </a:p>
      </dsp:txBody>
      <dsp:txXfrm>
        <a:off x="3262" y="580168"/>
        <a:ext cx="1648079" cy="1327893"/>
      </dsp:txXfrm>
    </dsp:sp>
    <dsp:sp modelId="{84D6B2BE-AB33-4B68-88A1-B07373E515C9}">
      <dsp:nvSpPr>
        <dsp:cNvPr id="0" name=""/>
        <dsp:cNvSpPr/>
      </dsp:nvSpPr>
      <dsp:spPr>
        <a:xfrm>
          <a:off x="1882737" y="3079"/>
          <a:ext cx="1649118"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Marianne" panose="02000000000000000000" pitchFamily="50" charset="0"/>
            </a:rPr>
            <a:t>XXX</a:t>
          </a:r>
        </a:p>
        <a:p>
          <a:pPr marL="0" lvl="0" indent="0" algn="ctr" defTabSz="400050">
            <a:lnSpc>
              <a:spcPct val="90000"/>
            </a:lnSpc>
            <a:spcBef>
              <a:spcPct val="0"/>
            </a:spcBef>
            <a:spcAft>
              <a:spcPct val="35000"/>
            </a:spcAft>
            <a:buNone/>
          </a:pPr>
          <a:r>
            <a:rPr lang="fr-FR" sz="900" kern="1200" dirty="0">
              <a:latin typeface="Marianne" panose="02000000000000000000" pitchFamily="50" charset="0"/>
            </a:rPr>
            <a:t>Responsable de la politique numérique</a:t>
          </a:r>
        </a:p>
      </dsp:txBody>
      <dsp:txXfrm>
        <a:off x="1882737" y="3079"/>
        <a:ext cx="1649118" cy="576000"/>
      </dsp:txXfrm>
    </dsp:sp>
    <dsp:sp modelId="{1FB37095-4B25-49B2-9D4B-1BF3BE973732}">
      <dsp:nvSpPr>
        <dsp:cNvPr id="0" name=""/>
        <dsp:cNvSpPr/>
      </dsp:nvSpPr>
      <dsp:spPr>
        <a:xfrm>
          <a:off x="1883256" y="580168"/>
          <a:ext cx="1648079" cy="13278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Vice-Président Numérique</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DSI</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DSI adjoint</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Responsable SI (infrastructure et équipements / projet)</a:t>
          </a:r>
        </a:p>
      </dsp:txBody>
      <dsp:txXfrm>
        <a:off x="1883256" y="580168"/>
        <a:ext cx="1648079" cy="1327893"/>
      </dsp:txXfrm>
    </dsp:sp>
    <dsp:sp modelId="{B2029250-B91B-4F83-858D-6D5CAE39B974}">
      <dsp:nvSpPr>
        <dsp:cNvPr id="0" name=""/>
        <dsp:cNvSpPr/>
      </dsp:nvSpPr>
      <dsp:spPr>
        <a:xfrm>
          <a:off x="3762732" y="3079"/>
          <a:ext cx="1649118"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Marianne" panose="02000000000000000000" pitchFamily="50" charset="0"/>
            </a:rPr>
            <a:t>XXX</a:t>
          </a:r>
        </a:p>
        <a:p>
          <a:pPr marL="0" lvl="0" indent="0" algn="ctr" defTabSz="400050">
            <a:lnSpc>
              <a:spcPct val="90000"/>
            </a:lnSpc>
            <a:spcBef>
              <a:spcPct val="0"/>
            </a:spcBef>
            <a:spcAft>
              <a:spcPct val="35000"/>
            </a:spcAft>
            <a:buNone/>
          </a:pPr>
          <a:r>
            <a:rPr lang="fr-FR" sz="900" kern="1200" dirty="0">
              <a:latin typeface="Marianne" panose="02000000000000000000" pitchFamily="50" charset="0"/>
            </a:rPr>
            <a:t>Responsable de la politique d’enseignement</a:t>
          </a:r>
        </a:p>
      </dsp:txBody>
      <dsp:txXfrm>
        <a:off x="3762732" y="3079"/>
        <a:ext cx="1649118" cy="576000"/>
      </dsp:txXfrm>
    </dsp:sp>
    <dsp:sp modelId="{F3FDD30E-BE8F-43C3-B195-C753BD9422EF}">
      <dsp:nvSpPr>
        <dsp:cNvPr id="0" name=""/>
        <dsp:cNvSpPr/>
      </dsp:nvSpPr>
      <dsp:spPr>
        <a:xfrm>
          <a:off x="3763251" y="580168"/>
          <a:ext cx="1648079" cy="13278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Vice-Président Enseignement</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Directeur / directrice des études</a:t>
          </a:r>
        </a:p>
      </dsp:txBody>
      <dsp:txXfrm>
        <a:off x="3763251" y="580168"/>
        <a:ext cx="1648079" cy="1327893"/>
      </dsp:txXfrm>
    </dsp:sp>
    <dsp:sp modelId="{E4492037-CA58-46C0-91AA-4619710C7D76}">
      <dsp:nvSpPr>
        <dsp:cNvPr id="0" name=""/>
        <dsp:cNvSpPr/>
      </dsp:nvSpPr>
      <dsp:spPr>
        <a:xfrm>
          <a:off x="5642727" y="3079"/>
          <a:ext cx="1649118"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Marianne" panose="02000000000000000000" pitchFamily="50" charset="0"/>
            </a:rPr>
            <a:t>XXX</a:t>
          </a:r>
        </a:p>
        <a:p>
          <a:pPr marL="0" lvl="0" indent="0" algn="ctr" defTabSz="400050">
            <a:lnSpc>
              <a:spcPct val="90000"/>
            </a:lnSpc>
            <a:spcBef>
              <a:spcPct val="0"/>
            </a:spcBef>
            <a:spcAft>
              <a:spcPct val="35000"/>
            </a:spcAft>
            <a:buNone/>
          </a:pPr>
          <a:r>
            <a:rPr lang="fr-FR" sz="900" kern="1200" dirty="0">
              <a:latin typeface="Marianne" panose="02000000000000000000" pitchFamily="50" charset="0"/>
            </a:rPr>
            <a:t>Responsable de la politique de recherche</a:t>
          </a:r>
        </a:p>
      </dsp:txBody>
      <dsp:txXfrm>
        <a:off x="5642727" y="3079"/>
        <a:ext cx="1649118" cy="576000"/>
      </dsp:txXfrm>
    </dsp:sp>
    <dsp:sp modelId="{16F0F989-E13B-48A6-936C-523137AFD759}">
      <dsp:nvSpPr>
        <dsp:cNvPr id="0" name=""/>
        <dsp:cNvSpPr/>
      </dsp:nvSpPr>
      <dsp:spPr>
        <a:xfrm>
          <a:off x="5643246" y="580168"/>
          <a:ext cx="1648079" cy="132789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71120" bIns="80010" numCol="1" spcCol="1270" anchor="t" anchorCtr="0">
          <a:noAutofit/>
        </a:bodyPr>
        <a:lstStyle/>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Vice-Président Recherche</a:t>
          </a:r>
        </a:p>
        <a:p>
          <a:pPr marL="57150" lvl="1" indent="-57150" algn="l" defTabSz="444500">
            <a:lnSpc>
              <a:spcPct val="90000"/>
            </a:lnSpc>
            <a:spcBef>
              <a:spcPct val="0"/>
            </a:spcBef>
            <a:spcAft>
              <a:spcPct val="15000"/>
            </a:spcAft>
            <a:buChar char="•"/>
          </a:pPr>
          <a:r>
            <a:rPr lang="fr-FR" sz="1000" kern="1200" dirty="0">
              <a:latin typeface="Marianne" panose="02000000000000000000" pitchFamily="50" charset="0"/>
            </a:rPr>
            <a:t>Directeur / directrice de centre de recherche</a:t>
          </a:r>
        </a:p>
      </dsp:txBody>
      <dsp:txXfrm>
        <a:off x="5643246" y="580168"/>
        <a:ext cx="1648079" cy="1327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27186-A8E2-4F79-9933-9DB79720817B}">
      <dsp:nvSpPr>
        <dsp:cNvPr id="0" name=""/>
        <dsp:cNvSpPr/>
      </dsp:nvSpPr>
      <dsp:spPr>
        <a:xfrm>
          <a:off x="2742" y="18055"/>
          <a:ext cx="1649118" cy="6596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Marianne" panose="02000000000000000000" pitchFamily="50" charset="0"/>
            </a:rPr>
            <a:t>XXX</a:t>
          </a:r>
        </a:p>
        <a:p>
          <a:pPr marL="0" lvl="0" indent="0" algn="ctr" defTabSz="400050">
            <a:lnSpc>
              <a:spcPct val="90000"/>
            </a:lnSpc>
            <a:spcBef>
              <a:spcPct val="0"/>
            </a:spcBef>
            <a:spcAft>
              <a:spcPct val="35000"/>
            </a:spcAft>
            <a:buNone/>
          </a:pPr>
          <a:r>
            <a:rPr lang="fr-FR" sz="900" kern="1200" dirty="0">
              <a:latin typeface="Marianne" panose="02000000000000000000" pitchFamily="50" charset="0"/>
            </a:rPr>
            <a:t>Responsable de la SSI</a:t>
          </a:r>
          <a:endParaRPr lang="fr-FR" sz="1100" kern="1200" dirty="0">
            <a:latin typeface="Marianne" panose="02000000000000000000" pitchFamily="50" charset="0"/>
          </a:endParaRPr>
        </a:p>
      </dsp:txBody>
      <dsp:txXfrm>
        <a:off x="2742" y="18055"/>
        <a:ext cx="1649118" cy="659647"/>
      </dsp:txXfrm>
    </dsp:sp>
    <dsp:sp modelId="{DF566AD1-0321-4914-9A47-1C569C4E9715}">
      <dsp:nvSpPr>
        <dsp:cNvPr id="0" name=""/>
        <dsp:cNvSpPr/>
      </dsp:nvSpPr>
      <dsp:spPr>
        <a:xfrm>
          <a:off x="2742" y="695758"/>
          <a:ext cx="1649118" cy="14493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OSSI/RSSI</a:t>
          </a:r>
        </a:p>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RSSI adjoint</a:t>
          </a:r>
        </a:p>
        <a:p>
          <a:pPr marL="57150" lvl="1" indent="-57150" algn="l" defTabSz="466725">
            <a:lnSpc>
              <a:spcPct val="90000"/>
            </a:lnSpc>
            <a:spcBef>
              <a:spcPct val="0"/>
            </a:spcBef>
            <a:spcAft>
              <a:spcPct val="15000"/>
            </a:spcAft>
            <a:buChar char="•"/>
          </a:pPr>
          <a:endParaRPr lang="fr-FR" sz="1050" kern="1200" dirty="0">
            <a:latin typeface="Marianne" panose="02000000000000000000" pitchFamily="50" charset="0"/>
          </a:endParaRPr>
        </a:p>
      </dsp:txBody>
      <dsp:txXfrm>
        <a:off x="2742" y="695758"/>
        <a:ext cx="1649118" cy="1449360"/>
      </dsp:txXfrm>
    </dsp:sp>
    <dsp:sp modelId="{B72DAC02-D9C5-4EE1-8D3A-FBEF2AD8F28B}">
      <dsp:nvSpPr>
        <dsp:cNvPr id="0" name=""/>
        <dsp:cNvSpPr/>
      </dsp:nvSpPr>
      <dsp:spPr>
        <a:xfrm>
          <a:off x="1882737" y="18055"/>
          <a:ext cx="1649118" cy="6596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Marianne" panose="02000000000000000000" pitchFamily="50" charset="0"/>
            </a:rPr>
            <a:t>XXX</a:t>
          </a:r>
        </a:p>
        <a:p>
          <a:pPr marL="0" lvl="0" indent="0" algn="ctr" defTabSz="400050">
            <a:lnSpc>
              <a:spcPct val="90000"/>
            </a:lnSpc>
            <a:spcBef>
              <a:spcPct val="0"/>
            </a:spcBef>
            <a:spcAft>
              <a:spcPct val="35000"/>
            </a:spcAft>
            <a:buNone/>
          </a:pPr>
          <a:r>
            <a:rPr lang="fr-FR" sz="900" kern="1200" dirty="0">
              <a:latin typeface="Marianne" panose="02000000000000000000" pitchFamily="50" charset="0"/>
            </a:rPr>
            <a:t>Responsable des autorisations d’accès</a:t>
          </a:r>
        </a:p>
      </dsp:txBody>
      <dsp:txXfrm>
        <a:off x="1882737" y="18055"/>
        <a:ext cx="1649118" cy="659647"/>
      </dsp:txXfrm>
    </dsp:sp>
    <dsp:sp modelId="{ACCFD133-4910-4C75-8599-C41ED63D2B5F}">
      <dsp:nvSpPr>
        <dsp:cNvPr id="0" name=""/>
        <dsp:cNvSpPr/>
      </dsp:nvSpPr>
      <dsp:spPr>
        <a:xfrm>
          <a:off x="1882737" y="695758"/>
          <a:ext cx="1649118" cy="14493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Fonctionnaire sécurité défense (Si applicable)</a:t>
          </a:r>
        </a:p>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Responsable sûreté</a:t>
          </a:r>
        </a:p>
      </dsp:txBody>
      <dsp:txXfrm>
        <a:off x="1882737" y="695758"/>
        <a:ext cx="1649118" cy="1449360"/>
      </dsp:txXfrm>
    </dsp:sp>
    <dsp:sp modelId="{61EECA6D-D3DE-484B-9D71-B7C7D2904C28}">
      <dsp:nvSpPr>
        <dsp:cNvPr id="0" name=""/>
        <dsp:cNvSpPr/>
      </dsp:nvSpPr>
      <dsp:spPr>
        <a:xfrm>
          <a:off x="3762732" y="18055"/>
          <a:ext cx="1649118" cy="6596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Marianne" panose="02000000000000000000" pitchFamily="50" charset="0"/>
            </a:rPr>
            <a:t>XXX</a:t>
          </a:r>
        </a:p>
        <a:p>
          <a:pPr marL="0" lvl="0" indent="0" algn="ctr" defTabSz="400050">
            <a:lnSpc>
              <a:spcPct val="90000"/>
            </a:lnSpc>
            <a:spcBef>
              <a:spcPct val="0"/>
            </a:spcBef>
            <a:spcAft>
              <a:spcPct val="35000"/>
            </a:spcAft>
            <a:buNone/>
          </a:pPr>
          <a:r>
            <a:rPr lang="fr-FR" sz="900" kern="1200" dirty="0">
              <a:latin typeface="Marianne" panose="02000000000000000000" pitchFamily="50" charset="0"/>
            </a:rPr>
            <a:t>Délégué(e) à la protection des données</a:t>
          </a:r>
        </a:p>
      </dsp:txBody>
      <dsp:txXfrm>
        <a:off x="3762732" y="18055"/>
        <a:ext cx="1649118" cy="659647"/>
      </dsp:txXfrm>
    </dsp:sp>
    <dsp:sp modelId="{C8886743-9E75-41DD-B4E1-7CA79F309DC2}">
      <dsp:nvSpPr>
        <dsp:cNvPr id="0" name=""/>
        <dsp:cNvSpPr/>
      </dsp:nvSpPr>
      <dsp:spPr>
        <a:xfrm>
          <a:off x="3762732" y="695758"/>
          <a:ext cx="1649118" cy="14493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Directeur / directrice juridique</a:t>
          </a:r>
        </a:p>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Responsable juridique</a:t>
          </a:r>
        </a:p>
      </dsp:txBody>
      <dsp:txXfrm>
        <a:off x="3762732" y="695758"/>
        <a:ext cx="1649118" cy="1449360"/>
      </dsp:txXfrm>
    </dsp:sp>
    <dsp:sp modelId="{0D74836B-2987-4115-B2CE-D960D0E7BDEF}">
      <dsp:nvSpPr>
        <dsp:cNvPr id="0" name=""/>
        <dsp:cNvSpPr/>
      </dsp:nvSpPr>
      <dsp:spPr>
        <a:xfrm>
          <a:off x="5642727" y="18055"/>
          <a:ext cx="1649118" cy="6596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Marianne" panose="02000000000000000000" pitchFamily="50" charset="0"/>
            </a:rPr>
            <a:t>XXX</a:t>
          </a:r>
        </a:p>
        <a:p>
          <a:pPr marL="0" lvl="0" indent="0" algn="ctr" defTabSz="400050">
            <a:lnSpc>
              <a:spcPct val="90000"/>
            </a:lnSpc>
            <a:spcBef>
              <a:spcPct val="0"/>
            </a:spcBef>
            <a:spcAft>
              <a:spcPct val="35000"/>
            </a:spcAft>
            <a:buNone/>
          </a:pPr>
          <a:r>
            <a:rPr lang="fr-FR" sz="900" kern="1200" dirty="0">
              <a:latin typeface="Marianne" panose="02000000000000000000" pitchFamily="50" charset="0"/>
            </a:rPr>
            <a:t>Directeur / directrice juridique</a:t>
          </a:r>
        </a:p>
      </dsp:txBody>
      <dsp:txXfrm>
        <a:off x="5642727" y="18055"/>
        <a:ext cx="1649118" cy="659647"/>
      </dsp:txXfrm>
    </dsp:sp>
    <dsp:sp modelId="{1C92E275-1CAE-4D1C-9EA3-38220CE5674E}">
      <dsp:nvSpPr>
        <dsp:cNvPr id="0" name=""/>
        <dsp:cNvSpPr/>
      </dsp:nvSpPr>
      <dsp:spPr>
        <a:xfrm>
          <a:off x="5642727" y="695758"/>
          <a:ext cx="1649118" cy="14493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Responsable juridique</a:t>
          </a:r>
        </a:p>
        <a:p>
          <a:pPr marL="57150" lvl="1" indent="-57150" algn="l" defTabSz="466725">
            <a:lnSpc>
              <a:spcPct val="90000"/>
            </a:lnSpc>
            <a:spcBef>
              <a:spcPct val="0"/>
            </a:spcBef>
            <a:spcAft>
              <a:spcPct val="15000"/>
            </a:spcAft>
            <a:buChar char="•"/>
          </a:pPr>
          <a:r>
            <a:rPr lang="fr-FR" sz="1050" kern="1200" dirty="0">
              <a:latin typeface="Marianne" panose="02000000000000000000" pitchFamily="50" charset="0"/>
            </a:rPr>
            <a:t>Responsable marchés</a:t>
          </a:r>
        </a:p>
      </dsp:txBody>
      <dsp:txXfrm>
        <a:off x="5642727" y="695758"/>
        <a:ext cx="1649118" cy="14493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724231A-CC59-4259-8114-267D248B4D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4CA2A1A-ED4E-44C3-9537-11E59CBA8E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8EB2C5A-F0BB-464C-9E91-9475B7814FE3}" type="datetimeFigureOut">
              <a:rPr lang="fr-FR" smtClean="0"/>
              <a:t>23/11/2023</a:t>
            </a:fld>
            <a:endParaRPr lang="fr-FR"/>
          </a:p>
        </p:txBody>
      </p:sp>
      <p:sp>
        <p:nvSpPr>
          <p:cNvPr id="4" name="Espace réservé du pied de page 3">
            <a:extLst>
              <a:ext uri="{FF2B5EF4-FFF2-40B4-BE49-F238E27FC236}">
                <a16:creationId xmlns:a16="http://schemas.microsoft.com/office/drawing/2014/main" id="{49B1F406-C3B0-491E-A153-2B4BD048DD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06C1C80-A85D-4EC1-90D8-EDF4E7854DD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953F85-189D-4394-9B8D-D4892F0B83E0}" type="slidenum">
              <a:rPr lang="fr-FR" smtClean="0"/>
              <a:t>‹N°›</a:t>
            </a:fld>
            <a:endParaRPr lang="fr-FR"/>
          </a:p>
        </p:txBody>
      </p:sp>
    </p:spTree>
    <p:extLst>
      <p:ext uri="{BB962C8B-B14F-4D97-AF65-F5344CB8AC3E}">
        <p14:creationId xmlns:p14="http://schemas.microsoft.com/office/powerpoint/2010/main" val="3767400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1BD9D-102D-48C9-A683-4C6781C788B1}" type="datetimeFigureOut">
              <a:rPr lang="fr-FR" smtClean="0"/>
              <a:t>23/11/2023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D81D4B-F865-4FFF-934F-70E4B7851217}" type="slidenum">
              <a:rPr lang="fr-FR" smtClean="0"/>
              <a:t>‹N°›</a:t>
            </a:fld>
            <a:endParaRPr lang="fr-FR"/>
          </a:p>
        </p:txBody>
      </p:sp>
    </p:spTree>
    <p:extLst>
      <p:ext uri="{BB962C8B-B14F-4D97-AF65-F5344CB8AC3E}">
        <p14:creationId xmlns:p14="http://schemas.microsoft.com/office/powerpoint/2010/main" val="761650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ssi.gouv.fr/actualite/lanssi-publie-pour-appel-a-commentaires-un-corpus-documentaire-sur-la-remediatio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D81D4B-F865-4FFF-934F-70E4B7851217}" type="slidenum">
              <a:rPr lang="fr-FR" smtClean="0"/>
              <a:t>1</a:t>
            </a:fld>
            <a:endParaRPr lang="fr-FR"/>
          </a:p>
        </p:txBody>
      </p:sp>
    </p:spTree>
    <p:extLst>
      <p:ext uri="{BB962C8B-B14F-4D97-AF65-F5344CB8AC3E}">
        <p14:creationId xmlns:p14="http://schemas.microsoft.com/office/powerpoint/2010/main" val="56091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r>
              <a:rPr lang="fr-FR" altLang="fr-FR" u="sng" dirty="0"/>
              <a:t>Objectif du stimuli : présenter les impacts métiers d’une cyberattaque</a:t>
            </a:r>
          </a:p>
          <a:p>
            <a:endParaRPr lang="fr-FR" altLang="fr-FR" b="1" dirty="0"/>
          </a:p>
          <a:p>
            <a:r>
              <a:rPr lang="fr-FR" altLang="fr-FR" b="1" dirty="0"/>
              <a:t>Des enjeux RH et de gestion des populations et de politique interne à l’établissement peuvent être attisés par une crise d’origine cyber.</a:t>
            </a:r>
            <a:endParaRPr lang="fr-FR" altLang="fr-FR" dirty="0"/>
          </a:p>
          <a:p>
            <a:r>
              <a:rPr lang="fr-FR" altLang="fr-FR" dirty="0"/>
              <a:t>Face à ce blocage, il convient de bien comprendre l’ensemble des impacts métiers et leur contour (et périmètre impacté). Il s’agit de continuer de travailler sur </a:t>
            </a:r>
            <a:r>
              <a:rPr lang="fr-FR" altLang="fr-FR" b="1" dirty="0"/>
              <a:t>l’investigation</a:t>
            </a:r>
            <a:r>
              <a:rPr lang="fr-FR" altLang="fr-FR" dirty="0"/>
              <a:t> et </a:t>
            </a:r>
            <a:r>
              <a:rPr lang="fr-FR" altLang="fr-FR" b="1" dirty="0"/>
              <a:t>l’endiguement</a:t>
            </a:r>
            <a:r>
              <a:rPr lang="fr-FR" altLang="fr-FR" dirty="0"/>
              <a:t> de l’attaque mais il faut aussi développer </a:t>
            </a:r>
            <a:r>
              <a:rPr lang="fr-FR" altLang="fr-FR" b="1" dirty="0"/>
              <a:t>des éléments de langage qui pourront être partagés vers les communautés de travail et les instances de l’établissement, en gardant en tête la possibilité qu’ils puissent être partagés vers l’extérieur</a:t>
            </a:r>
            <a:r>
              <a:rPr lang="fr-FR" altLang="fr-FR" dirty="0"/>
              <a:t>.</a:t>
            </a:r>
          </a:p>
          <a:p>
            <a:endParaRPr lang="fr-FR" altLang="fr-FR" dirty="0"/>
          </a:p>
          <a:p>
            <a:r>
              <a:rPr lang="fr-FR" altLang="fr-FR" b="1" dirty="0"/>
              <a:t>Dans le cadre d’un incident cyber, la difficulté est que l’attaque est rapidement visible de l’extérieur (ex: sites web inaccessibles). Il est compliqué de ne pas communiquer. Il s’agit également de ne pas mentir. Il s’agit enfin d’apporter les réponses adéquates aux populations de l’établissement afin que les difficultés ne soient pas attisées par d’autres enjeux de politiques internes. </a:t>
            </a:r>
            <a:endParaRPr lang="fr-FR" altLang="fr-FR" dirty="0"/>
          </a:p>
          <a:p>
            <a:r>
              <a:rPr lang="fr-FR" altLang="fr-FR" dirty="0"/>
              <a:t>La communication a pour objectif de travailler sur ces éléments, avec le soutien des équipes IT/cyber afin de pallier à toutes difficultés liées à la technicité du sujet cyber.</a:t>
            </a:r>
          </a:p>
          <a:p>
            <a:endParaRPr lang="fr-FR" altLang="fr-FR" dirty="0"/>
          </a:p>
          <a:p>
            <a:r>
              <a:rPr lang="fr-FR" altLang="fr-FR" dirty="0"/>
              <a:t>Il est recommandé de ne pas commenter ou réagir à chaud à une sollicitation qui nécessite une instruction préalable.</a:t>
            </a:r>
          </a:p>
          <a:p>
            <a:endParaRPr lang="fr-FR" altLang="fr-FR" dirty="0"/>
          </a:p>
          <a:p>
            <a:r>
              <a:rPr lang="fr-FR" altLang="fr-FR" dirty="0"/>
              <a:t>L’instruction développera par exemple les points suivants :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dirty="0"/>
              <a:t>- Il est nécessaire de commencer par bien identifier qui est à l’origine de la demande, et comprendre quelles activités sont impactées. Le diagnostic de la situation inclut la communication avec le réseau interne des collègues afin de mieux comprendre la dureté de l’exaspération. Une telle remontée d’information est-elle conforme aux procédures en place ? L’établissement a-t-il besoin d’imaginer un canal de communication spécifique avec les élus ?</a:t>
            </a:r>
          </a:p>
          <a:p>
            <a:r>
              <a:rPr lang="fr-FR" altLang="fr-FR" dirty="0"/>
              <a:t>- La cellule de crise opérationnelle cyber doit savoir évaluer les bénéfices et risques de rétablissement du système et partager cette évaluation au décisionnaire (quelles autres activités seront affectées ? L’information de la direction est-elle nécessaire ? etc.)</a:t>
            </a:r>
          </a:p>
          <a:p>
            <a:r>
              <a:rPr lang="fr-FR" altLang="fr-FR" dirty="0"/>
              <a:t>- Une proposition d’éléments de langage en cas de fuite sur les réseaux sociaux</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702281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r>
              <a:rPr lang="fr-FR" altLang="fr-FR" u="sng" dirty="0"/>
              <a:t>Objectif du stimuli : montrer que la gestion de la communication avec ses administrés est fondamentale en temps de crise</a:t>
            </a:r>
          </a:p>
          <a:p>
            <a:endParaRPr lang="fr-FR" altLang="fr-FR" u="sng" dirty="0"/>
          </a:p>
          <a:p>
            <a:r>
              <a:rPr lang="fr-FR" altLang="fr-FR" u="none" dirty="0"/>
              <a:t>Un message adapté au contexte doit être construit par les équipes communication, en lien avec les fonctions décisionnelles ET les équipes cyber, qui apporteront une expertise sur la situation technique (ex: périmètre, impacts, temps de remédiation).</a:t>
            </a:r>
          </a:p>
          <a:p>
            <a:endParaRPr lang="fr-FR" altLang="fr-FR" u="none" dirty="0"/>
          </a:p>
          <a:p>
            <a:r>
              <a:rPr lang="fr-FR" altLang="fr-FR" u="none" dirty="0"/>
              <a:t>L’établissement a-t-il réfléchi à ses différents moyens d’émission des messages de communication auprès de ses populations (adresse générique/nominative, fonctions ou services diffusant la communication de crise, etc.) et du bon traitement des réponses éventuelles ? Le cas échéant, décrire et discuter des procédures en place afin de valider/partager sur leur efficacité</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792165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r>
              <a:rPr lang="fr-FR" altLang="fr-FR" u="sng" dirty="0"/>
              <a:t>Objectif du stimuli : réévaluer son plan d’action</a:t>
            </a:r>
          </a:p>
          <a:p>
            <a:endParaRPr lang="fr-FR" altLang="fr-FR" u="sng" dirty="0"/>
          </a:p>
          <a:p>
            <a:r>
              <a:rPr lang="fr-FR" altLang="fr-FR" u="none" dirty="0"/>
              <a:t>Une telle situation nécessite d’évaluer les impacts : comment la DSI, le RSSI, le DPO et le FSD proposent-t-ils d’agir ? Envisagent-ils des notifications aux autorités ? Les procédures sont-elles en place et connues de la cellule de crise ?</a:t>
            </a:r>
          </a:p>
          <a:p>
            <a:r>
              <a:rPr lang="fr-FR" altLang="fr-FR" u="none" dirty="0"/>
              <a:t>Où en est la sécurisation des salles serveurs dans l’établissement ? L’établissement a-t-il un plan d’action à ce sujet ?</a:t>
            </a:r>
          </a:p>
          <a:p>
            <a:endParaRPr lang="fr-FR" altLang="fr-FR" u="none" dirty="0"/>
          </a:p>
          <a:p>
            <a:r>
              <a:rPr lang="fr-FR" altLang="fr-FR" u="none" dirty="0"/>
              <a:t>Parmi les décisions qui pourront être retenues : </a:t>
            </a:r>
          </a:p>
          <a:p>
            <a:pPr marL="171450" indent="-171450">
              <a:buFontTx/>
              <a:buChar char="-"/>
            </a:pPr>
            <a:r>
              <a:rPr lang="fr-FR" altLang="fr-FR" u="none" dirty="0"/>
              <a:t>L’état des lieux</a:t>
            </a:r>
          </a:p>
          <a:p>
            <a:pPr marL="171450" indent="-171450">
              <a:buFontTx/>
              <a:buChar char="-"/>
            </a:pPr>
            <a:r>
              <a:rPr lang="fr-FR" altLang="fr-FR" u="none" dirty="0"/>
              <a:t>La répartition des tâches au sein de la cellule de crise</a:t>
            </a:r>
          </a:p>
          <a:p>
            <a:pPr marL="171450" indent="-171450">
              <a:buFontTx/>
              <a:buChar char="-"/>
            </a:pPr>
            <a:r>
              <a:rPr lang="fr-FR" altLang="fr-FR" u="none" dirty="0"/>
              <a:t>L’analyse de la situation au regard de la cartographie des risques</a:t>
            </a:r>
          </a:p>
          <a:p>
            <a:pPr marL="171450" indent="-171450">
              <a:buFontTx/>
              <a:buChar char="-"/>
            </a:pPr>
            <a:r>
              <a:rPr lang="fr-FR" altLang="fr-FR" u="none" dirty="0"/>
              <a:t>L’analyse des services et activités affectés à l’appui de la cartographie</a:t>
            </a:r>
          </a:p>
          <a:p>
            <a:pPr marL="171450" indent="-171450">
              <a:buFontTx/>
              <a:buChar char="-"/>
            </a:pPr>
            <a:r>
              <a:rPr lang="fr-FR" altLang="fr-FR" u="none" dirty="0"/>
              <a:t>L’activation de la chaîne de gestion des incidents ministérielles</a:t>
            </a:r>
          </a:p>
          <a:p>
            <a:pPr marL="171450" indent="-171450">
              <a:buFontTx/>
              <a:buChar char="-"/>
            </a:pPr>
            <a:r>
              <a:rPr lang="fr-FR" altLang="fr-FR" u="none" dirty="0"/>
              <a:t>L’évaluation du risque pour les personnes et les conséquences RGPD</a:t>
            </a:r>
          </a:p>
          <a:p>
            <a:pPr marL="171450" indent="-171450">
              <a:buFontTx/>
              <a:buChar char="-"/>
            </a:pPr>
            <a:r>
              <a:rPr lang="fr-FR" altLang="fr-FR" u="none" dirty="0"/>
              <a:t>Le dépôt de plainte</a:t>
            </a:r>
          </a:p>
          <a:p>
            <a:endParaRPr lang="fr-FR" altLang="fr-FR" u="none"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97810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dirty="0"/>
              <a:t>@Animateur : </a:t>
            </a:r>
          </a:p>
          <a:p>
            <a:pPr eaLnBrk="1" hangingPunct="1">
              <a:spcBef>
                <a:spcPct val="0"/>
              </a:spcBef>
            </a:pPr>
            <a:r>
              <a:rPr lang="fr-FR" altLang="fr-FR" u="sng" dirty="0"/>
              <a:t>Objectifs de la phase 2 : </a:t>
            </a:r>
          </a:p>
          <a:p>
            <a:pPr marL="171450" indent="-171450" eaLnBrk="1" hangingPunct="1">
              <a:spcBef>
                <a:spcPct val="0"/>
              </a:spcBef>
              <a:buFont typeface="Arial" panose="020B0604020202020204" pitchFamily="34" charset="0"/>
              <a:buChar char="•"/>
            </a:pPr>
            <a:r>
              <a:rPr lang="fr-FR" altLang="fr-FR" dirty="0"/>
              <a:t>Comprendre le schéma d’attaque pour mettre en place des réponses adaptées (stratégiques et techniques)</a:t>
            </a:r>
          </a:p>
          <a:p>
            <a:pPr marL="171450" indent="-171450" eaLnBrk="1" hangingPunct="1">
              <a:spcBef>
                <a:spcPct val="0"/>
              </a:spcBef>
              <a:buFont typeface="Arial" panose="020B0604020202020204" pitchFamily="34" charset="0"/>
              <a:buChar char="•"/>
            </a:pPr>
            <a:r>
              <a:rPr lang="fr-FR" altLang="fr-FR" dirty="0"/>
              <a:t>Prendre en compte les éléments perturbateurs dans l’évolution de la gestion de la crise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325673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r>
              <a:rPr lang="fr-FR" altLang="fr-FR" u="sng" dirty="0"/>
              <a:t>Objectif du stimuli : réfléchir aux scénarios de dégradation de la situation, montrer que le sujet est médiatisé / insister sur la nécessité de préparer sa stratégie de communication</a:t>
            </a:r>
          </a:p>
          <a:p>
            <a:endParaRPr lang="fr-FR" altLang="fr-FR" dirty="0"/>
          </a:p>
          <a:p>
            <a:r>
              <a:rPr lang="fr-FR" altLang="fr-FR" dirty="0"/>
              <a:t>Face à cette sollicitation et aux impacts métiers sous-jacents pour la population, </a:t>
            </a:r>
            <a:r>
              <a:rPr lang="fr-FR" altLang="fr-FR" b="1" dirty="0"/>
              <a:t>il est nécessaire de communiquer sur l’incident auprès de ses populations, voire du public</a:t>
            </a:r>
            <a:r>
              <a:rPr lang="fr-FR" altLang="fr-FR" dirty="0"/>
              <a:t>.</a:t>
            </a:r>
          </a:p>
          <a:p>
            <a:r>
              <a:rPr lang="fr-FR" altLang="fr-FR" dirty="0"/>
              <a:t>Ne pas communiquer pourrait laisser le champ libre à des détracteurs pour : influencer l’opinion public, décrédibiliser l’action de l’établissement, tordre les faits pour présenter une vision biaisée de la situation, etc. </a:t>
            </a:r>
          </a:p>
          <a:p>
            <a:r>
              <a:rPr lang="fr-FR" altLang="fr-FR" dirty="0"/>
              <a:t>Il est également nécessaire de disposer d’une analyse juridique précises de certains risques.</a:t>
            </a:r>
          </a:p>
          <a:p>
            <a:endParaRPr lang="fr-FR" alt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u="none" dirty="0"/>
              <a:t>Parmi les décisions qui pourront être retenues : </a:t>
            </a:r>
          </a:p>
          <a:p>
            <a:r>
              <a:rPr lang="fr-FR" altLang="fr-FR" dirty="0"/>
              <a:t>- Analyser les risques au niveau pénal pour mieux rédiger ses communications internes et externes.</a:t>
            </a:r>
          </a:p>
          <a:p>
            <a:r>
              <a:rPr lang="fr-FR" altLang="fr-FR" dirty="0"/>
              <a:t>- Déposer plainte</a:t>
            </a:r>
          </a:p>
          <a:p>
            <a:r>
              <a:rPr lang="fr-FR" altLang="fr-FR" dirty="0"/>
              <a:t>- S’assurer de disposer de sauvegardes pour savoir si on peut compter sur des données de référence</a:t>
            </a:r>
          </a:p>
          <a:p>
            <a:r>
              <a:rPr lang="fr-FR" altLang="fr-FR" dirty="0"/>
              <a:t>- Préparer un communiqué de presse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454282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r>
              <a:rPr lang="fr-FR" altLang="fr-FR" u="sng" dirty="0"/>
              <a:t>Objectif du stimuli : réfléchir au plan d’action des équipes numériques, audiovisuelles et de sûreté, montrer la nécessité de préparer sa stratégie de communication et définir un plan d’action pour éviter qu’une situation malveillante déjà identifiée ne se reproduise</a:t>
            </a:r>
          </a:p>
          <a:p>
            <a:endParaRPr lang="fr-FR" altLang="fr-FR" dirty="0"/>
          </a:p>
          <a:p>
            <a:r>
              <a:rPr lang="fr-FR" altLang="fr-FR" dirty="0"/>
              <a:t>Le FSD, le RSSI, le DPO, le DSI, le responsable juridique sont forces de proposition. Il est intéressant de décider d’un plan d’actions à l’appui de leurs expertises mais aussi d’identifier l’ensemble des services et compétences pouvant être mobilisés (dans le cas présent par exemple, les services de gestion de l’audiovisuel s’il est distinct de la DSI et du service chargé de la sûreté des bâtiments et locaux). Il est également conseillé de s’appuyer sur son service de communication et sur les représentants des différentes populations afin d’évaluer comment réussir à diminuer la menace ou la juguler. </a:t>
            </a:r>
          </a:p>
          <a:p>
            <a:r>
              <a:rPr lang="fr-FR" altLang="fr-FR" dirty="0"/>
              <a:t>Face au risque d’impact sur l’image de marque de l’établissement, </a:t>
            </a:r>
            <a:r>
              <a:rPr lang="fr-FR" altLang="fr-FR" b="1" dirty="0"/>
              <a:t>il est important de savoir communiquer sur les menaces ou les incidents auprès de ses populations, et/ou du public </a:t>
            </a:r>
            <a:r>
              <a:rPr lang="fr-FR" altLang="fr-FR" b="1" u="sng" dirty="0"/>
              <a:t>au bon moment</a:t>
            </a:r>
            <a:r>
              <a:rPr lang="fr-FR" altLang="fr-FR" dirty="0"/>
              <a:t>.</a:t>
            </a:r>
          </a:p>
          <a:p>
            <a:r>
              <a:rPr lang="fr-FR" altLang="fr-FR" dirty="0"/>
              <a:t>Ne pas communiquer pourrait laisser le champ libre à des détracteurs pour : influencer l’opinion public, décrédibiliser l’action de l’établissement, tordre les faits pour présenter une vision biaisée de la situation, etc.</a:t>
            </a:r>
          </a:p>
          <a:p>
            <a:r>
              <a:rPr lang="fr-FR" altLang="fr-FR" dirty="0"/>
              <a:t>Il est donc recommandé d’adopter une posture critique et anticipatrice, c’est-à-dire réussir à </a:t>
            </a:r>
            <a:r>
              <a:rPr lang="fr-FR" altLang="fr-FR" b="1" dirty="0"/>
              <a:t>identifier les scénarios pouvant conduire à une dégradation de la situation et identifier les actions de minimisation à mettre en œuvre pour éviter que la menace s’enracine ou se développe.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534036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r>
              <a:rPr lang="fr-FR" altLang="fr-FR" u="sng" dirty="0"/>
              <a:t>Objectif du stimuli : comprendre les responsabilités en jeu ? Évaluer les situations et menaces cyber ? Connaître les points de contacts </a:t>
            </a:r>
          </a:p>
          <a:p>
            <a:endParaRPr lang="fr-FR" altLang="fr-FR" dirty="0"/>
          </a:p>
          <a:p>
            <a:r>
              <a:rPr lang="fr-FR" altLang="fr-FR" b="1" dirty="0"/>
              <a:t>Dans le cadre d’un incident cyber, la difficulté est que l’attaque est rapidement visible de l’extérieur (ex: sites inaccessibles). Il est compliqué de ne pas prendre la parole. Il s’agit également de ne pas mentir.</a:t>
            </a:r>
            <a:endParaRPr lang="fr-FR" altLang="fr-FR" dirty="0"/>
          </a:p>
          <a:p>
            <a:r>
              <a:rPr lang="fr-FR" altLang="fr-FR" dirty="0"/>
              <a:t>La communication a pour objectif de travailler sur ces éléments, avec le soutien des équipes IT/cyber afin de pallier à toutes difficultés liées à la technicité du sujet cyber.</a:t>
            </a:r>
          </a:p>
          <a:p>
            <a:r>
              <a:rPr lang="fr-FR" altLang="fr-FR" dirty="0"/>
              <a:t>Tant que les éléments ne sont pas prêts, il est recommandé de ne pas commenter ou réagir à la sollicitation.</a:t>
            </a:r>
          </a:p>
          <a:p>
            <a:endParaRPr lang="fr-FR" altLang="fr-FR" dirty="0"/>
          </a:p>
          <a:p>
            <a:r>
              <a:rPr lang="fr-FR" altLang="fr-FR" dirty="0"/>
              <a:t>Il est recommandé de ne pas payer de rançon à un attaquant, compte tenu du fait que ce règlement ne permet en aucun cas de s’assurer de l’extinction définitive de la menace.</a:t>
            </a:r>
          </a:p>
          <a:p>
            <a:endParaRPr lang="fr-FR" altLang="fr-FR" dirty="0"/>
          </a:p>
          <a:p>
            <a:r>
              <a:rPr lang="fr-FR" altLang="fr-FR" dirty="0"/>
              <a:t>L’Etat peut apporter un accompagnement dans des situations d’ingérence. Il est recommandé de signaler l’ensemble des évènements cyber observés auprès de la coordination sectorielle de l’ANSSI et de s’en référer à ses points de contact identifiés (notamment à son Fonctionnaire Sécurité Défense (FSD) et service du Haut Fonctionnaire Défense et Sécurité (HFDS) de son Ministère de tutelle, son DISSE ainsi que ses contacts habituels au sein de la DGSI et de la DSRD et des forces de l’ordre (police/gendarmerie).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229387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pPr>
              <a:defRPr/>
            </a:pPr>
            <a:r>
              <a:rPr lang="fr-FR" u="sng" dirty="0"/>
              <a:t>Objectif du stimuli : réfléchir aux actions de sensibilisation à réaliser auprès de ses populations, aux procédures à mettre en place pour que de tels évènements ne puissent plus se réaliser, et aux différents signalements ou notifications à réaliser.</a:t>
            </a:r>
          </a:p>
          <a:p>
            <a:pPr>
              <a:defRPr/>
            </a:pPr>
            <a:endParaRPr lang="fr-FR" u="sng" dirty="0"/>
          </a:p>
          <a:p>
            <a:pPr>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998444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pPr>
              <a:defRPr/>
            </a:pPr>
            <a:r>
              <a:rPr lang="fr-FR" u="sng" dirty="0"/>
              <a:t>Objectif du stimuli : présenter les impacts métiers/techniques d’une cyberattaque, vérifier les procédures de signalement</a:t>
            </a:r>
            <a:endParaRPr lang="fr-FR" dirty="0"/>
          </a:p>
          <a:p>
            <a:pPr>
              <a:defRPr/>
            </a:pPr>
            <a:endParaRPr lang="fr-FR" b="1" dirty="0"/>
          </a:p>
          <a:p>
            <a:pPr>
              <a:defRPr/>
            </a:pPr>
            <a:r>
              <a:rPr lang="fr-FR" b="1" dirty="0"/>
              <a:t>A noter que :</a:t>
            </a:r>
          </a:p>
          <a:p>
            <a:pPr marL="171450" indent="-171450">
              <a:buFont typeface="Arial" panose="020B0604020202020204" pitchFamily="34" charset="0"/>
              <a:buChar char="•"/>
              <a:defRPr/>
            </a:pPr>
            <a:r>
              <a:rPr lang="fr-FR" dirty="0"/>
              <a:t>L’établissement est isolé de ses partenaires</a:t>
            </a:r>
          </a:p>
          <a:p>
            <a:pPr marL="171450" indent="-171450">
              <a:buFont typeface="Arial" panose="020B0604020202020204" pitchFamily="34" charset="0"/>
              <a:buChar char="•"/>
              <a:defRPr/>
            </a:pPr>
            <a:r>
              <a:rPr lang="fr-FR" dirty="0"/>
              <a:t>Il ne dispose quasi plus d’outils numériques – pour autant il dispose des postes Linux et Windows Vista</a:t>
            </a:r>
          </a:p>
          <a:p>
            <a:pPr marL="171450" indent="-171450">
              <a:buFont typeface="Arial" panose="020B0604020202020204" pitchFamily="34" charset="0"/>
              <a:buChar char="•"/>
              <a:defRPr/>
            </a:pPr>
            <a:r>
              <a:rPr lang="fr-FR" dirty="0"/>
              <a:t>Il va être nécessaire de remonter l’ensemble des postes. C’est un opération longue et onéreuse.</a:t>
            </a:r>
          </a:p>
          <a:p>
            <a:pPr marL="171450" indent="-171450">
              <a:buFont typeface="Arial" panose="020B0604020202020204" pitchFamily="34" charset="0"/>
              <a:buChar char="•"/>
              <a:defRPr/>
            </a:pPr>
            <a:r>
              <a:rPr lang="fr-FR" dirty="0"/>
              <a:t>La remédiation est possible car il existe des sauvegardes saines chez le prestataire. Il manquera néanmoins certaines données (de moins de 48h). </a:t>
            </a:r>
          </a:p>
          <a:p>
            <a:pPr>
              <a:defRPr/>
            </a:pPr>
            <a:endParaRPr lang="fr-FR" dirty="0"/>
          </a:p>
          <a:p>
            <a:pPr>
              <a:defRPr/>
            </a:pPr>
            <a:r>
              <a:rPr lang="fr-FR" dirty="0"/>
              <a:t>En fonction des éléments remontés par les équipes IT/cyber, la cellule de crise </a:t>
            </a:r>
            <a:r>
              <a:rPr lang="fr-FR" b="1" dirty="0"/>
              <a:t>doit réfléchir à une stratégie de continuité et de relance d’activité. </a:t>
            </a:r>
          </a:p>
          <a:p>
            <a:pPr>
              <a:defRPr/>
            </a:pPr>
            <a:r>
              <a:rPr lang="fr-FR" b="1" dirty="0"/>
              <a:t>Il est important qu’elle puisse maintenir les activités essentielles, en mode dégradé.</a:t>
            </a:r>
          </a:p>
          <a:p>
            <a:pPr>
              <a:defRPr/>
            </a:pPr>
            <a:r>
              <a:rPr lang="fr-FR" dirty="0"/>
              <a:t>Une cartographie des actifs critiques est-elle disponible et à jour ?</a:t>
            </a:r>
          </a:p>
          <a:p>
            <a:pPr>
              <a:defRPr/>
            </a:pPr>
            <a:endParaRPr lang="fr-FR" dirty="0"/>
          </a:p>
          <a:p>
            <a:pPr>
              <a:defRPr/>
            </a:pPr>
            <a:r>
              <a:rPr lang="fr-FR" b="1" dirty="0"/>
              <a:t>Les équipes IT/cyber vont mener les plus grosses actions de remédiation et durcissement</a:t>
            </a:r>
            <a:r>
              <a:rPr lang="fr-FR" dirty="0"/>
              <a:t>. Elles peuvent se faire accompagner par des prestataires ou des équipes dont l’activité est à l’arrêt (ex : remise en service des postes). Dans le cadre du développement du dispositif de gestion de crise, il est recommandé de définir en amont un plan de remédiation et durcissement. </a:t>
            </a:r>
            <a:r>
              <a:rPr lang="fr-FR" sz="1200" kern="1200" dirty="0">
                <a:solidFill>
                  <a:schemeClr val="tx1"/>
                </a:solidFill>
                <a:effectLst/>
                <a:latin typeface="+mn-lt"/>
                <a:ea typeface="+mn-ea"/>
                <a:cs typeface="+mn-cs"/>
              </a:rPr>
              <a:t>S’appuyer sur les guides de gestion de crise et le </a:t>
            </a:r>
            <a:r>
              <a:rPr lang="fr-FR" sz="1200" u="sng" kern="1200" dirty="0">
                <a:solidFill>
                  <a:schemeClr val="tx1"/>
                </a:solidFill>
                <a:effectLst/>
                <a:latin typeface="+mn-lt"/>
                <a:ea typeface="+mn-ea"/>
                <a:cs typeface="+mn-cs"/>
                <a:hlinkClick r:id="rId3"/>
              </a:rPr>
              <a:t>corpus documentaire relatif à la remédiation</a:t>
            </a:r>
            <a:r>
              <a:rPr lang="fr-FR" sz="1200" kern="1200" dirty="0">
                <a:solidFill>
                  <a:schemeClr val="tx1"/>
                </a:solidFill>
                <a:effectLst/>
                <a:latin typeface="+mn-lt"/>
                <a:ea typeface="+mn-ea"/>
                <a:cs typeface="+mn-cs"/>
              </a:rPr>
              <a:t> de l’ANSSI.</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560067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r>
              <a:rPr lang="fr-FR" altLang="fr-FR" u="sng" dirty="0"/>
              <a:t>Objectif du stimuli : démontrer que le sujet est largement médiatisé / insister sur la nécessité de préparer sa stratégie de communication</a:t>
            </a:r>
          </a:p>
          <a:p>
            <a:endParaRPr lang="fr-FR" altLang="fr-FR" sz="1200" kern="1200" dirty="0">
              <a:solidFill>
                <a:schemeClr val="tx1"/>
              </a:solidFill>
              <a:latin typeface="+mn-lt"/>
              <a:ea typeface="+mn-ea"/>
              <a:cs typeface="+mn-cs"/>
            </a:endParaRPr>
          </a:p>
          <a:p>
            <a:r>
              <a:rPr lang="fr-FR" altLang="fr-FR" sz="1200" kern="1200" dirty="0">
                <a:solidFill>
                  <a:schemeClr val="tx1"/>
                </a:solidFill>
                <a:latin typeface="+mn-lt"/>
                <a:ea typeface="+mn-ea"/>
                <a:cs typeface="+mn-cs"/>
              </a:rPr>
              <a:t>Il est important de faire de la veille sur la perception externe de la situation par l’opinion public.</a:t>
            </a:r>
          </a:p>
          <a:p>
            <a:r>
              <a:rPr lang="fr-FR" altLang="fr-FR" sz="1200" kern="1200" dirty="0">
                <a:solidFill>
                  <a:schemeClr val="tx1"/>
                </a:solidFill>
                <a:latin typeface="+mn-lt"/>
                <a:ea typeface="+mn-ea"/>
                <a:cs typeface="+mn-cs"/>
              </a:rPr>
              <a:t>Si cela n’a pas déjà été fait il peut être opportun de rédiger un communiqué de presse reprenant les éléments de langage défini dans la stratégie de communication.</a:t>
            </a:r>
          </a:p>
          <a:p>
            <a:endParaRPr lang="fr-FR" altLang="fr-FR"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sz="1200" kern="1200" dirty="0">
                <a:solidFill>
                  <a:schemeClr val="tx1"/>
                </a:solidFill>
                <a:latin typeface="+mn-lt"/>
                <a:ea typeface="+mn-ea"/>
                <a:cs typeface="+mn-cs"/>
              </a:rPr>
              <a:t>Le sujet étant médiatisé, on ne peut pas faire l’impasse sur une posture de communication claire.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52960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@animateur</a:t>
            </a:r>
          </a:p>
          <a:p>
            <a:r>
              <a:rPr lang="fr-FR" dirty="0"/>
              <a:t>Pour bien s’assurer de la maitrise du temps, il est possibilité d’ajouter un sablier sur chaque stimulus pour décompter le temps imparti sur chaque situation et d’identifier un joueur amorçant la discussion pour chaque situation</a:t>
            </a:r>
          </a:p>
          <a:p>
            <a:endParaRPr lang="fr-FR" dirty="0"/>
          </a:p>
          <a:p>
            <a:r>
              <a:rPr lang="fr-FR" dirty="0"/>
              <a:t>Proposition : </a:t>
            </a:r>
          </a:p>
          <a:p>
            <a:r>
              <a:rPr lang="fr-FR" dirty="0"/>
              <a:t>1min présentation du stimulus</a:t>
            </a:r>
          </a:p>
          <a:p>
            <a:r>
              <a:rPr lang="fr-FR" dirty="0"/>
              <a:t>3 min imparties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60284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r>
              <a:rPr lang="fr-FR" altLang="fr-FR" u="sng" dirty="0"/>
              <a:t>Objectif du stimuli  : mettre en avant les impacts d’une fuite de donnée</a:t>
            </a:r>
          </a:p>
          <a:p>
            <a:endParaRPr lang="fr-FR" altLang="fr-FR" u="sng" dirty="0"/>
          </a:p>
          <a:p>
            <a:r>
              <a:rPr lang="fr-FR" altLang="fr-FR" dirty="0"/>
              <a:t>Il est nécessaire de penser la stratégie de communication dans un contexte socio-politique et académique particulier (élections des organes de décisions de l’établissement, rentrée universitaire, débats nationaux, moyens) et de construire des messages qui ne devront pas impacter négativement la vision du public.</a:t>
            </a:r>
          </a:p>
          <a:p>
            <a:r>
              <a:rPr lang="fr-FR" altLang="fr-FR" dirty="0"/>
              <a:t>Il est donc important que les éléments de langage soient construits autour de la transparence et de la prise de responsabilité. </a:t>
            </a:r>
          </a:p>
          <a:p>
            <a:endParaRPr lang="fr-FR" altLang="fr-FR" dirty="0"/>
          </a:p>
          <a:p>
            <a:r>
              <a:rPr lang="fr-FR" altLang="fr-FR" dirty="0"/>
              <a:t>La cellule de crise devra également évaluer les relations à entretenir tout au long de la gestion de crise avec les élus de l’établissement qui peuvent devenir acteurs de la communication externe.</a:t>
            </a:r>
          </a:p>
          <a:p>
            <a:endParaRPr lang="fr-FR" alt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28397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r>
              <a:rPr lang="fr-FR" altLang="fr-FR" u="sng" dirty="0"/>
              <a:t>Objectif du stimuli : complexifier le scénario d’incident et mettre en avant les impacts d’une fuite de données</a:t>
            </a:r>
          </a:p>
          <a:p>
            <a:endParaRPr lang="fr-FR" altLang="fr-FR" dirty="0"/>
          </a:p>
          <a:p>
            <a:r>
              <a:rPr lang="fr-FR" altLang="fr-FR" dirty="0"/>
              <a:t>Les équipes IT/cyber doivent être invitées à continuer de comprendre le périmètre d’action de l’attaquant et la fameuse « </a:t>
            </a:r>
            <a:r>
              <a:rPr lang="fr-FR" altLang="fr-FR" dirty="0" err="1"/>
              <a:t>kill</a:t>
            </a:r>
            <a:r>
              <a:rPr lang="fr-FR" altLang="fr-FR" dirty="0"/>
              <a:t> </a:t>
            </a:r>
            <a:r>
              <a:rPr lang="fr-FR" altLang="fr-FR" dirty="0" err="1"/>
              <a:t>chain</a:t>
            </a:r>
            <a:r>
              <a:rPr lang="fr-FR" altLang="fr-FR" dirty="0"/>
              <a:t> » (= les actions pour se latéraliser sur les SI de l’entité)</a:t>
            </a:r>
          </a:p>
          <a:p>
            <a:r>
              <a:rPr lang="fr-FR" altLang="fr-FR" dirty="0"/>
              <a:t>Il s’agit ici de confirmer la vraisemblance de la fuite de données. Ils peuvent être aidés d’experts sur ce sujet.</a:t>
            </a:r>
          </a:p>
          <a:p>
            <a:endParaRPr lang="fr-FR" altLang="fr-FR" dirty="0"/>
          </a:p>
          <a:p>
            <a:r>
              <a:rPr lang="fr-FR" altLang="fr-FR" dirty="0"/>
              <a:t>Les données publiées comportent des informations personnelles sensibles pouvant impacter durablement les personnes concernées. Cette violation de données implique une évaluation par le DPO et une notification à la CNIL. </a:t>
            </a:r>
          </a:p>
          <a:p>
            <a:r>
              <a:rPr lang="fr-FR" altLang="fr-FR" dirty="0"/>
              <a:t>Il est conseillé d’adapter sa stratégie de communication à ces problématiques (posture rassurante + notification aux usages concernées à envisager + conseils).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96752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dirty="0"/>
              <a:t>@Animateur : </a:t>
            </a:r>
          </a:p>
          <a:p>
            <a:pPr eaLnBrk="1" hangingPunct="1">
              <a:spcBef>
                <a:spcPct val="0"/>
              </a:spcBef>
            </a:pPr>
            <a:r>
              <a:rPr lang="fr-FR" altLang="fr-FR" u="sng" dirty="0"/>
              <a:t>Objectifs de la phase 3 : </a:t>
            </a:r>
          </a:p>
          <a:p>
            <a:pPr marL="171450" indent="-171450" eaLnBrk="1" hangingPunct="1">
              <a:spcBef>
                <a:spcPct val="0"/>
              </a:spcBef>
              <a:buFont typeface="Arial" panose="020B0604020202020204" pitchFamily="34" charset="0"/>
              <a:buChar char="•"/>
            </a:pPr>
            <a:r>
              <a:rPr lang="fr-FR" altLang="fr-FR" dirty="0"/>
              <a:t>Envisager des actions de continuité/relance des activités</a:t>
            </a:r>
          </a:p>
          <a:p>
            <a:pPr marL="171450" indent="-171450" eaLnBrk="1" hangingPunct="1">
              <a:spcBef>
                <a:spcPct val="0"/>
              </a:spcBef>
              <a:buFont typeface="Arial" panose="020B0604020202020204" pitchFamily="34" charset="0"/>
              <a:buChar char="•"/>
            </a:pPr>
            <a:r>
              <a:rPr lang="fr-FR" altLang="fr-FR" dirty="0"/>
              <a:t>Formaliser un point de situation global </a:t>
            </a:r>
          </a:p>
          <a:p>
            <a:pPr eaLnBrk="1" hangingPunct="1">
              <a:spcBef>
                <a:spcPct val="0"/>
              </a:spcBef>
            </a:pPr>
            <a:endParaRPr lang="fr-FR" alt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711406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r>
              <a:rPr lang="fr-FR" altLang="fr-FR" u="sng" dirty="0"/>
              <a:t>Objectif du stimuli : présenter la chaîne de gestion des incidents ministérielle de l’établissement</a:t>
            </a:r>
            <a:endParaRPr lang="fr-FR" altLang="fr-FR" dirty="0"/>
          </a:p>
          <a:p>
            <a:endParaRPr lang="fr-FR" altLang="fr-FR" dirty="0"/>
          </a:p>
          <a:p>
            <a:r>
              <a:rPr lang="fr-FR" altLang="fr-FR" dirty="0"/>
              <a:t>Pour les établissements sous tutelle du MESR, la chaîne de gestion implique le CERT-</a:t>
            </a:r>
            <a:r>
              <a:rPr lang="fr-FR" altLang="fr-FR" dirty="0" err="1"/>
              <a:t>Renater</a:t>
            </a:r>
            <a:r>
              <a:rPr lang="fr-FR" altLang="fr-FR" dirty="0"/>
              <a:t>. Avec le COSSIM et en lien avec le FSSI et le CERT-FR de l’ANSSI, ils apportent leur aide et leur expertise pour aider les équipes IT/cyber à mener leurs actions.</a:t>
            </a:r>
          </a:p>
          <a:p>
            <a:r>
              <a:rPr lang="fr-FR" altLang="fr-FR" dirty="0"/>
              <a:t>Pour les établissements sous tutelle des autres ministères, la chaîne de gestion est spécifique.</a:t>
            </a:r>
          </a:p>
          <a:p>
            <a:endParaRPr lang="fr-FR" altLang="fr-FR" dirty="0"/>
          </a:p>
          <a:p>
            <a:r>
              <a:rPr lang="fr-FR" altLang="fr-FR" dirty="0"/>
              <a:t>Les questions traditionnellement posées sont :</a:t>
            </a:r>
          </a:p>
          <a:p>
            <a:pPr marL="351358" indent="-228594">
              <a:buFont typeface="Arial" panose="020B0604020202020204" pitchFamily="34" charset="0"/>
              <a:buChar char="•"/>
            </a:pPr>
            <a:r>
              <a:rPr lang="fr-FR" sz="1200" dirty="0"/>
              <a:t>Quelles sont les solutions concernées par l’infection ? </a:t>
            </a:r>
          </a:p>
          <a:p>
            <a:pPr marL="351358" indent="-228594">
              <a:buFont typeface="Arial" panose="020B0604020202020204" pitchFamily="34" charset="0"/>
              <a:buChar char="•"/>
            </a:pPr>
            <a:r>
              <a:rPr lang="fr-FR" sz="1200" dirty="0"/>
              <a:t>Avez-vous une liste des personnes et des tiers concernés à nous fournir ?</a:t>
            </a:r>
          </a:p>
          <a:p>
            <a:pPr marL="351358"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dirty="0"/>
              <a:t>Quels sont les </a:t>
            </a:r>
            <a:r>
              <a:rPr lang="fr-FR" altLang="fr-FR" sz="1200" dirty="0" err="1"/>
              <a:t>pré-requis</a:t>
            </a:r>
            <a:r>
              <a:rPr lang="fr-FR" altLang="fr-FR" sz="1200" dirty="0"/>
              <a:t> techniques des SI touchés ?</a:t>
            </a:r>
            <a:r>
              <a:rPr lang="fr-FR" sz="1200" dirty="0"/>
              <a:t> Les SI compromis sont-ils en lien avec d’autres SI ? </a:t>
            </a:r>
            <a:endParaRPr lang="fr-FR" altLang="fr-FR" sz="1200" dirty="0"/>
          </a:p>
          <a:p>
            <a:pPr marL="351358" marR="0" lvl="0" indent="-22859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1200" dirty="0"/>
              <a:t>Disposez-vous de log et pouvez-vous les partager ?</a:t>
            </a:r>
          </a:p>
          <a:p>
            <a:pPr marL="351358" indent="-228594">
              <a:buFont typeface="Arial" panose="020B0604020202020204" pitchFamily="34" charset="0"/>
              <a:buChar char="•"/>
            </a:pPr>
            <a:r>
              <a:rPr lang="fr-FR" sz="1200" dirty="0"/>
              <a:t>Quels types de fichiers ont été chiffrés? </a:t>
            </a:r>
          </a:p>
          <a:p>
            <a:pPr marL="351358" indent="-228594">
              <a:buFont typeface="Arial" panose="020B0604020202020204" pitchFamily="34" charset="0"/>
              <a:buChar char="•"/>
            </a:pPr>
            <a:r>
              <a:rPr lang="fr-FR" sz="1200" dirty="0"/>
              <a:t>Quel est l’impact de cet incident sur la poursuite de vos activités, de vos partenaires ?</a:t>
            </a:r>
          </a:p>
          <a:p>
            <a:pPr marL="351358" indent="-228594">
              <a:buFont typeface="Arial" panose="020B0604020202020204" pitchFamily="34" charset="0"/>
              <a:buChar char="•"/>
            </a:pPr>
            <a:r>
              <a:rPr lang="fr-FR" sz="1200" dirty="0"/>
              <a:t>Connaissez-vous le vecteur de la compromission  (courriel malveillant, exploitation de vulnérabilité, compromission de SI, etc.) ? Avez-vous des empreintes numériques (MD5, SHA1, SHA256 ...), une souche du rançongiciel ou des captures d’écran à nous transmettre ? </a:t>
            </a:r>
          </a:p>
          <a:p>
            <a:pPr marL="351358" indent="-228594">
              <a:buFont typeface="Arial" panose="020B0604020202020204" pitchFamily="34" charset="0"/>
              <a:buChar char="•"/>
            </a:pPr>
            <a:r>
              <a:rPr lang="fr-FR" sz="1200" dirty="0"/>
              <a:t>Avez-vous des sauvegardes saines qui permettraient de restaurer le ou les systèmes infectés ? </a:t>
            </a:r>
          </a:p>
          <a:p>
            <a:pPr marL="351358" indent="-228594">
              <a:buFont typeface="Arial" panose="020B0604020202020204" pitchFamily="34" charset="0"/>
              <a:buChar char="•"/>
            </a:pPr>
            <a:r>
              <a:rPr lang="fr-FR" sz="1200" dirty="0"/>
              <a:t>Avez-vous engagé un prestataire pour vous aider à répondre à cet incident et à remédier à cette attaque ? Si oui, le(s)quel(s) ? </a:t>
            </a:r>
          </a:p>
          <a:p>
            <a:pPr marL="351358" indent="-228594">
              <a:buFont typeface="Arial" panose="020B0604020202020204" pitchFamily="34" charset="0"/>
              <a:buChar char="•"/>
            </a:pPr>
            <a:r>
              <a:rPr lang="fr-FR" sz="1200" dirty="0"/>
              <a:t>Quelles ont été les mesures réactives prises à la suite de cet incident ? </a:t>
            </a:r>
          </a:p>
          <a:p>
            <a:pPr marL="351358" indent="-228594">
              <a:buFont typeface="Arial" panose="020B0604020202020204" pitchFamily="34" charset="0"/>
              <a:buChar char="•"/>
            </a:pPr>
            <a:r>
              <a:rPr lang="fr-FR" sz="1200" dirty="0"/>
              <a:t>Dans le cas où des données à caractère personnel aient été impactées, avez-vous notifié l’incident à la CNIL et informé les populations ?</a:t>
            </a:r>
          </a:p>
          <a:p>
            <a:pPr marL="351358" indent="-228594">
              <a:buFont typeface="Arial" panose="020B0604020202020204" pitchFamily="34" charset="0"/>
              <a:buChar char="•"/>
            </a:pPr>
            <a:r>
              <a:rPr lang="fr-FR" sz="1200" dirty="0"/>
              <a:t>Envisagez-vous ou avez-vous déjà effectué un dépôt de plainte ?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568455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r>
              <a:rPr lang="fr-FR" altLang="fr-FR" u="sng" dirty="0"/>
              <a:t>Objectif du stimuli : réfléchir à l’impact et à la coordination entre les différentes tutelles des laboratoires de recherche</a:t>
            </a:r>
            <a:endParaRPr lang="fr-FR" altLang="fr-FR" dirty="0"/>
          </a:p>
          <a:p>
            <a:endParaRPr lang="fr-FR" altLang="fr-FR" dirty="0"/>
          </a:p>
          <a:p>
            <a:r>
              <a:rPr lang="fr-FR" altLang="fr-FR" dirty="0"/>
              <a:t>L’établissement doit comprendre et maitriser le besoin d’en connaître de ses différentes composantes, différents partenaires et sous-traitants.</a:t>
            </a:r>
          </a:p>
          <a:p>
            <a:r>
              <a:rPr lang="fr-FR" altLang="fr-FR" dirty="0"/>
              <a:t>Il est recommandé de statuer en amont d’une crise sur le partage des informations aux composantes, partenaires et sous-traitants, plutôt qu’au moment où la question se pose lors d’une crise. L’établissement dispose-t-il d’un tableau synthétique statuant la marche à suivre ? Celui-ci est-il révisé/mis à jour régulièrement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776299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r>
              <a:rPr lang="fr-FR" altLang="fr-FR" u="sng" dirty="0"/>
              <a:t>Objectif du stimuli : réfléchir et vérifier ses procédures de décision</a:t>
            </a:r>
            <a:endParaRPr lang="fr-FR" alt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accent2"/>
                </a:solidFill>
                <a:latin typeface="Marianne" panose="02000000000000000000" pitchFamily="50" charset="0"/>
              </a:rPr>
              <a:t>Comment la cellule de crise s’assure-t-elle de l’identité des personnes qui lui proposent leur aide ? L’établissement dispose-t-il d’une procédure dédiée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9976394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r>
              <a:rPr lang="fr-FR" altLang="fr-FR" u="sng" dirty="0"/>
              <a:t>Objectif du stimuli  : faire travailler les joueurs sur la formalisation d’un point de situation</a:t>
            </a:r>
            <a:endParaRPr lang="fr-FR" altLang="fr-FR" b="0" u="sng" dirty="0"/>
          </a:p>
          <a:p>
            <a:r>
              <a:rPr lang="fr-FR" altLang="fr-FR" b="1" dirty="0"/>
              <a:t>Objectif de savoir répondre synthétiquement à une autorité aux réponses suivantes :</a:t>
            </a:r>
          </a:p>
          <a:p>
            <a:pPr marL="503754" indent="-380990">
              <a:buFont typeface="Arial" panose="020B0604020202020204" pitchFamily="34" charset="0"/>
              <a:buChar char="-"/>
            </a:pPr>
            <a:r>
              <a:rPr lang="fr-FR" sz="1200" dirty="0">
                <a:solidFill>
                  <a:schemeClr val="accent2"/>
                </a:solidFill>
                <a:latin typeface="Marianne" panose="02000000000000000000" pitchFamily="50" charset="0"/>
              </a:rPr>
              <a:t>Que se passe-t-il ?</a:t>
            </a:r>
          </a:p>
          <a:p>
            <a:pPr marL="503754" indent="-380990">
              <a:buFont typeface="Arial" panose="020B0604020202020204" pitchFamily="34" charset="0"/>
              <a:buChar char="-"/>
            </a:pPr>
            <a:r>
              <a:rPr lang="fr-FR" sz="1200" dirty="0">
                <a:solidFill>
                  <a:schemeClr val="accent2"/>
                </a:solidFill>
                <a:latin typeface="Marianne" panose="02000000000000000000" pitchFamily="50" charset="0"/>
              </a:rPr>
              <a:t>Contexte ?</a:t>
            </a:r>
          </a:p>
          <a:p>
            <a:pPr marL="503754" indent="-380990">
              <a:buFont typeface="Arial" panose="020B0604020202020204" pitchFamily="34" charset="0"/>
              <a:buChar char="-"/>
            </a:pPr>
            <a:r>
              <a:rPr lang="fr-FR" sz="1200" dirty="0">
                <a:solidFill>
                  <a:schemeClr val="accent2"/>
                </a:solidFill>
                <a:latin typeface="Marianne" panose="02000000000000000000" pitchFamily="50" charset="0"/>
              </a:rPr>
              <a:t>Risques ?</a:t>
            </a:r>
          </a:p>
          <a:p>
            <a:pPr marL="503754" indent="-380990">
              <a:buFont typeface="Arial" panose="020B0604020202020204" pitchFamily="34" charset="0"/>
              <a:buChar char="-"/>
            </a:pPr>
            <a:r>
              <a:rPr lang="fr-FR" sz="1200" dirty="0">
                <a:solidFill>
                  <a:schemeClr val="accent2"/>
                </a:solidFill>
                <a:latin typeface="Marianne" panose="02000000000000000000" pitchFamily="50" charset="0"/>
              </a:rPr>
              <a:t>Actions menées ?</a:t>
            </a:r>
          </a:p>
          <a:p>
            <a:pPr marL="503754" indent="-380990">
              <a:buFont typeface="Arial" panose="020B0604020202020204" pitchFamily="34" charset="0"/>
              <a:buChar char="-"/>
            </a:pPr>
            <a:r>
              <a:rPr lang="fr-FR" sz="1200" dirty="0">
                <a:solidFill>
                  <a:schemeClr val="accent2"/>
                </a:solidFill>
                <a:latin typeface="Marianne" panose="02000000000000000000" pitchFamily="50" charset="0"/>
              </a:rPr>
              <a:t>Acteurs impliqués ?</a:t>
            </a:r>
          </a:p>
          <a:p>
            <a:pPr marL="503754" indent="-380990">
              <a:buFont typeface="Arial" panose="020B0604020202020204" pitchFamily="34" charset="0"/>
              <a:buChar char="-"/>
            </a:pPr>
            <a:r>
              <a:rPr lang="fr-FR" sz="1200" dirty="0">
                <a:solidFill>
                  <a:schemeClr val="accent2"/>
                </a:solidFill>
                <a:latin typeface="Marianne" panose="02000000000000000000" pitchFamily="50" charset="0"/>
              </a:rPr>
              <a:t>Communication ?</a:t>
            </a:r>
          </a:p>
          <a:p>
            <a:endParaRPr lang="fr-FR" altLang="fr-FR" b="1" dirty="0"/>
          </a:p>
          <a:p>
            <a:r>
              <a:rPr lang="fr-FR" altLang="fr-FR" b="1" dirty="0"/>
              <a:t>Guidelines pour le point de situation :</a:t>
            </a:r>
          </a:p>
          <a:p>
            <a:pPr lvl="1"/>
            <a:r>
              <a:rPr lang="fr-FR" altLang="fr-FR" u="sng" dirty="0"/>
              <a:t>1. Synthèse</a:t>
            </a:r>
            <a:endParaRPr lang="fr-FR" altLang="fr-FR" dirty="0"/>
          </a:p>
          <a:p>
            <a:pPr lvl="2"/>
            <a:r>
              <a:rPr lang="fr-FR" altLang="fr-FR" dirty="0"/>
              <a:t>Synthèse</a:t>
            </a:r>
          </a:p>
          <a:p>
            <a:pPr lvl="3"/>
            <a:r>
              <a:rPr lang="fr-FR" altLang="fr-FR" dirty="0"/>
              <a:t>Faits saillants</a:t>
            </a:r>
          </a:p>
          <a:p>
            <a:pPr lvl="3"/>
            <a:r>
              <a:rPr lang="fr-FR" altLang="fr-FR" dirty="0"/>
              <a:t>Points d’attention</a:t>
            </a:r>
          </a:p>
          <a:p>
            <a:pPr lvl="2"/>
            <a:r>
              <a:rPr lang="fr-FR" altLang="fr-FR" dirty="0"/>
              <a:t>Tendance et évolution</a:t>
            </a:r>
          </a:p>
          <a:p>
            <a:pPr lvl="1"/>
            <a:r>
              <a:rPr lang="fr-FR" altLang="fr-FR" dirty="0"/>
              <a:t> </a:t>
            </a:r>
          </a:p>
          <a:p>
            <a:pPr lvl="1"/>
            <a:r>
              <a:rPr lang="fr-FR" altLang="fr-FR" u="sng" dirty="0"/>
              <a:t>2. Incidents et impacts associés</a:t>
            </a:r>
            <a:endParaRPr lang="fr-FR" altLang="fr-FR" dirty="0"/>
          </a:p>
          <a:p>
            <a:pPr lvl="2"/>
            <a:r>
              <a:rPr lang="fr-FR" altLang="fr-FR" dirty="0"/>
              <a:t>Incidents</a:t>
            </a:r>
          </a:p>
          <a:p>
            <a:pPr lvl="3"/>
            <a:r>
              <a:rPr lang="fr-FR" altLang="fr-FR" dirty="0"/>
              <a:t>Nature des incidents</a:t>
            </a:r>
          </a:p>
          <a:p>
            <a:pPr lvl="3"/>
            <a:r>
              <a:rPr lang="fr-FR" altLang="fr-FR" dirty="0"/>
              <a:t>Analyse de la menace</a:t>
            </a:r>
          </a:p>
          <a:p>
            <a:pPr lvl="2"/>
            <a:r>
              <a:rPr lang="fr-FR" altLang="fr-FR" dirty="0"/>
              <a:t>Impacts métiers</a:t>
            </a:r>
          </a:p>
          <a:p>
            <a:pPr lvl="2"/>
            <a:r>
              <a:rPr lang="fr-FR" altLang="fr-FR" dirty="0"/>
              <a:t>Posture et interventions en cours</a:t>
            </a:r>
          </a:p>
          <a:p>
            <a:pPr lvl="1"/>
            <a:endParaRPr lang="fr-FR" altLang="fr-FR" dirty="0"/>
          </a:p>
          <a:p>
            <a:pPr lvl="1"/>
            <a:r>
              <a:rPr lang="fr-FR" altLang="fr-FR" u="sng" dirty="0"/>
              <a:t>3. Perception/communication</a:t>
            </a:r>
            <a:endParaRPr lang="fr-FR" altLang="fr-FR" dirty="0"/>
          </a:p>
          <a:p>
            <a:pPr lvl="2"/>
            <a:r>
              <a:rPr lang="fr-FR" altLang="fr-FR" dirty="0"/>
              <a:t>Synthèse des réactions </a:t>
            </a:r>
          </a:p>
          <a:p>
            <a:pPr lvl="3"/>
            <a:r>
              <a:rPr lang="fr-FR" altLang="fr-FR" dirty="0"/>
              <a:t>Questions récurrentes </a:t>
            </a:r>
          </a:p>
          <a:p>
            <a:pPr lvl="3"/>
            <a:r>
              <a:rPr lang="fr-FR" altLang="fr-FR" dirty="0"/>
              <a:t>Autres (agenda, sollicitations)</a:t>
            </a:r>
          </a:p>
          <a:p>
            <a:pPr lvl="3"/>
            <a:r>
              <a:rPr lang="fr-FR" altLang="fr-FR" dirty="0"/>
              <a:t>Possibles évolutions </a:t>
            </a:r>
          </a:p>
          <a:p>
            <a:pPr lvl="2"/>
            <a:r>
              <a:rPr lang="fr-FR" altLang="fr-FR" dirty="0"/>
              <a:t>État de l’opinion (interne, partenaires, médias)</a:t>
            </a:r>
          </a:p>
          <a:p>
            <a:pPr lvl="2"/>
            <a:r>
              <a:rPr lang="fr-FR" altLang="fr-FR" dirty="0"/>
              <a:t>Posture de communication / Éléments de langage</a:t>
            </a:r>
          </a:p>
          <a:p>
            <a:pPr lvl="1"/>
            <a:endParaRPr lang="fr-FR" altLang="fr-FR" dirty="0"/>
          </a:p>
          <a:p>
            <a:pPr lvl="1"/>
            <a:r>
              <a:rPr lang="fr-FR" altLang="fr-FR" u="sng" dirty="0"/>
              <a:t>4. Anticipation</a:t>
            </a:r>
            <a:endParaRPr lang="fr-FR" altLang="fr-FR" dirty="0"/>
          </a:p>
          <a:p>
            <a:pPr lvl="2"/>
            <a:r>
              <a:rPr lang="fr-FR" altLang="fr-FR" dirty="0"/>
              <a:t>Scénarios d’évolution de crise</a:t>
            </a:r>
          </a:p>
          <a:p>
            <a:pPr lvl="2"/>
            <a:r>
              <a:rPr lang="fr-FR" altLang="fr-FR" dirty="0"/>
              <a:t>Actions prioritaires à engager</a:t>
            </a:r>
          </a:p>
          <a:p>
            <a:pPr lvl="2"/>
            <a:r>
              <a:rPr lang="fr-FR" altLang="fr-FR" dirty="0"/>
              <a:t>Actions à prévoir en sortie de crise</a:t>
            </a:r>
          </a:p>
          <a:p>
            <a:pPr lvl="1"/>
            <a:endParaRPr lang="fr-FR" altLang="fr-FR" dirty="0"/>
          </a:p>
          <a:p>
            <a:pPr lvl="1"/>
            <a:r>
              <a:rPr lang="fr-FR" altLang="fr-FR" u="sng" dirty="0"/>
              <a:t>5. Mesures prises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860351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a:defRPr/>
            </a:pPr>
            <a:r>
              <a:rPr lang="fr-FR" dirty="0"/>
              <a:t>Moment d’échange avec les participants</a:t>
            </a:r>
          </a:p>
          <a:p>
            <a:pPr>
              <a:defRPr/>
            </a:pPr>
            <a:endParaRPr lang="fr-FR" dirty="0"/>
          </a:p>
          <a:p>
            <a:pPr marL="228600" indent="-228600">
              <a:buFontTx/>
              <a:buAutoNum type="arabicPeriod"/>
              <a:defRPr/>
            </a:pPr>
            <a:r>
              <a:rPr lang="fr-FR" dirty="0"/>
              <a:t>Demander de partager leurs impressions : </a:t>
            </a:r>
          </a:p>
          <a:p>
            <a:pPr marL="171450" indent="-171450">
              <a:buFont typeface="Arial" panose="020B0604020202020204" pitchFamily="34" charset="0"/>
              <a:buChar char="•"/>
              <a:defRPr/>
            </a:pPr>
            <a:r>
              <a:rPr lang="fr-FR" dirty="0"/>
              <a:t>Avez-vous trouvé votre place et compris votre rôle dans cet exercice ?</a:t>
            </a:r>
          </a:p>
          <a:p>
            <a:pPr marL="171450" indent="-171450">
              <a:buFont typeface="Arial" panose="020B0604020202020204" pitchFamily="34" charset="0"/>
              <a:buChar char="•"/>
              <a:defRPr/>
            </a:pPr>
            <a:r>
              <a:rPr lang="fr-FR" dirty="0"/>
              <a:t>Qu’est ce qu’une crise pour vous ? Combien de crises avez-vous identifiées dans cette expérience ?</a:t>
            </a:r>
          </a:p>
          <a:p>
            <a:pPr marL="171450" indent="-171450">
              <a:buFont typeface="Arial" panose="020B0604020202020204" pitchFamily="34" charset="0"/>
              <a:buChar char="•"/>
              <a:defRPr/>
            </a:pPr>
            <a:r>
              <a:rPr lang="fr-FR" dirty="0"/>
              <a:t>Comment avez-vous vécu l’exercice ? Quels sont vos ressentis ? </a:t>
            </a:r>
          </a:p>
          <a:p>
            <a:pPr marL="171450" indent="-171450">
              <a:buFont typeface="Arial" panose="020B0604020202020204" pitchFamily="34" charset="0"/>
              <a:buChar char="•"/>
              <a:defRPr/>
            </a:pPr>
            <a:r>
              <a:rPr lang="fr-FR" dirty="0"/>
              <a:t>Quelles sont les 2/3 grandes décisions que vous avez prises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solidFill>
                  <a:schemeClr val="accent2"/>
                </a:solidFill>
                <a:latin typeface="Marianne" panose="02000000000000000000" pitchFamily="50" charset="0"/>
              </a:rPr>
              <a:t>Pensez-vous que votre gestion de crise d’origine cyber puisse se rapprocher de votre gestion de crise générale (Vigipirate, etc.) ?</a:t>
            </a:r>
            <a:endParaRPr lang="fr-FR" dirty="0"/>
          </a:p>
          <a:p>
            <a:pPr marL="171450" indent="-171450">
              <a:buFontTx/>
              <a:buChar char="-"/>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4043185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a:defRPr/>
            </a:pPr>
            <a:r>
              <a:rPr lang="fr-FR" dirty="0"/>
              <a:t>Moment d’échange avec les participants</a:t>
            </a:r>
          </a:p>
          <a:p>
            <a:pPr>
              <a:defRPr/>
            </a:pPr>
            <a:endParaRPr lang="fr-FR" dirty="0"/>
          </a:p>
          <a:p>
            <a:pPr>
              <a:defRPr/>
            </a:pPr>
            <a:r>
              <a:rPr lang="fr-FR" dirty="0"/>
              <a:t>2. Revenir sur les enseignements tirés grâce à cet exercice :</a:t>
            </a:r>
          </a:p>
          <a:p>
            <a:pPr marL="171450" indent="-171450">
              <a:buFont typeface="Arial" panose="020B0604020202020204" pitchFamily="34" charset="0"/>
              <a:buChar char="•"/>
              <a:defRPr/>
            </a:pPr>
            <a:r>
              <a:rPr lang="fr-FR" dirty="0"/>
              <a:t>La gestion de crise cyber nécessite une coordination entre le niveau stratégique et opérationnel. Chacun prend ses rôles et responsabilités. Le niveau stratégique décide des grandes orientations (notamment opérationnelles)</a:t>
            </a:r>
          </a:p>
          <a:p>
            <a:pPr marL="171450" indent="-171450">
              <a:buFont typeface="Arial" panose="020B0604020202020204" pitchFamily="34" charset="0"/>
              <a:buChar char="•"/>
              <a:defRPr/>
            </a:pPr>
            <a:r>
              <a:rPr lang="fr-FR" dirty="0"/>
              <a:t>Il y a une nécessité de préparer en amont (procédures, organisation, outillage) pour mieux réagir en crise – faire appel au guide ANSSI</a:t>
            </a:r>
          </a:p>
          <a:p>
            <a:pPr marL="171450" indent="-171450">
              <a:buFont typeface="Arial" panose="020B0604020202020204" pitchFamily="34" charset="0"/>
              <a:buChar char="•"/>
              <a:defRPr/>
            </a:pPr>
            <a:r>
              <a:rPr lang="fr-FR" dirty="0"/>
              <a:t>Le tempo de la crise cyber (temps des opérations techniques – investigation, durcissement) est long et incertain. Des décisions doivent pour autant être prises en tenant compte de ces spécificités. </a:t>
            </a:r>
          </a:p>
          <a:p>
            <a:pPr marL="171450" indent="-171450">
              <a:buFont typeface="Arial" panose="020B0604020202020204" pitchFamily="34" charset="0"/>
              <a:buChar char="•"/>
              <a:defRPr/>
            </a:pPr>
            <a:r>
              <a:rPr lang="fr-FR" dirty="0"/>
              <a:t>Le maintien de l’activité ainsi que de la confiance des parties prenantes (internes, externes) sont des enjeux majeurs de la gestion de crise, applicables aux spécificités cyber.</a:t>
            </a:r>
          </a:p>
          <a:p>
            <a:pPr marL="171450" indent="-171450">
              <a:buFont typeface="Arial" panose="020B0604020202020204" pitchFamily="34" charset="0"/>
              <a:buChar char="•"/>
              <a:defRPr/>
            </a:pPr>
            <a:endParaRPr lang="fr-FR" dirty="0"/>
          </a:p>
          <a:p>
            <a:pPr marL="0" indent="0">
              <a:buFont typeface="Arial" panose="020B0604020202020204" pitchFamily="34" charset="0"/>
              <a:buNone/>
              <a:defRPr/>
            </a:pPr>
            <a:r>
              <a:rPr lang="fr-FR" dirty="0"/>
              <a:t>Autres questions spécifiques à l’ESR :</a:t>
            </a:r>
          </a:p>
          <a:p>
            <a:pPr marL="171450" indent="-171450">
              <a:buFont typeface="Arial" panose="020B0604020202020204" pitchFamily="34" charset="0"/>
              <a:buChar char="•"/>
              <a:defRPr/>
            </a:pPr>
            <a:r>
              <a:rPr lang="fr-FR" dirty="0"/>
              <a:t>La gouvernance des différentes composantes et des laboratoires de recherche et la communication doivent-elle être adaptées en temps de crise ? </a:t>
            </a:r>
          </a:p>
          <a:p>
            <a:pPr marL="171450" indent="-171450">
              <a:buFont typeface="Arial" panose="020B0604020202020204" pitchFamily="34" charset="0"/>
              <a:buChar char="•"/>
              <a:defRPr/>
            </a:pPr>
            <a:r>
              <a:rPr lang="fr-FR" dirty="0"/>
              <a:t>Les procédures de gestion de crise sont-elles adaptées pour les services les plus critiques ou particuliers (par ex: centre de santé, ZRR, etc.)</a:t>
            </a:r>
          </a:p>
          <a:p>
            <a:pPr marL="171450" indent="-171450">
              <a:buFont typeface="Arial" panose="020B0604020202020204" pitchFamily="34" charset="0"/>
              <a:buChar char="•"/>
              <a:defRPr/>
            </a:pPr>
            <a:r>
              <a:rPr lang="fr-FR" dirty="0"/>
              <a:t>Existe-il une animation du réseau SSI et est-elle utilisée en temps de crise ? Un travail d’identification du réseau, son animation, ses moyens ou l’identification des manques doit-il être mené ?</a:t>
            </a:r>
          </a:p>
          <a:p>
            <a:pPr marL="171450" indent="-171450">
              <a:buFont typeface="Arial" panose="020B0604020202020204" pitchFamily="34" charset="0"/>
              <a:buChar char="•"/>
              <a:defRPr/>
            </a:pPr>
            <a:r>
              <a:rPr lang="fr-FR" dirty="0"/>
              <a:t>La stratégie de gestion de crise de l’établissement est-elle en phase avec celles des autres organismes exerçant une cotutelle sur certaines activités ? </a:t>
            </a:r>
          </a:p>
          <a:p>
            <a:pPr marL="171450" indent="-171450">
              <a:buFont typeface="Arial" panose="020B0604020202020204" pitchFamily="34" charset="0"/>
              <a:buChar char="•"/>
              <a:defRPr/>
            </a:pPr>
            <a:r>
              <a:rPr lang="fr-FR" dirty="0"/>
              <a:t>La stratégie de gestion de crise est-elle adaptée à certains praticiens sous régime spécifique (libéraux, militaires…) ?</a:t>
            </a:r>
          </a:p>
          <a:p>
            <a:pPr marL="171450" indent="-171450">
              <a:buFont typeface="Arial" panose="020B0604020202020204" pitchFamily="34" charset="0"/>
              <a:buChar char="•"/>
              <a:defRPr/>
            </a:pPr>
            <a:r>
              <a:rPr lang="fr-FR" dirty="0"/>
              <a:t>L’établissement peut-il compter sur un SI de communication/collaboratif suffisamment indépendant du SI pour ne pas être exposé en cas d’attaque cyber sur les activités métiers ? </a:t>
            </a:r>
          </a:p>
          <a:p>
            <a:pPr marL="171450" indent="-171450">
              <a:buFont typeface="Arial" panose="020B0604020202020204" pitchFamily="34" charset="0"/>
              <a:buChar char="•"/>
              <a:defRPr/>
            </a:pPr>
            <a:r>
              <a:rPr lang="fr-FR" dirty="0"/>
              <a:t>L’établissement a-t-il réfléchi à la manière de joindre tous les participants indispensables ? </a:t>
            </a:r>
          </a:p>
          <a:p>
            <a:pPr marL="171450" indent="-171450">
              <a:buFont typeface="Arial" panose="020B0604020202020204" pitchFamily="34" charset="0"/>
              <a:buChar char="•"/>
              <a:defRPr/>
            </a:pPr>
            <a:r>
              <a:rPr lang="fr-FR" dirty="0"/>
              <a:t>Le déclenchement de la cellule de crise cyber permet-il de s’organiser dans le délai imparti des 72h (délai maximal de déclaration d’une violation de données à la CNIL) ?</a:t>
            </a:r>
          </a:p>
          <a:p>
            <a:pPr marL="171450" indent="-171450">
              <a:buFont typeface="Arial" panose="020B0604020202020204" pitchFamily="34" charset="0"/>
              <a:buChar char="•"/>
              <a:defRPr/>
            </a:pPr>
            <a:r>
              <a:rPr lang="fr-FR" dirty="0"/>
              <a:t>L’impact d’une crise d’origine cyber sur les populations est-il aussi évalué en fonction de la localisation physique des populations ?</a:t>
            </a:r>
          </a:p>
          <a:p>
            <a:pPr marL="0" indent="0">
              <a:buFont typeface="Arial" panose="020B0604020202020204" pitchFamily="34" charset="0"/>
              <a:buNone/>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703699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a:defRPr/>
            </a:pPr>
            <a:r>
              <a:rPr lang="fr-FR" dirty="0"/>
              <a:t>Moment d’échange avec les participants</a:t>
            </a:r>
          </a:p>
          <a:p>
            <a:pPr>
              <a:defRPr/>
            </a:pPr>
            <a:endParaRPr lang="fr-FR" dirty="0"/>
          </a:p>
          <a:p>
            <a:pPr>
              <a:defRPr/>
            </a:pPr>
            <a:r>
              <a:rPr lang="fr-FR" dirty="0"/>
              <a:t>3. Convenir des prochaines actions à mener pour renforcer le dispositif de gestion de crise et la résilience de l’établissement</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494814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a:t>
            </a:r>
          </a:p>
          <a:p>
            <a:r>
              <a:rPr lang="fr-FR" dirty="0"/>
              <a:t>A adapter en fonction des besoins de l’exercice et de l’organisation souhaitée par l’établissement</a:t>
            </a:r>
          </a:p>
        </p:txBody>
      </p:sp>
      <p:sp>
        <p:nvSpPr>
          <p:cNvPr id="4" name="Espace réservé du numéro de diapositive 3"/>
          <p:cNvSpPr>
            <a:spLocks noGrp="1"/>
          </p:cNvSpPr>
          <p:nvPr>
            <p:ph type="sldNum" sz="quarter" idx="5"/>
          </p:nvPr>
        </p:nvSpPr>
        <p:spPr/>
        <p:txBody>
          <a:bodyPr/>
          <a:lstStyle/>
          <a:p>
            <a:fld id="{64D81D4B-F865-4FFF-934F-70E4B7851217}" type="slidenum">
              <a:rPr lang="fr-FR" smtClean="0"/>
              <a:t>4</a:t>
            </a:fld>
            <a:endParaRPr lang="fr-FR"/>
          </a:p>
        </p:txBody>
      </p:sp>
    </p:spTree>
    <p:extLst>
      <p:ext uri="{BB962C8B-B14F-4D97-AF65-F5344CB8AC3E}">
        <p14:creationId xmlns:p14="http://schemas.microsoft.com/office/powerpoint/2010/main" val="616462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a:defRPr/>
            </a:pPr>
            <a:r>
              <a:rPr lang="fr-FR" dirty="0"/>
              <a:t>3. Convenir des prochaines actions à mener pour renforcer le dispositif de gestion de crise et la résilience de l’établissement</a:t>
            </a:r>
          </a:p>
          <a:p>
            <a:pPr>
              <a:defRPr/>
            </a:pPr>
            <a:r>
              <a:rPr lang="fr-FR" dirty="0"/>
              <a:t>=&gt; Amener le groupe à valider la mise en place ou le renforcement des projets structurants SSI proposés dans la liste, définir qui en est responsable et une date butoir d’échéance ou des jalons d’avancement</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36572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a:defRPr/>
            </a:pPr>
            <a:r>
              <a:rPr lang="fr-FR" dirty="0"/>
              <a:t>3. Convenir des prochaines actions à mener pour renforcer le dispositif de gestion de crise et la résilience de l’établissement</a:t>
            </a:r>
          </a:p>
          <a:p>
            <a:pPr>
              <a:defRPr/>
            </a:pPr>
            <a:r>
              <a:rPr lang="fr-FR" dirty="0"/>
              <a:t>=&gt; Amener le groupe à valider la mise en place ou l’amélioration des outils de gestion de crise proposés dans la liste, définir qui en est responsable et une date butoir d’échéance ou des jalons d’avancement</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5768580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a:defRPr/>
            </a:pPr>
            <a:r>
              <a:rPr lang="fr-FR" dirty="0"/>
              <a:t>3. Convenir des prochaines actions à mener pour renforcer le dispositif de gestion de crise et la résilience de l’établissement</a:t>
            </a:r>
          </a:p>
          <a:p>
            <a:pPr>
              <a:defRPr/>
            </a:pPr>
            <a:r>
              <a:rPr lang="fr-FR" dirty="0"/>
              <a:t>=&gt; Amener le groupe à valider la mise en place ou l’amélioration des outils de gestion de crise proposés dans la liste, définir qui en est responsable et une date butoir d’échéance ou des jalons d’avancement</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92500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a:defRPr/>
            </a:pPr>
            <a:r>
              <a:rPr lang="fr-FR" dirty="0"/>
              <a:t>3. Convenir des prochaines actions à mener pour renforcer le dispositif de gestion de crise et la résilience de l’établissement</a:t>
            </a:r>
          </a:p>
          <a:p>
            <a:pPr>
              <a:defRPr/>
            </a:pPr>
            <a:r>
              <a:rPr lang="fr-FR" dirty="0"/>
              <a:t>=&gt; Amener le groupe à valider la mise en place ou l’amélioration des outils de gestion de crise proposés dans la liste, définir qui en est responsable et une date butoir d’échéance ou des jalons d’avancement</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873260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4D81D4B-F865-4FFF-934F-70E4B7851217}" type="slidenum">
              <a:rPr lang="fr-FR" smtClean="0"/>
              <a:t>37</a:t>
            </a:fld>
            <a:endParaRPr lang="fr-FR"/>
          </a:p>
        </p:txBody>
      </p:sp>
    </p:spTree>
    <p:extLst>
      <p:ext uri="{BB962C8B-B14F-4D97-AF65-F5344CB8AC3E}">
        <p14:creationId xmlns:p14="http://schemas.microsoft.com/office/powerpoint/2010/main" val="415682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adapter en fonction des besoins de l’exercice</a:t>
            </a:r>
          </a:p>
        </p:txBody>
      </p:sp>
      <p:sp>
        <p:nvSpPr>
          <p:cNvPr id="4" name="Espace réservé du numéro de diapositive 3"/>
          <p:cNvSpPr>
            <a:spLocks noGrp="1"/>
          </p:cNvSpPr>
          <p:nvPr>
            <p:ph type="sldNum" sz="quarter" idx="5"/>
          </p:nvPr>
        </p:nvSpPr>
        <p:spPr/>
        <p:txBody>
          <a:bodyPr/>
          <a:lstStyle/>
          <a:p>
            <a:fld id="{64D81D4B-F865-4FFF-934F-70E4B7851217}" type="slidenum">
              <a:rPr lang="fr-FR" smtClean="0"/>
              <a:t>5</a:t>
            </a:fld>
            <a:endParaRPr lang="fr-FR"/>
          </a:p>
        </p:txBody>
      </p:sp>
    </p:spTree>
    <p:extLst>
      <p:ext uri="{BB962C8B-B14F-4D97-AF65-F5344CB8AC3E}">
        <p14:creationId xmlns:p14="http://schemas.microsoft.com/office/powerpoint/2010/main" val="495887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adapter en fonction des besoins de l’exercice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Ajouter d’autres intervenants si nécessaire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l’objectif de faire parler tous les participants, il est possible d’indiquer aux participants qu’un joueur sera identifié à chaque stimulus pour initier la discussion.</a:t>
            </a:r>
          </a:p>
          <a:p>
            <a:endParaRPr lang="fr-FR" dirty="0"/>
          </a:p>
        </p:txBody>
      </p:sp>
      <p:sp>
        <p:nvSpPr>
          <p:cNvPr id="4" name="Espace réservé du numéro de diapositive 3"/>
          <p:cNvSpPr>
            <a:spLocks noGrp="1"/>
          </p:cNvSpPr>
          <p:nvPr>
            <p:ph type="sldNum" sz="quarter" idx="5"/>
          </p:nvPr>
        </p:nvSpPr>
        <p:spPr/>
        <p:txBody>
          <a:bodyPr/>
          <a:lstStyle/>
          <a:p>
            <a:fld id="{64D81D4B-F865-4FFF-934F-70E4B7851217}" type="slidenum">
              <a:rPr lang="fr-FR" smtClean="0"/>
              <a:t>6</a:t>
            </a:fld>
            <a:endParaRPr lang="fr-FR"/>
          </a:p>
        </p:txBody>
      </p:sp>
    </p:spTree>
    <p:extLst>
      <p:ext uri="{BB962C8B-B14F-4D97-AF65-F5344CB8AC3E}">
        <p14:creationId xmlns:p14="http://schemas.microsoft.com/office/powerpoint/2010/main" val="2537302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eaLnBrk="1" hangingPunct="1">
              <a:spcBef>
                <a:spcPct val="0"/>
              </a:spcBef>
            </a:pPr>
            <a:r>
              <a:rPr lang="fr-FR" dirty="0"/>
              <a:t>@Animateur :</a:t>
            </a:r>
          </a:p>
          <a:p>
            <a:pPr eaLnBrk="1" hangingPunct="1">
              <a:spcBef>
                <a:spcPct val="0"/>
              </a:spcBef>
            </a:pPr>
            <a:r>
              <a:rPr lang="fr-FR" altLang="fr-FR" u="sng" dirty="0"/>
              <a:t>Objectifs de la phase 1 : </a:t>
            </a:r>
          </a:p>
          <a:p>
            <a:pPr marL="171450" indent="-171450" eaLnBrk="1" hangingPunct="1">
              <a:spcBef>
                <a:spcPct val="0"/>
              </a:spcBef>
              <a:buFont typeface="Arial" panose="020B0604020202020204" pitchFamily="34" charset="0"/>
              <a:buChar char="•"/>
            </a:pPr>
            <a:r>
              <a:rPr lang="fr-FR" altLang="fr-FR" dirty="0"/>
              <a:t>Présenter les premiers impacts d’une cyberattaque sur une organisation</a:t>
            </a:r>
          </a:p>
          <a:p>
            <a:pPr marL="171450" indent="-171450" eaLnBrk="1" hangingPunct="1">
              <a:spcBef>
                <a:spcPct val="0"/>
              </a:spcBef>
              <a:buFont typeface="Arial" panose="020B0604020202020204" pitchFamily="34" charset="0"/>
              <a:buChar char="•"/>
            </a:pPr>
            <a:r>
              <a:rPr lang="fr-FR" altLang="fr-FR" dirty="0"/>
              <a:t>Pousser les participants à structurer leur organisation de crise et prendre de première actions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10832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pPr>
              <a:defRPr/>
            </a:pPr>
            <a:r>
              <a:rPr lang="fr-FR" u="sng" dirty="0"/>
              <a:t>Objectif du stimuli : réfléchir aux risques opérationnels pour l’établissement, à son organisation et aux projets (ex: recrutement RH, prestataire de soutien, disponibilité de la cellule de crise en situation de crise / astreintes, mise en place de l’authentification double facteurs, plan de sauvegarde des données, etc.) à mettre en place pour améliorer sa résilience</a:t>
            </a:r>
          </a:p>
          <a:p>
            <a:pPr>
              <a:defRPr/>
            </a:pPr>
            <a:endParaRPr lang="fr-FR" u="sng" dirty="0"/>
          </a:p>
          <a:p>
            <a:pPr>
              <a:defRPr/>
            </a:pPr>
            <a:r>
              <a:rPr lang="fr-FR" u="none" dirty="0"/>
              <a:t>La </a:t>
            </a:r>
            <a:r>
              <a:rPr lang="fr-FR" sz="1200" dirty="0">
                <a:solidFill>
                  <a:schemeClr val="tx1"/>
                </a:solidFill>
                <a:latin typeface="Marianne" panose="02000000000000000000" pitchFamily="50" charset="0"/>
              </a:rPr>
              <a:t>menace conditionne à la fois la bonne continuité d’activité du processus des examens et de diplomation et la préparation de la rentrée prochaine, notamment le processus d’admission et les inscriptions administratives, voire pédagogiques.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19667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@Animateur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r>
              <a:rPr lang="fr-FR" altLang="fr-FR" u="sng" dirty="0"/>
              <a:t>Objectif du stimuli : mise en situation; identification des facteurs d’activation de la cellule de crise</a:t>
            </a:r>
          </a:p>
          <a:p>
            <a:endParaRPr lang="fr-FR" altLang="fr-FR" b="1" u="sng" dirty="0"/>
          </a:p>
          <a:p>
            <a:r>
              <a:rPr lang="fr-FR" altLang="fr-FR" dirty="0"/>
              <a:t>On considère ici que l’établissement est victime d’un rançongiciel. </a:t>
            </a:r>
          </a:p>
          <a:p>
            <a:r>
              <a:rPr lang="fr-FR" altLang="fr-FR" dirty="0"/>
              <a:t>Pour autant, il ne connait pas encore le périmètre d’impact de l’incident.</a:t>
            </a:r>
          </a:p>
          <a:p>
            <a:endParaRPr lang="fr-FR" altLang="fr-FR" dirty="0"/>
          </a:p>
          <a:p>
            <a:r>
              <a:rPr lang="fr-FR" altLang="fr-FR" b="1" dirty="0"/>
              <a:t>Les premières actions pouvant être menées sont : </a:t>
            </a:r>
            <a:endParaRPr lang="fr-FR" altLang="fr-FR" dirty="0"/>
          </a:p>
          <a:p>
            <a:pPr marL="171450" indent="-171450">
              <a:buFont typeface="Arial" panose="020B0604020202020204" pitchFamily="34" charset="0"/>
              <a:buChar char="•"/>
            </a:pPr>
            <a:r>
              <a:rPr lang="fr-FR" altLang="fr-FR" dirty="0"/>
              <a:t>Alerter les équipes IT/cyber, voir les directeurs métiers (en fonction des procédures d’alerte de l’entité)</a:t>
            </a:r>
          </a:p>
          <a:p>
            <a:pPr marL="171450" indent="-171450">
              <a:buFont typeface="Arial" panose="020B0604020202020204" pitchFamily="34" charset="0"/>
              <a:buChar char="•"/>
            </a:pPr>
            <a:r>
              <a:rPr lang="fr-FR" altLang="fr-FR" dirty="0"/>
              <a:t>Investiguer sur l’incident et qualifier sa nature / son niveau de gravité</a:t>
            </a:r>
          </a:p>
          <a:p>
            <a:pPr marL="171450" indent="-171450">
              <a:buFont typeface="Arial" panose="020B0604020202020204" pitchFamily="34" charset="0"/>
              <a:buChar char="•"/>
            </a:pPr>
            <a:r>
              <a:rPr lang="fr-FR" altLang="fr-FR" dirty="0"/>
              <a:t>Si nécessaire, isoler le réseau/couper les interconnexions avec Internet/les partenaires</a:t>
            </a:r>
          </a:p>
          <a:p>
            <a:endParaRPr lang="fr-FR" altLang="fr-FR" b="1" dirty="0"/>
          </a:p>
          <a:p>
            <a:r>
              <a:rPr lang="fr-FR" altLang="fr-FR" b="1" dirty="0"/>
              <a:t>Une échelle de gravité pourrait être utilisée pour définir le niveau d’incident et décider de l’activation d’une cellule de crise/des actions à entreprendre.</a:t>
            </a:r>
          </a:p>
          <a:p>
            <a:r>
              <a:rPr lang="fr-FR" altLang="fr-FR" b="1" dirty="0"/>
              <a:t>Les critères de gravités sont-ils définis et partagés au sein de l’établissement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0376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@Animateur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Indiquer le nom du joueur identifié pour initier la discussion (encadré vert)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altLang="fr-FR" u="sng" dirty="0"/>
              <a:t>Objectif du stimuli : présenter les impacts métiers d’une cyberattaque, identification des facteurs d’activation de la cellule de crise, réflexion sur la communication de crise</a:t>
            </a:r>
          </a:p>
          <a:p>
            <a:endParaRPr lang="fr-FR" altLang="fr-FR" u="sng" dirty="0"/>
          </a:p>
          <a:p>
            <a:r>
              <a:rPr lang="fr-FR" altLang="fr-FR" u="sng" dirty="0"/>
              <a:t>Concernant l’organisation :</a:t>
            </a:r>
          </a:p>
          <a:p>
            <a:r>
              <a:rPr lang="fr-FR" altLang="fr-FR" dirty="0"/>
              <a:t>Face à cette sollicitation et aux impacts métiers sous-jacents, il est nécessaire de penser à </a:t>
            </a:r>
            <a:r>
              <a:rPr lang="fr-FR" altLang="fr-FR" b="1" dirty="0"/>
              <a:t>mobiliser une cellule de crise stratégique.</a:t>
            </a:r>
            <a:endParaRPr lang="fr-FR" altLang="fr-FR" dirty="0"/>
          </a:p>
          <a:p>
            <a:r>
              <a:rPr lang="fr-FR" altLang="fr-FR" b="1" dirty="0"/>
              <a:t>Elle devrait être structurée autour de :</a:t>
            </a:r>
            <a:endParaRPr lang="fr-FR" altLang="fr-FR" dirty="0"/>
          </a:p>
          <a:p>
            <a:pPr marL="171450" indent="-171450">
              <a:buFont typeface="Arial" panose="020B0604020202020204" pitchFamily="34" charset="0"/>
              <a:buChar char="•"/>
            </a:pPr>
            <a:r>
              <a:rPr lang="fr-FR" altLang="fr-FR" dirty="0"/>
              <a:t>Un directeur de crise</a:t>
            </a:r>
          </a:p>
          <a:p>
            <a:pPr marL="171450" indent="-171450">
              <a:buFont typeface="Arial" panose="020B0604020202020204" pitchFamily="34" charset="0"/>
              <a:buChar char="•"/>
            </a:pPr>
            <a:r>
              <a:rPr lang="fr-FR" altLang="fr-FR" dirty="0"/>
              <a:t>Un appui au directeur</a:t>
            </a:r>
          </a:p>
          <a:p>
            <a:pPr marL="171450" indent="-171450">
              <a:buFont typeface="Arial" panose="020B0604020202020204" pitchFamily="34" charset="0"/>
              <a:buChar char="•"/>
            </a:pPr>
            <a:r>
              <a:rPr lang="fr-FR" altLang="fr-FR" dirty="0"/>
              <a:t>Les experts cyber (VP-Numérique, RSSI, DPO, FSD, DSI, responsables infrastructures et réseaux ou autre de la DSI) </a:t>
            </a:r>
          </a:p>
          <a:p>
            <a:pPr marL="171450" indent="-171450">
              <a:buFont typeface="Arial" panose="020B0604020202020204" pitchFamily="34" charset="0"/>
              <a:buChar char="•"/>
            </a:pPr>
            <a:r>
              <a:rPr lang="fr-FR" altLang="fr-FR" dirty="0"/>
              <a:t>Une main courante, un gestionnaire de l’information</a:t>
            </a:r>
          </a:p>
          <a:p>
            <a:pPr marL="171450" indent="-171450">
              <a:buFont typeface="Arial" panose="020B0604020202020204" pitchFamily="34" charset="0"/>
              <a:buChar char="•"/>
            </a:pPr>
            <a:r>
              <a:rPr lang="fr-FR" altLang="fr-FR" dirty="0"/>
              <a:t>Représentants responsables de populations concernées (VP-Recherche, VP-Enseignement, RH) et des experts métiers (COM, juridique, finance)</a:t>
            </a:r>
          </a:p>
          <a:p>
            <a:endParaRPr lang="fr-FR" altLang="fr-FR" dirty="0"/>
          </a:p>
          <a:p>
            <a:r>
              <a:rPr lang="fr-FR" altLang="fr-FR" dirty="0"/>
              <a:t>Leurs principaux objectifs sont de comprendre l’origine du problème (par exemple s’agit-il d’une fausse manipulation ou d’un problème d’usurpation ?), de</a:t>
            </a:r>
          </a:p>
          <a:p>
            <a:r>
              <a:rPr lang="fr-FR" altLang="fr-FR" dirty="0"/>
              <a:t>maintenir l’activité (donc réduire les impacts socio-économique de l’incident), et de communiquer sur l’incident et maintenir la confiance interne et celle des partenaires</a:t>
            </a:r>
          </a:p>
          <a:p>
            <a:endParaRPr lang="fr-FR" altLang="fr-FR" dirty="0"/>
          </a:p>
          <a:p>
            <a:r>
              <a:rPr lang="fr-FR" altLang="fr-FR" b="1" dirty="0"/>
              <a:t>Il est également conseillé de mobiliser les équipes IT/cyber via une cellule de crise opérationnelle </a:t>
            </a:r>
            <a:r>
              <a:rPr lang="fr-FR" altLang="fr-FR" dirty="0"/>
              <a:t>pour comprendre l’incident (travaux d’investigation) et en limiter ses impacts techniques (travaux d’endiguement). Cette cellule de crise opérationnelle se coordonnerait fortement avec la cellule de crise stratégique, qui dispose d’une visibilité sur les applications métiers et les activités prioritaires à maintenir.</a:t>
            </a:r>
          </a:p>
          <a:p>
            <a:endParaRPr lang="fr-FR" altLang="fr-FR" dirty="0"/>
          </a:p>
          <a:p>
            <a:r>
              <a:rPr lang="fr-FR" altLang="fr-FR" dirty="0"/>
              <a:t>Si nécessaire, les équipes peuvent se faire accompagner par des entreprises cyber spécialisés.</a:t>
            </a:r>
          </a:p>
          <a:p>
            <a:endParaRPr lang="fr-FR" altLang="fr-FR" dirty="0"/>
          </a:p>
          <a:p>
            <a:r>
              <a:rPr lang="fr-FR" altLang="fr-FR" u="sng" dirty="0"/>
              <a:t>Concernant la communication : </a:t>
            </a:r>
          </a:p>
          <a:p>
            <a:r>
              <a:rPr lang="fr-FR" altLang="fr-FR" b="1" dirty="0"/>
              <a:t>Pour répondre aux unités de recherche ou les composantes, les directeurs/directrices de service et CSSI (correspondants SSI) peuvent avoir un rôle de premier plan dans l’animation des communauté de travail dans certains organismes qui privilégient un management décentralisé. Il est conseillé d’envisager de réfléchir à des premiers « éléments de langage » visant à expliquer à ces relais, l’état de la situation et ses impacts potentiels sur l’activité, qui pourront leur être partagé. Le service de communication, en lien avec le RSSI et la cellule de crise, aide à construire ces éléments qui sont destinés à proposer une posture aux personnels administratifs et académiques.</a:t>
            </a:r>
          </a:p>
          <a:p>
            <a:endParaRPr lang="fr-FR" altLang="fr-FR" dirty="0"/>
          </a:p>
          <a:p>
            <a:r>
              <a:rPr lang="fr-FR" altLang="fr-FR" dirty="0"/>
              <a:t>En tant qu’établissement d’enseignement supérieur et de recherche, l’organisme doit signaler l’incident à sa chaîne de gestion des incidents ministérielles (e.g. au CERT-</a:t>
            </a:r>
            <a:r>
              <a:rPr lang="fr-FR" altLang="fr-FR" dirty="0" err="1"/>
              <a:t>Renater</a:t>
            </a:r>
            <a:r>
              <a:rPr lang="fr-FR" altLang="fr-FR" dirty="0"/>
              <a:t> si l’établissement est sous tutelle du Ministère de l’Enseignement Supérieur et de la Recherche). Il est obligatoire de signaler l’incident à l’ANSSI s’il impacte un système d’importance vital (SIIV) ou une Zone à Régime Restrictif (ZRR).</a:t>
            </a:r>
          </a:p>
          <a:p>
            <a:endParaRPr lang="fr-FR" altLang="fr-FR" b="1" dirty="0"/>
          </a:p>
          <a:p>
            <a:r>
              <a:rPr lang="fr-FR" altLang="fr-FR" b="1" dirty="0"/>
              <a:t>Il est conseillé également d’avoir à sa disposition la cartographie des actifs critiques de l’entité et des SI associés, le plan de continuité d’activité cyber et des éléments de langage dédiés à une situation de crise cyber (créés en amont). L’établissement dispose-t-il de tels documents et, le cas échéant, de quand datent leur dernière mise à jour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06CD8F-B7ED-4A05-9FB1-A01CC0EF02CC}" type="slidenum">
              <a:rPr kumimoji="0" lang="fr-FR"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597779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431800" y="6396842"/>
            <a:ext cx="1560000" cy="461159"/>
          </a:xfrm>
          <a:prstGeom prst="rect">
            <a:avLst/>
          </a:prstGeom>
        </p:spPr>
        <p:txBody>
          <a:bodyPr vert="horz" lIns="0" tIns="0" rIns="0" bIns="0" rtlCol="0" anchor="ctr" anchorCtr="0">
            <a:noAutofit/>
          </a:bodyPr>
          <a:lstStyle>
            <a:lvl1pPr algn="l">
              <a:defRPr sz="1000" b="1">
                <a:solidFill>
                  <a:schemeClr val="tx1"/>
                </a:solidFill>
              </a:defRPr>
            </a:lvl1pPr>
          </a:lstStyle>
          <a:p>
            <a:fld id="{43CA4F81-E9AC-442C-B06E-4E12043254A6}" type="datetime1">
              <a:rPr lang="fr-FR" cap="all" smtClean="0"/>
              <a:t>23/11/2023</a:t>
            </a:fld>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431801" y="1664906"/>
            <a:ext cx="11232819" cy="323935"/>
          </a:xfrm>
        </p:spPr>
        <p:txBody>
          <a:bodyPr/>
          <a:lstStyle>
            <a:lvl1pPr marL="12700" indent="1142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p:txBody>
          <a:bodyPr/>
          <a:lstStyle/>
          <a:p>
            <a:r>
              <a:rPr lang="fr-FR" dirty="0"/>
              <a:t>Titre</a:t>
            </a:r>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431800" y="2276872"/>
            <a:ext cx="11232445"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cxnSp>
        <p:nvCxnSpPr>
          <p:cNvPr id="12" name="Connecteur droit 11"/>
          <p:cNvCxnSpPr>
            <a:cxnSpLocks/>
          </p:cNvCxnSpPr>
          <p:nvPr userDrawn="1"/>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05E0B2C6-D554-4652-B0D9-FD94C1C2B8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4000" y="144000"/>
            <a:ext cx="720000" cy="720000"/>
          </a:xfrm>
          <a:prstGeom prst="rect">
            <a:avLst/>
          </a:prstGeom>
        </p:spPr>
      </p:pic>
      <p:pic>
        <p:nvPicPr>
          <p:cNvPr id="14" name="Image 13">
            <a:extLst>
              <a:ext uri="{FF2B5EF4-FFF2-40B4-BE49-F238E27FC236}">
                <a16:creationId xmlns:a16="http://schemas.microsoft.com/office/drawing/2014/main" id="{008CEF1C-1905-4F91-9960-FB05CC6784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1451" y="240000"/>
            <a:ext cx="480000" cy="480000"/>
          </a:xfrm>
          <a:prstGeom prst="rect">
            <a:avLst/>
          </a:prstGeom>
        </p:spPr>
      </p:pic>
    </p:spTree>
    <p:extLst>
      <p:ext uri="{BB962C8B-B14F-4D97-AF65-F5344CB8AC3E}">
        <p14:creationId xmlns:p14="http://schemas.microsoft.com/office/powerpoint/2010/main" val="2175035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7E754386-EC42-409E-9E8D-18AFECBFC5CF}" type="datetime1">
              <a:rPr lang="fr-FR" cap="all" smtClean="0"/>
              <a:t>23/11/2023</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1" y="910402"/>
            <a:ext cx="11233151" cy="719988"/>
          </a:xfrm>
        </p:spPr>
        <p:txBody>
          <a:bodyPr/>
          <a:lstStyle/>
          <a:p>
            <a:r>
              <a:rPr lang="fr-FR" dirty="0"/>
              <a:t>Sommaire</a:t>
            </a:r>
          </a:p>
        </p:txBody>
      </p:sp>
      <p:cxnSp>
        <p:nvCxnSpPr>
          <p:cNvPr id="13" name="Connecteur droit 12"/>
          <p:cNvCxnSpPr>
            <a:cxnSpLocks/>
          </p:cNvCxnSpPr>
          <p:nvPr userDrawn="1"/>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117E446E-29A1-4024-AF4E-BF337DE485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4000" y="144000"/>
            <a:ext cx="720000" cy="720000"/>
          </a:xfrm>
          <a:prstGeom prst="rect">
            <a:avLst/>
          </a:prstGeom>
        </p:spPr>
      </p:pic>
      <p:pic>
        <p:nvPicPr>
          <p:cNvPr id="15" name="Image 14">
            <a:extLst>
              <a:ext uri="{FF2B5EF4-FFF2-40B4-BE49-F238E27FC236}">
                <a16:creationId xmlns:a16="http://schemas.microsoft.com/office/drawing/2014/main" id="{EEBD0FD2-ADA5-4740-9860-4766D3F02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1451" y="240000"/>
            <a:ext cx="480000" cy="480000"/>
          </a:xfrm>
          <a:prstGeom prst="rect">
            <a:avLst/>
          </a:prstGeom>
        </p:spPr>
      </p:pic>
    </p:spTree>
    <p:extLst>
      <p:ext uri="{BB962C8B-B14F-4D97-AF65-F5344CB8AC3E}">
        <p14:creationId xmlns:p14="http://schemas.microsoft.com/office/powerpoint/2010/main" val="2050914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lonnes de text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0D4C1306-BCE4-47B7-BD8A-C4E5A51A5270}" type="datetime1">
              <a:rPr lang="fr-FR" cap="all" smtClean="0"/>
              <a:t>23/11/2023</a:t>
            </a:fld>
            <a:endParaRPr lang="fr-FR" cap="all" dirty="0"/>
          </a:p>
        </p:txBody>
      </p:sp>
      <p:sp>
        <p:nvSpPr>
          <p:cNvPr id="11" name="Espace réservé du texte 7">
            <a:extLst>
              <a:ext uri="{FF2B5EF4-FFF2-40B4-BE49-F238E27FC236}">
                <a16:creationId xmlns:a16="http://schemas.microsoft.com/office/drawing/2014/main" id="{D4959A1A-C7DE-6748-A32B-7732F0ACFCF1}"/>
              </a:ext>
            </a:extLst>
          </p:cNvPr>
          <p:cNvSpPr>
            <a:spLocks noGrp="1"/>
          </p:cNvSpPr>
          <p:nvPr>
            <p:ph type="body" sz="quarter" idx="16"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2" name="Titre 18">
            <a:extLst>
              <a:ext uri="{FF2B5EF4-FFF2-40B4-BE49-F238E27FC236}">
                <a16:creationId xmlns:a16="http://schemas.microsoft.com/office/drawing/2014/main" id="{5919F96B-C5FF-5146-9075-19E07CEBB750}"/>
              </a:ext>
            </a:extLst>
          </p:cNvPr>
          <p:cNvSpPr>
            <a:spLocks noGrp="1"/>
          </p:cNvSpPr>
          <p:nvPr>
            <p:ph type="title" hasCustomPrompt="1"/>
          </p:nvPr>
        </p:nvSpPr>
        <p:spPr>
          <a:xfrm>
            <a:off x="431801" y="910402"/>
            <a:ext cx="11233151" cy="719988"/>
          </a:xfrm>
        </p:spPr>
        <p:txBody>
          <a:bodyPr/>
          <a:lstStyle/>
          <a:p>
            <a:r>
              <a:rPr lang="fr-FR" dirty="0"/>
              <a:t>Titre</a:t>
            </a:r>
          </a:p>
        </p:txBody>
      </p:sp>
      <p:sp>
        <p:nvSpPr>
          <p:cNvPr id="13" name="Espace réservé du texte 11">
            <a:extLst>
              <a:ext uri="{FF2B5EF4-FFF2-40B4-BE49-F238E27FC236}">
                <a16:creationId xmlns:a16="http://schemas.microsoft.com/office/drawing/2014/main" id="{AC8956DD-B832-6147-8A66-A70995085BBE}"/>
              </a:ext>
            </a:extLst>
          </p:cNvPr>
          <p:cNvSpPr>
            <a:spLocks noGrp="1"/>
          </p:cNvSpPr>
          <p:nvPr>
            <p:ph type="body" sz="quarter" idx="17" hasCustomPrompt="1"/>
          </p:nvPr>
        </p:nvSpPr>
        <p:spPr bwMode="gray">
          <a:xfrm>
            <a:off x="431371" y="2276872"/>
            <a:ext cx="3408628"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a:extLst>
              <a:ext uri="{FF2B5EF4-FFF2-40B4-BE49-F238E27FC236}">
                <a16:creationId xmlns:a16="http://schemas.microsoft.com/office/drawing/2014/main" id="{DF66E72C-274C-AC4E-B20B-393EBD9A7172}"/>
              </a:ext>
            </a:extLst>
          </p:cNvPr>
          <p:cNvSpPr>
            <a:spLocks noGrp="1"/>
          </p:cNvSpPr>
          <p:nvPr>
            <p:ph type="body" sz="quarter" idx="14" hasCustomPrompt="1"/>
          </p:nvPr>
        </p:nvSpPr>
        <p:spPr bwMode="gray">
          <a:xfrm>
            <a:off x="4367808"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11">
            <a:extLst>
              <a:ext uri="{FF2B5EF4-FFF2-40B4-BE49-F238E27FC236}">
                <a16:creationId xmlns:a16="http://schemas.microsoft.com/office/drawing/2014/main" id="{10D42E91-F78E-1D46-9374-4446D0F57965}"/>
              </a:ext>
            </a:extLst>
          </p:cNvPr>
          <p:cNvSpPr>
            <a:spLocks noGrp="1"/>
          </p:cNvSpPr>
          <p:nvPr>
            <p:ph type="body" sz="quarter" idx="18"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cxnSp>
        <p:nvCxnSpPr>
          <p:cNvPr id="17" name="Connecteur droit 16"/>
          <p:cNvCxnSpPr>
            <a:cxnSpLocks/>
          </p:cNvCxnSpPr>
          <p:nvPr userDrawn="1"/>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Image 17">
            <a:extLst>
              <a:ext uri="{FF2B5EF4-FFF2-40B4-BE49-F238E27FC236}">
                <a16:creationId xmlns:a16="http://schemas.microsoft.com/office/drawing/2014/main" id="{317BE6CD-351A-4E25-B63A-0C5A83B312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4000" y="144000"/>
            <a:ext cx="720000" cy="720000"/>
          </a:xfrm>
          <a:prstGeom prst="rect">
            <a:avLst/>
          </a:prstGeom>
        </p:spPr>
      </p:pic>
      <p:pic>
        <p:nvPicPr>
          <p:cNvPr id="19" name="Image 18">
            <a:extLst>
              <a:ext uri="{FF2B5EF4-FFF2-40B4-BE49-F238E27FC236}">
                <a16:creationId xmlns:a16="http://schemas.microsoft.com/office/drawing/2014/main" id="{DC0A152E-0E3F-44DD-B3ED-18F23030CD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1451" y="240000"/>
            <a:ext cx="480000" cy="480000"/>
          </a:xfrm>
          <a:prstGeom prst="rect">
            <a:avLst/>
          </a:prstGeom>
        </p:spPr>
      </p:pic>
    </p:spTree>
    <p:extLst>
      <p:ext uri="{BB962C8B-B14F-4D97-AF65-F5344CB8AC3E}">
        <p14:creationId xmlns:p14="http://schemas.microsoft.com/office/powerpoint/2010/main" val="3844501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re, sous-titre, textes 3 et imag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431371"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160F4196-7711-40BD-B627-977CE41D259C}" type="datetime1">
              <a:rPr lang="fr-FR" cap="all" smtClean="0"/>
              <a:t>23/11/2023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8" name="Espace réservé pour une image  7">
            <a:extLst>
              <a:ext uri="{FF2B5EF4-FFF2-40B4-BE49-F238E27FC236}">
                <a16:creationId xmlns:a16="http://schemas.microsoft.com/office/drawing/2014/main" id="{7004A35F-FCE5-0248-9AD4-C4E7502EF166}"/>
              </a:ext>
            </a:extLst>
          </p:cNvPr>
          <p:cNvSpPr>
            <a:spLocks noGrp="1"/>
          </p:cNvSpPr>
          <p:nvPr>
            <p:ph type="pic" sz="quarter" idx="15"/>
          </p:nvPr>
        </p:nvSpPr>
        <p:spPr>
          <a:xfrm>
            <a:off x="4175787" y="2276872"/>
            <a:ext cx="7488832" cy="3840427"/>
          </a:xfrm>
        </p:spPr>
        <p:txBody>
          <a:bodyPr/>
          <a:lstStyle/>
          <a:p>
            <a:r>
              <a:rPr lang="fr-FR"/>
              <a:t>Cliquez sur l'icône pour ajouter une image</a:t>
            </a:r>
          </a:p>
        </p:txBody>
      </p:sp>
      <p:cxnSp>
        <p:nvCxnSpPr>
          <p:cNvPr id="11" name="Connecteur droit 10"/>
          <p:cNvCxnSpPr>
            <a:cxnSpLocks/>
          </p:cNvCxnSpPr>
          <p:nvPr userDrawn="1"/>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5CAA9940-A954-455E-AB69-AE02227173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4000" y="144000"/>
            <a:ext cx="720000" cy="720000"/>
          </a:xfrm>
          <a:prstGeom prst="rect">
            <a:avLst/>
          </a:prstGeom>
        </p:spPr>
      </p:pic>
      <p:pic>
        <p:nvPicPr>
          <p:cNvPr id="14" name="Image 13">
            <a:extLst>
              <a:ext uri="{FF2B5EF4-FFF2-40B4-BE49-F238E27FC236}">
                <a16:creationId xmlns:a16="http://schemas.microsoft.com/office/drawing/2014/main" id="{BA81403C-DC2A-4D4B-9BAD-F6697FEAD2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1451" y="240000"/>
            <a:ext cx="480000" cy="480000"/>
          </a:xfrm>
          <a:prstGeom prst="rect">
            <a:avLst/>
          </a:prstGeom>
        </p:spPr>
      </p:pic>
    </p:spTree>
    <p:extLst>
      <p:ext uri="{BB962C8B-B14F-4D97-AF65-F5344CB8AC3E}">
        <p14:creationId xmlns:p14="http://schemas.microsoft.com/office/powerpoint/2010/main" val="283741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re, sous-titre, textes 3, et graphique ">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2" name="Espace réservé du texte 11"/>
          <p:cNvSpPr>
            <a:spLocks noGrp="1"/>
          </p:cNvSpPr>
          <p:nvPr>
            <p:ph type="body" sz="quarter" idx="14" hasCustomPrompt="1"/>
          </p:nvPr>
        </p:nvSpPr>
        <p:spPr bwMode="gray">
          <a:xfrm>
            <a:off x="8304245" y="2276872"/>
            <a:ext cx="3360000" cy="3840427"/>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7" name="Espace réservé de la date 3">
            <a:extLst>
              <a:ext uri="{FF2B5EF4-FFF2-40B4-BE49-F238E27FC236}">
                <a16:creationId xmlns:a16="http://schemas.microsoft.com/office/drawing/2014/main" id="{CEFA8BB7-D3E4-254A-BB0E-3D1C8C64E19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B18B2071-0774-472D-91E1-CC905B6EC730}" type="datetime1">
              <a:rPr lang="fr-FR" cap="all" smtClean="0"/>
              <a:t>23/11/2023</a:t>
            </a:fld>
            <a:endParaRPr lang="fr-FR" cap="all" dirty="0"/>
          </a:p>
        </p:txBody>
      </p:sp>
      <p:sp>
        <p:nvSpPr>
          <p:cNvPr id="18" name="Espace réservé du texte 7">
            <a:extLst>
              <a:ext uri="{FF2B5EF4-FFF2-40B4-BE49-F238E27FC236}">
                <a16:creationId xmlns:a16="http://schemas.microsoft.com/office/drawing/2014/main" id="{35840C24-F178-C44C-B5A1-3EB8F3EF4B92}"/>
              </a:ext>
            </a:extLst>
          </p:cNvPr>
          <p:cNvSpPr>
            <a:spLocks noGrp="1"/>
          </p:cNvSpPr>
          <p:nvPr>
            <p:ph type="body" sz="quarter" idx="13" hasCustomPrompt="1"/>
          </p:nvPr>
        </p:nvSpPr>
        <p:spPr bwMode="gray">
          <a:xfrm>
            <a:off x="431801" y="1664906"/>
            <a:ext cx="11232819" cy="323935"/>
          </a:xfrm>
        </p:spPr>
        <p:txBody>
          <a:bodyPr/>
          <a:lstStyle>
            <a:lvl1pPr marL="0" indent="126997">
              <a:spcBef>
                <a:spcPts val="533"/>
              </a:spcBef>
              <a:spcAft>
                <a:spcPts val="1067"/>
              </a:spcAft>
              <a:buFont typeface="+mj-lt"/>
              <a:buNone/>
              <a:tabLst/>
              <a:defRPr sz="2000" b="1">
                <a:solidFill>
                  <a:schemeClr val="tx1">
                    <a:lumMod val="50000"/>
                    <a:lumOff val="50000"/>
                  </a:schemeClr>
                </a:solidFill>
              </a:defRPr>
            </a:lvl1pPr>
            <a:lvl2pPr marL="431989" indent="-191995">
              <a:spcBef>
                <a:spcPts val="800"/>
              </a:spcBef>
              <a:spcAft>
                <a:spcPts val="1067"/>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0271A58A-1CC5-D145-89AA-12537E5CE304}"/>
              </a:ext>
            </a:extLst>
          </p:cNvPr>
          <p:cNvSpPr>
            <a:spLocks noGrp="1"/>
          </p:cNvSpPr>
          <p:nvPr>
            <p:ph type="title" hasCustomPrompt="1"/>
          </p:nvPr>
        </p:nvSpPr>
        <p:spPr>
          <a:xfrm>
            <a:off x="431801" y="910402"/>
            <a:ext cx="11233151" cy="719988"/>
          </a:xfrm>
        </p:spPr>
        <p:txBody>
          <a:bodyPr/>
          <a:lstStyle/>
          <a:p>
            <a:r>
              <a:rPr lang="fr-FR" dirty="0"/>
              <a:t>Titre</a:t>
            </a:r>
          </a:p>
        </p:txBody>
      </p:sp>
      <p:sp>
        <p:nvSpPr>
          <p:cNvPr id="3" name="Espace réservé du graphique 2">
            <a:extLst>
              <a:ext uri="{FF2B5EF4-FFF2-40B4-BE49-F238E27FC236}">
                <a16:creationId xmlns:a16="http://schemas.microsoft.com/office/drawing/2014/main" id="{66D3B633-BB7B-4941-BF9B-161C5342E3AA}"/>
              </a:ext>
            </a:extLst>
          </p:cNvPr>
          <p:cNvSpPr>
            <a:spLocks noGrp="1"/>
          </p:cNvSpPr>
          <p:nvPr>
            <p:ph type="chart" sz="quarter" idx="15"/>
          </p:nvPr>
        </p:nvSpPr>
        <p:spPr>
          <a:xfrm>
            <a:off x="431371" y="2276873"/>
            <a:ext cx="7681384" cy="3839633"/>
          </a:xfrm>
        </p:spPr>
        <p:txBody>
          <a:bodyPr/>
          <a:lstStyle/>
          <a:p>
            <a:r>
              <a:rPr lang="fr-FR"/>
              <a:t>Cliquez sur l'icône pour ajouter un graphique</a:t>
            </a:r>
          </a:p>
        </p:txBody>
      </p:sp>
      <p:cxnSp>
        <p:nvCxnSpPr>
          <p:cNvPr id="11" name="Connecteur droit 10"/>
          <p:cNvCxnSpPr>
            <a:cxnSpLocks/>
          </p:cNvCxnSpPr>
          <p:nvPr userDrawn="1"/>
        </p:nvCxnSpPr>
        <p:spPr bwMode="gray">
          <a:xfrm>
            <a:off x="431800" y="6379200"/>
            <a:ext cx="11232819"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Image 12">
            <a:extLst>
              <a:ext uri="{FF2B5EF4-FFF2-40B4-BE49-F238E27FC236}">
                <a16:creationId xmlns:a16="http://schemas.microsoft.com/office/drawing/2014/main" id="{02614FC9-0466-4988-B2AB-69E0ED1436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4000" y="144000"/>
            <a:ext cx="720000" cy="720000"/>
          </a:xfrm>
          <a:prstGeom prst="rect">
            <a:avLst/>
          </a:prstGeom>
        </p:spPr>
      </p:pic>
      <p:pic>
        <p:nvPicPr>
          <p:cNvPr id="14" name="Image 13">
            <a:extLst>
              <a:ext uri="{FF2B5EF4-FFF2-40B4-BE49-F238E27FC236}">
                <a16:creationId xmlns:a16="http://schemas.microsoft.com/office/drawing/2014/main" id="{D99D8798-5763-4DA9-8A3E-2539FF645C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1451" y="240000"/>
            <a:ext cx="480000" cy="480000"/>
          </a:xfrm>
          <a:prstGeom prst="rect">
            <a:avLst/>
          </a:prstGeom>
        </p:spPr>
      </p:pic>
    </p:spTree>
    <p:extLst>
      <p:ext uri="{BB962C8B-B14F-4D97-AF65-F5344CB8AC3E}">
        <p14:creationId xmlns:p14="http://schemas.microsoft.com/office/powerpoint/2010/main" val="3507304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garde">
    <p:spTree>
      <p:nvGrpSpPr>
        <p:cNvPr id="1" name=""/>
        <p:cNvGrpSpPr/>
        <p:nvPr/>
      </p:nvGrpSpPr>
      <p:grpSpPr>
        <a:xfrm>
          <a:off x="0" y="0"/>
          <a:ext cx="0" cy="0"/>
          <a:chOff x="0" y="0"/>
          <a:chExt cx="0" cy="0"/>
        </a:xfrm>
      </p:grpSpPr>
      <p:sp>
        <p:nvSpPr>
          <p:cNvPr id="15" name="Rectangle 14"/>
          <p:cNvSpPr/>
          <p:nvPr userDrawn="1"/>
        </p:nvSpPr>
        <p:spPr>
          <a:xfrm>
            <a:off x="0" y="2468893"/>
            <a:ext cx="12192000" cy="3910307"/>
          </a:xfrm>
          <a:prstGeom prst="rect">
            <a:avLst/>
          </a:prstGeom>
          <a:blipFill dpi="0" rotWithShape="0">
            <a:blip r:embed="rId2">
              <a:alphaModFix amt="35000"/>
            </a:blip>
            <a:srcRect/>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1" name="Espace réservé du texte 10"/>
          <p:cNvSpPr>
            <a:spLocks noGrp="1"/>
          </p:cNvSpPr>
          <p:nvPr>
            <p:ph type="body" sz="quarter" idx="13" hasCustomPrompt="1"/>
          </p:nvPr>
        </p:nvSpPr>
        <p:spPr bwMode="gray">
          <a:xfrm>
            <a:off x="431800" y="2852936"/>
            <a:ext cx="11232000" cy="3057632"/>
          </a:xfrm>
        </p:spPr>
        <p:txBody>
          <a:bodyPr/>
          <a:lstStyle>
            <a:lvl1pPr>
              <a:lnSpc>
                <a:spcPct val="90000"/>
              </a:lnSpc>
              <a:spcAft>
                <a:spcPts val="0"/>
              </a:spcAft>
              <a:defRPr sz="5333" b="1" cap="all" baseline="0"/>
            </a:lvl1pPr>
            <a:lvl2pPr marL="122764" indent="0">
              <a:spcBef>
                <a:spcPts val="667"/>
              </a:spcBef>
              <a:spcAft>
                <a:spcPts val="0"/>
              </a:spcAft>
              <a:buNone/>
              <a:tabLst/>
              <a:defRPr sz="2667"/>
            </a:lvl2pPr>
          </a:lstStyle>
          <a:p>
            <a:pPr lvl="0"/>
            <a:r>
              <a:rPr lang="fr-FR" dirty="0"/>
              <a:t>Titre</a:t>
            </a:r>
          </a:p>
          <a:p>
            <a:pPr lvl="1"/>
            <a:r>
              <a:rPr lang="fr-FR" dirty="0"/>
              <a:t>Sous-titre</a:t>
            </a:r>
          </a:p>
        </p:txBody>
      </p:sp>
      <p:sp>
        <p:nvSpPr>
          <p:cNvPr id="13" name="Espace réservé de la date 3">
            <a:extLst>
              <a:ext uri="{FF2B5EF4-FFF2-40B4-BE49-F238E27FC236}">
                <a16:creationId xmlns:a16="http://schemas.microsoft.com/office/drawing/2014/main" id="{C192E6B1-2CEB-FB47-B10B-D25D43DF8D96}"/>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8E446ABA-32E6-47C9-BDD4-A7FB87A84D2E}" type="datetime1">
              <a:rPr lang="fr-FR" cap="all" smtClean="0"/>
              <a:t>23/11/2023</a:t>
            </a:fld>
            <a:endParaRPr lang="fr-FR" cap="all" dirty="0"/>
          </a:p>
        </p:txBody>
      </p:sp>
      <p:sp>
        <p:nvSpPr>
          <p:cNvPr id="14" name="Espace réservé du numéro de diapositive 5">
            <a:extLst>
              <a:ext uri="{FF2B5EF4-FFF2-40B4-BE49-F238E27FC236}">
                <a16:creationId xmlns:a16="http://schemas.microsoft.com/office/drawing/2014/main" id="{0593ECE3-ACEF-7441-BABB-08F519CCE72F}"/>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pic>
        <p:nvPicPr>
          <p:cNvPr id="8" name="Image 7">
            <a:extLst>
              <a:ext uri="{FF2B5EF4-FFF2-40B4-BE49-F238E27FC236}">
                <a16:creationId xmlns:a16="http://schemas.microsoft.com/office/drawing/2014/main" id="{F2C15A68-270F-47D8-B6BF-D8A6071EAB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36000" y="336000"/>
            <a:ext cx="1920000" cy="1920000"/>
          </a:xfrm>
          <a:prstGeom prst="rect">
            <a:avLst/>
          </a:prstGeom>
        </p:spPr>
      </p:pic>
      <p:pic>
        <p:nvPicPr>
          <p:cNvPr id="9" name="Image 8">
            <a:extLst>
              <a:ext uri="{FF2B5EF4-FFF2-40B4-BE49-F238E27FC236}">
                <a16:creationId xmlns:a16="http://schemas.microsoft.com/office/drawing/2014/main" id="{CD96B2F5-DFED-4472-9F18-719622DECFB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530496" y="468800"/>
            <a:ext cx="1520040" cy="1520040"/>
          </a:xfrm>
          <a:prstGeom prst="rect">
            <a:avLst/>
          </a:prstGeom>
        </p:spPr>
      </p:pic>
    </p:spTree>
    <p:extLst>
      <p:ext uri="{BB962C8B-B14F-4D97-AF65-F5344CB8AC3E}">
        <p14:creationId xmlns:p14="http://schemas.microsoft.com/office/powerpoint/2010/main" val="2880289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hapitre">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864000"/>
            <a:ext cx="12192000" cy="5994000"/>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rgbClr val="12294D"/>
              </a:solidFill>
            </a:endParaRP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42"/>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fld id="{56630DE6-B20B-41B9-9E37-2F5D23B61549}" type="datetime1">
              <a:rPr lang="fr-FR" cap="all" smtClean="0"/>
              <a:t>23/11/2023</a:t>
            </a:fld>
            <a:endParaRPr lang="fr-FR" cap="all" dirty="0"/>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12" name="Espace réservé du texte 10"/>
          <p:cNvSpPr>
            <a:spLocks noGrp="1"/>
          </p:cNvSpPr>
          <p:nvPr>
            <p:ph type="body" sz="quarter" idx="13" hasCustomPrompt="1"/>
          </p:nvPr>
        </p:nvSpPr>
        <p:spPr bwMode="gray">
          <a:xfrm>
            <a:off x="431800" y="2852936"/>
            <a:ext cx="11232000" cy="3057632"/>
          </a:xfrm>
        </p:spPr>
        <p:txBody>
          <a:bodyPr/>
          <a:lstStyle>
            <a:lvl1pPr marL="808546" indent="-685783">
              <a:lnSpc>
                <a:spcPct val="90000"/>
              </a:lnSpc>
              <a:spcAft>
                <a:spcPts val="0"/>
              </a:spcAft>
              <a:buFont typeface="+mj-lt"/>
              <a:buAutoNum type="arabicPeriod"/>
              <a:defRPr sz="4333" b="1" cap="all" baseline="0">
                <a:solidFill>
                  <a:schemeClr val="bg1"/>
                </a:solidFill>
              </a:defRPr>
            </a:lvl1pPr>
            <a:lvl2pPr marL="122764" indent="0">
              <a:spcBef>
                <a:spcPts val="667"/>
              </a:spcBef>
              <a:spcAft>
                <a:spcPts val="0"/>
              </a:spcAft>
              <a:buNone/>
              <a:tabLst/>
              <a:defRPr sz="2467">
                <a:solidFill>
                  <a:schemeClr val="tx1"/>
                </a:solidFill>
              </a:defRPr>
            </a:lvl2pPr>
          </a:lstStyle>
          <a:p>
            <a:pPr lvl="0"/>
            <a:r>
              <a:rPr lang="fr-FR" dirty="0"/>
              <a:t>Titre</a:t>
            </a:r>
          </a:p>
        </p:txBody>
      </p:sp>
      <p:pic>
        <p:nvPicPr>
          <p:cNvPr id="8" name="Image 7">
            <a:extLst>
              <a:ext uri="{FF2B5EF4-FFF2-40B4-BE49-F238E27FC236}">
                <a16:creationId xmlns:a16="http://schemas.microsoft.com/office/drawing/2014/main" id="{F3C5F9AD-ECA2-4B64-948F-F0A87B389F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384000" y="144000"/>
            <a:ext cx="720000" cy="720000"/>
          </a:xfrm>
          <a:prstGeom prst="rect">
            <a:avLst/>
          </a:prstGeom>
        </p:spPr>
      </p:pic>
      <p:pic>
        <p:nvPicPr>
          <p:cNvPr id="11" name="Image 10">
            <a:extLst>
              <a:ext uri="{FF2B5EF4-FFF2-40B4-BE49-F238E27FC236}">
                <a16:creationId xmlns:a16="http://schemas.microsoft.com/office/drawing/2014/main" id="{B22E0B1F-10E4-46DF-8F20-E35040D2A0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1451" y="240000"/>
            <a:ext cx="480000" cy="480000"/>
          </a:xfrm>
          <a:prstGeom prst="rect">
            <a:avLst/>
          </a:prstGeom>
        </p:spPr>
      </p:pic>
    </p:spTree>
    <p:extLst>
      <p:ext uri="{BB962C8B-B14F-4D97-AF65-F5344CB8AC3E}">
        <p14:creationId xmlns:p14="http://schemas.microsoft.com/office/powerpoint/2010/main" val="2642319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_Section">
    <p:bg>
      <p:bgPr>
        <a:solidFill>
          <a:schemeClr val="bg1"/>
        </a:solidFill>
        <a:effectLst/>
      </p:bgPr>
    </p:bg>
    <p:spTree>
      <p:nvGrpSpPr>
        <p:cNvPr id="1" name=""/>
        <p:cNvGrpSpPr/>
        <p:nvPr/>
      </p:nvGrpSpPr>
      <p:grpSpPr>
        <a:xfrm>
          <a:off x="0" y="0"/>
          <a:ext cx="0" cy="0"/>
          <a:chOff x="0" y="0"/>
          <a:chExt cx="0" cy="0"/>
        </a:xfrm>
      </p:grpSpPr>
      <p:sp>
        <p:nvSpPr>
          <p:cNvPr id="16" name="Rectangle 15"/>
          <p:cNvSpPr/>
          <p:nvPr userDrawn="1"/>
        </p:nvSpPr>
        <p:spPr>
          <a:xfrm>
            <a:off x="0" y="883200"/>
            <a:ext cx="12192000" cy="5472000"/>
          </a:xfrm>
          <a:prstGeom prst="rect">
            <a:avLst/>
          </a:prstGeom>
          <a:blipFill dpi="0" rotWithShape="0">
            <a:blip r:embed="rId2">
              <a:alphaModFix amt="35000"/>
            </a:blip>
            <a:srcRect/>
            <a:tile tx="0" ty="0" sx="80000" sy="80000" flip="none" algn="t"/>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5" name="Rectangle 14"/>
          <p:cNvSpPr/>
          <p:nvPr userDrawn="1"/>
        </p:nvSpPr>
        <p:spPr>
          <a:xfrm>
            <a:off x="0" y="6355200"/>
            <a:ext cx="12192000" cy="502800"/>
          </a:xfrm>
          <a:prstGeom prst="rect">
            <a:avLst/>
          </a:prstGeom>
          <a:solidFill>
            <a:srgbClr val="122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rgbClr val="12294D"/>
              </a:solidFill>
            </a:endParaRPr>
          </a:p>
        </p:txBody>
      </p:sp>
      <p:sp>
        <p:nvSpPr>
          <p:cNvPr id="7" name="Espace réservé de la date 3">
            <a:extLst>
              <a:ext uri="{FF2B5EF4-FFF2-40B4-BE49-F238E27FC236}">
                <a16:creationId xmlns:a16="http://schemas.microsoft.com/office/drawing/2014/main" id="{02A90153-98CB-E943-A611-AD9242F15601}"/>
              </a:ext>
            </a:extLst>
          </p:cNvPr>
          <p:cNvSpPr>
            <a:spLocks noGrp="1"/>
          </p:cNvSpPr>
          <p:nvPr>
            <p:ph type="dt" sz="half" idx="2"/>
          </p:nvPr>
        </p:nvSpPr>
        <p:spPr bwMode="gray">
          <a:xfrm>
            <a:off x="485713" y="6396842"/>
            <a:ext cx="1560000" cy="461159"/>
          </a:xfrm>
          <a:prstGeom prst="rect">
            <a:avLst/>
          </a:prstGeom>
        </p:spPr>
        <p:txBody>
          <a:bodyPr vert="horz" lIns="0" tIns="0" rIns="0" bIns="0" rtlCol="0" anchor="ctr" anchorCtr="0">
            <a:noAutofit/>
          </a:bodyPr>
          <a:lstStyle>
            <a:lvl1pPr algn="l">
              <a:defRPr sz="1000" b="1">
                <a:solidFill>
                  <a:schemeClr val="bg1"/>
                </a:solidFill>
              </a:defRPr>
            </a:lvl1pPr>
          </a:lstStyle>
          <a:p>
            <a:fld id="{CBD1575E-1E87-4F9C-9EB9-DF45A4DE0A9F}" type="datetime1">
              <a:rPr lang="fr-FR" cap="all" smtClean="0"/>
              <a:t>23/11/2023</a:t>
            </a:fld>
            <a:endParaRPr lang="fr-FR" cap="all" dirty="0"/>
          </a:p>
        </p:txBody>
      </p:sp>
      <p:sp>
        <p:nvSpPr>
          <p:cNvPr id="10" name="Espace réservé du numéro de diapositive 5">
            <a:extLst>
              <a:ext uri="{FF2B5EF4-FFF2-40B4-BE49-F238E27FC236}">
                <a16:creationId xmlns:a16="http://schemas.microsoft.com/office/drawing/2014/main" id="{BE3965BE-3A81-1248-821F-39E8294A18F0}"/>
              </a:ext>
            </a:extLst>
          </p:cNvPr>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bg1"/>
                </a:solidFill>
              </a:defRPr>
            </a:lvl1pPr>
          </a:lstStyle>
          <a:p>
            <a:fld id="{733122C9-A0B9-462F-8757-0847AD287B63}" type="slidenum">
              <a:rPr lang="fr-FR" smtClean="0"/>
              <a:pPr/>
              <a:t>‹N°›</a:t>
            </a:fld>
            <a:endParaRPr lang="fr-FR" dirty="0"/>
          </a:p>
        </p:txBody>
      </p:sp>
      <p:sp>
        <p:nvSpPr>
          <p:cNvPr id="23" name="Espace réservé du texte 10"/>
          <p:cNvSpPr>
            <a:spLocks noGrp="1"/>
          </p:cNvSpPr>
          <p:nvPr>
            <p:ph type="body" sz="quarter" idx="13" hasCustomPrompt="1"/>
          </p:nvPr>
        </p:nvSpPr>
        <p:spPr bwMode="gray">
          <a:xfrm>
            <a:off x="431800" y="2852936"/>
            <a:ext cx="11232000" cy="3057632"/>
          </a:xfrm>
        </p:spPr>
        <p:txBody>
          <a:bodyPr/>
          <a:lstStyle>
            <a:lvl1pPr marL="808546" indent="-685783">
              <a:lnSpc>
                <a:spcPct val="90000"/>
              </a:lnSpc>
              <a:spcAft>
                <a:spcPts val="0"/>
              </a:spcAft>
              <a:buFont typeface="+mj-lt"/>
              <a:buAutoNum type="alphaUcPeriod"/>
              <a:defRPr sz="3333" b="1" cap="all" baseline="0">
                <a:solidFill>
                  <a:schemeClr val="tx1"/>
                </a:solidFill>
              </a:defRPr>
            </a:lvl1pPr>
            <a:lvl2pPr marL="122764" indent="0">
              <a:spcBef>
                <a:spcPts val="667"/>
              </a:spcBef>
              <a:spcAft>
                <a:spcPts val="0"/>
              </a:spcAft>
              <a:buNone/>
              <a:tabLst/>
              <a:defRPr sz="2467">
                <a:solidFill>
                  <a:schemeClr val="tx1"/>
                </a:solidFill>
              </a:defRPr>
            </a:lvl2pPr>
          </a:lstStyle>
          <a:p>
            <a:pPr lvl="0"/>
            <a:r>
              <a:rPr lang="fr-FR" dirty="0"/>
              <a:t>Titre</a:t>
            </a:r>
          </a:p>
        </p:txBody>
      </p:sp>
      <p:pic>
        <p:nvPicPr>
          <p:cNvPr id="9" name="Image 8">
            <a:extLst>
              <a:ext uri="{FF2B5EF4-FFF2-40B4-BE49-F238E27FC236}">
                <a16:creationId xmlns:a16="http://schemas.microsoft.com/office/drawing/2014/main" id="{257677E8-C477-458D-987D-E745B7FD23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384000" y="144000"/>
            <a:ext cx="720000" cy="720000"/>
          </a:xfrm>
          <a:prstGeom prst="rect">
            <a:avLst/>
          </a:prstGeom>
        </p:spPr>
      </p:pic>
      <p:pic>
        <p:nvPicPr>
          <p:cNvPr id="11" name="Image 10">
            <a:extLst>
              <a:ext uri="{FF2B5EF4-FFF2-40B4-BE49-F238E27FC236}">
                <a16:creationId xmlns:a16="http://schemas.microsoft.com/office/drawing/2014/main" id="{E0C53729-3784-4F85-BB7E-31EE93426F4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451" y="240000"/>
            <a:ext cx="480000" cy="480000"/>
          </a:xfrm>
          <a:prstGeom prst="rect">
            <a:avLst/>
          </a:prstGeom>
        </p:spPr>
      </p:pic>
    </p:spTree>
    <p:extLst>
      <p:ext uri="{BB962C8B-B14F-4D97-AF65-F5344CB8AC3E}">
        <p14:creationId xmlns:p14="http://schemas.microsoft.com/office/powerpoint/2010/main" val="281082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431801" y="2276873"/>
            <a:ext cx="11233151" cy="3936433"/>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6" name="Espace réservé du numéro de diapositive 5"/>
          <p:cNvSpPr>
            <a:spLocks noGrp="1"/>
          </p:cNvSpPr>
          <p:nvPr>
            <p:ph type="sldNum" sz="quarter" idx="4"/>
          </p:nvPr>
        </p:nvSpPr>
        <p:spPr bwMode="gray">
          <a:xfrm>
            <a:off x="9864951" y="6378000"/>
            <a:ext cx="1800000" cy="480000"/>
          </a:xfrm>
          <a:prstGeom prst="rect">
            <a:avLst/>
          </a:prstGeom>
        </p:spPr>
        <p:txBody>
          <a:bodyPr vert="horz" lIns="0" tIns="0" rIns="0" bIns="0" rtlCol="0" anchor="ctr" anchorCtr="0">
            <a:noAutofit/>
          </a:bodyPr>
          <a:lstStyle>
            <a:lvl1pPr algn="r">
              <a:defRPr sz="1000" b="1">
                <a:solidFill>
                  <a:schemeClr val="tx1"/>
                </a:solidFill>
              </a:defRPr>
            </a:lvl1pPr>
          </a:lstStyle>
          <a:p>
            <a:fld id="{733122C9-A0B9-462F-8757-0847AD287B63}" type="slidenum">
              <a:rPr lang="fr-FR" smtClean="0"/>
              <a:pPr/>
              <a:t>‹N°›</a:t>
            </a:fld>
            <a:endParaRPr lang="fr-FR" dirty="0"/>
          </a:p>
        </p:txBody>
      </p:sp>
      <p:sp>
        <p:nvSpPr>
          <p:cNvPr id="12" name="Espace réservé du titre 11">
            <a:extLst>
              <a:ext uri="{FF2B5EF4-FFF2-40B4-BE49-F238E27FC236}">
                <a16:creationId xmlns:a16="http://schemas.microsoft.com/office/drawing/2014/main" id="{59FB2B3E-557E-DB42-9DB7-D6A72FD3ABE4}"/>
              </a:ext>
            </a:extLst>
          </p:cNvPr>
          <p:cNvSpPr>
            <a:spLocks noGrp="1"/>
          </p:cNvSpPr>
          <p:nvPr>
            <p:ph type="title"/>
          </p:nvPr>
        </p:nvSpPr>
        <p:spPr>
          <a:xfrm>
            <a:off x="431801" y="910402"/>
            <a:ext cx="11233151" cy="719988"/>
          </a:xfrm>
          <a:prstGeom prst="rect">
            <a:avLst/>
          </a:prstGeom>
        </p:spPr>
        <p:txBody>
          <a:bodyPr vert="horz" lIns="91440" tIns="45720" rIns="91440" bIns="45720" rtlCol="0" anchor="ctr">
            <a:normAutofit/>
          </a:bodyPr>
          <a:lstStyle/>
          <a:p>
            <a:r>
              <a:rPr lang="fr-FR" dirty="0"/>
              <a:t>Titre </a:t>
            </a:r>
          </a:p>
        </p:txBody>
      </p:sp>
      <p:sp>
        <p:nvSpPr>
          <p:cNvPr id="2" name="Espace réservé de la date 1">
            <a:extLst>
              <a:ext uri="{FF2B5EF4-FFF2-40B4-BE49-F238E27FC236}">
                <a16:creationId xmlns:a16="http://schemas.microsoft.com/office/drawing/2014/main" id="{F8170561-5F7A-B046-81BE-E60E60355D4F}"/>
              </a:ext>
            </a:extLst>
          </p:cNvPr>
          <p:cNvSpPr>
            <a:spLocks noGrp="1"/>
          </p:cNvSpPr>
          <p:nvPr>
            <p:ph type="dt" sz="half" idx="2"/>
          </p:nvPr>
        </p:nvSpPr>
        <p:spPr>
          <a:xfrm>
            <a:off x="420937" y="6378001"/>
            <a:ext cx="2743200" cy="366183"/>
          </a:xfrm>
          <a:prstGeom prst="rect">
            <a:avLst/>
          </a:prstGeom>
        </p:spPr>
        <p:txBody>
          <a:bodyPr vert="horz" lIns="91440" tIns="45720" rIns="91440" bIns="45720" rtlCol="0" anchor="ctr"/>
          <a:lstStyle>
            <a:lvl1pPr algn="l">
              <a:defRPr sz="1000" b="1">
                <a:solidFill>
                  <a:schemeClr val="tx1"/>
                </a:solidFill>
              </a:defRPr>
            </a:lvl1pPr>
          </a:lstStyle>
          <a:p>
            <a:fld id="{F4D46F1F-E16D-44C9-9FE0-4D5A145A6419}" type="datetime1">
              <a:rPr lang="fr-FR" cap="all" smtClean="0"/>
              <a:t>23/11/2023</a:t>
            </a:fld>
            <a:endParaRPr lang="fr-FR" cap="all" dirty="0"/>
          </a:p>
        </p:txBody>
      </p:sp>
    </p:spTree>
    <p:extLst>
      <p:ext uri="{BB962C8B-B14F-4D97-AF65-F5344CB8AC3E}">
        <p14:creationId xmlns:p14="http://schemas.microsoft.com/office/powerpoint/2010/main" val="32129380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p:titleStyle>
    <p:body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fr-FR"/>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p15:clr>
            <a:srgbClr val="F26B43"/>
          </p15:clr>
        </p15:guide>
        <p15:guide id="2" pos="20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defTabSz="1219170"/>
            <a:fld id="{733122C9-A0B9-462F-8757-0847AD287B63}" type="slidenum">
              <a:rPr lang="fr-FR">
                <a:solidFill>
                  <a:srgbClr val="000000"/>
                </a:solidFill>
                <a:latin typeface="Arial"/>
              </a:rPr>
              <a:pPr defTabSz="1219170"/>
              <a:t>1</a:t>
            </a:fld>
            <a:endParaRPr lang="fr-FR" dirty="0">
              <a:solidFill>
                <a:srgbClr val="000000"/>
              </a:solidFill>
              <a:latin typeface="Arial"/>
            </a:endParaRPr>
          </a:p>
        </p:txBody>
      </p:sp>
      <p:sp>
        <p:nvSpPr>
          <p:cNvPr id="5" name="Espace réservé du texte 1">
            <a:extLst>
              <a:ext uri="{FF2B5EF4-FFF2-40B4-BE49-F238E27FC236}">
                <a16:creationId xmlns:a16="http://schemas.microsoft.com/office/drawing/2014/main" id="{95F65DA9-9F52-4B69-888A-0EE8D35C8B5D}"/>
              </a:ext>
            </a:extLst>
          </p:cNvPr>
          <p:cNvSpPr txBox="1">
            <a:spLocks/>
          </p:cNvSpPr>
          <p:nvPr/>
        </p:nvSpPr>
        <p:spPr bwMode="gray">
          <a:xfrm>
            <a:off x="896112" y="3539710"/>
            <a:ext cx="10588752" cy="1353303"/>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vert="horz" lIns="0" tIns="0" rIns="0" bIns="0" rtlCol="0" anchor="ctr" anchorCtr="0">
            <a:noAutofit/>
          </a:bodyPr>
          <a:lstStyle>
            <a:lvl1pPr marL="92073" indent="0" algn="l" defTabSz="914378" rtl="0" eaLnBrk="1" latinLnBrk="0" hangingPunct="1">
              <a:lnSpc>
                <a:spcPct val="90000"/>
              </a:lnSpc>
              <a:spcBef>
                <a:spcPts val="0"/>
              </a:spcBef>
              <a:spcAft>
                <a:spcPts val="0"/>
              </a:spcAft>
              <a:buFont typeface="Arial" pitchFamily="34" charset="0"/>
              <a:buNone/>
              <a:tabLst/>
              <a:defRPr sz="4000" b="1" kern="1200" cap="all" baseline="0">
                <a:solidFill>
                  <a:schemeClr val="lt1"/>
                </a:solidFill>
                <a:latin typeface="+mn-lt"/>
                <a:ea typeface="+mn-ea"/>
                <a:cs typeface="+mn-cs"/>
              </a:defRPr>
            </a:lvl1pPr>
            <a:lvl2pPr marL="92073" indent="0" algn="l" defTabSz="914378" rtl="0" eaLnBrk="1" latinLnBrk="0" hangingPunct="1">
              <a:lnSpc>
                <a:spcPct val="100000"/>
              </a:lnSpc>
              <a:spcBef>
                <a:spcPts val="500"/>
              </a:spcBef>
              <a:spcAft>
                <a:spcPts val="0"/>
              </a:spcAft>
              <a:buSzPct val="100000"/>
              <a:buFont typeface="Arial" panose="020B0604020202020204" pitchFamily="34" charset="0"/>
              <a:buNone/>
              <a:tabLst/>
              <a:defRPr sz="2000" kern="1200">
                <a:solidFill>
                  <a:schemeClr val="lt1"/>
                </a:solidFill>
                <a:latin typeface="+mn-lt"/>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a:solidFill>
                  <a:schemeClr val="lt1"/>
                </a:solidFill>
                <a:latin typeface="+mn-lt"/>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lt1"/>
                </a:solidFill>
                <a:latin typeface="+mn-lt"/>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lt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lt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122764" algn="ctr" fontAlgn="auto">
              <a:spcAft>
                <a:spcPts val="600"/>
              </a:spcAft>
              <a:defRPr/>
            </a:pPr>
            <a:r>
              <a:rPr lang="fr-FR" altLang="fr-FR" sz="2800" dirty="0">
                <a:solidFill>
                  <a:schemeClr val="accent6"/>
                </a:solidFill>
                <a:latin typeface="Marianne" panose="02000000000000000000" pitchFamily="2" charset="0"/>
              </a:rPr>
              <a:t>KIT Exercice </a:t>
            </a:r>
            <a:r>
              <a:rPr lang="fr-FR" altLang="fr-FR" sz="2800" cap="none" dirty="0">
                <a:solidFill>
                  <a:schemeClr val="accent6"/>
                </a:solidFill>
                <a:latin typeface="Marianne" panose="02000000000000000000" pitchFamily="50" charset="0"/>
                <a:cs typeface="Segoe UI" panose="020B0502040204020203" pitchFamily="34" charset="0"/>
              </a:rPr>
              <a:t>« SUR TABLE » *</a:t>
            </a:r>
          </a:p>
          <a:p>
            <a:pPr marL="122764" algn="ctr" fontAlgn="auto">
              <a:spcAft>
                <a:spcPts val="600"/>
              </a:spcAft>
              <a:defRPr/>
            </a:pPr>
            <a:r>
              <a:rPr lang="fr-FR" altLang="fr-FR" sz="2800" cap="none" dirty="0">
                <a:solidFill>
                  <a:schemeClr val="accent6"/>
                </a:solidFill>
                <a:latin typeface="Marianne" panose="02000000000000000000" pitchFamily="50" charset="0"/>
                <a:cs typeface="Segoe UI" panose="020B0502040204020203" pitchFamily="34" charset="0"/>
              </a:rPr>
              <a:t>Scénario «  Enseignement Supérieur Recherche Innovation »</a:t>
            </a:r>
          </a:p>
        </p:txBody>
      </p:sp>
      <p:sp>
        <p:nvSpPr>
          <p:cNvPr id="2" name="ZoneTexte 1">
            <a:extLst>
              <a:ext uri="{FF2B5EF4-FFF2-40B4-BE49-F238E27FC236}">
                <a16:creationId xmlns:a16="http://schemas.microsoft.com/office/drawing/2014/main" id="{C752DF95-C39C-4D51-B5F3-AB357B22E17D}"/>
              </a:ext>
            </a:extLst>
          </p:cNvPr>
          <p:cNvSpPr txBox="1"/>
          <p:nvPr/>
        </p:nvSpPr>
        <p:spPr>
          <a:xfrm>
            <a:off x="478302" y="6378000"/>
            <a:ext cx="3784209" cy="261610"/>
          </a:xfrm>
          <a:prstGeom prst="rect">
            <a:avLst/>
          </a:prstGeom>
          <a:noFill/>
        </p:spPr>
        <p:txBody>
          <a:bodyPr wrap="square" rtlCol="0">
            <a:spAutoFit/>
          </a:bodyPr>
          <a:lstStyle/>
          <a:p>
            <a:r>
              <a:rPr lang="fr-FR" sz="1100" i="1" dirty="0"/>
              <a:t>(*) Table Top Exercice</a:t>
            </a:r>
          </a:p>
        </p:txBody>
      </p:sp>
    </p:spTree>
    <p:extLst>
      <p:ext uri="{BB962C8B-B14F-4D97-AF65-F5344CB8AC3E}">
        <p14:creationId xmlns:p14="http://schemas.microsoft.com/office/powerpoint/2010/main" val="82342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10</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6074212" y="2525730"/>
            <a:ext cx="5713986" cy="3421868"/>
          </a:xfrm>
        </p:spPr>
        <p:txBody>
          <a:bodyPr anchor="ctr"/>
          <a:lstStyle/>
          <a:p>
            <a:pPr algn="ctr"/>
            <a:r>
              <a:rPr lang="fr-FR" sz="1800"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actions prioritaires allez-vous mener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Est-il nécessaire d’activer une cellule de crise ?</a:t>
            </a: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996009"/>
          </a:xfrm>
        </p:spPr>
        <p:txBody>
          <a:bodyPr>
            <a:noAutofit/>
          </a:bodyPr>
          <a:lstStyle/>
          <a:p>
            <a:pPr marL="124797" indent="0">
              <a:spcAft>
                <a:spcPts val="533"/>
              </a:spcAft>
            </a:pPr>
            <a:r>
              <a:rPr lang="fr-FR" sz="1800" dirty="0">
                <a:solidFill>
                  <a:schemeClr val="tx1"/>
                </a:solidFill>
                <a:latin typeface="Marianne" panose="02000000000000000000" pitchFamily="50" charset="0"/>
              </a:rPr>
              <a:t>Un nombre croissant de personnels administratifs indiquent rencontrer des difficultés avec leurs ordinateurs. Certains voient apparaitre sur l’écran le message suivant :</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p:txBody>
          <a:bodyPr>
            <a:normAutofit/>
          </a:bodyPr>
          <a:lstStyle/>
          <a:p>
            <a:r>
              <a:rPr lang="fr-FR" sz="3200" dirty="0">
                <a:latin typeface="Marianne" panose="02000000000000000000" pitchFamily="50" charset="0"/>
              </a:rPr>
              <a:t>Stimulus 2</a:t>
            </a:r>
          </a:p>
        </p:txBody>
      </p:sp>
      <p:pic>
        <p:nvPicPr>
          <p:cNvPr id="8" name="Image 5">
            <a:extLst>
              <a:ext uri="{FF2B5EF4-FFF2-40B4-BE49-F238E27FC236}">
                <a16:creationId xmlns:a16="http://schemas.microsoft.com/office/drawing/2014/main" id="{BFCB9C8D-B3BC-4B77-B326-5DA2D0391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91" y="2583415"/>
            <a:ext cx="5568619" cy="350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e 15">
            <a:extLst>
              <a:ext uri="{FF2B5EF4-FFF2-40B4-BE49-F238E27FC236}">
                <a16:creationId xmlns:a16="http://schemas.microsoft.com/office/drawing/2014/main" id="{A5F9A2AA-3EE5-47A8-B504-2F64E51279A3}"/>
              </a:ext>
            </a:extLst>
          </p:cNvPr>
          <p:cNvGrpSpPr/>
          <p:nvPr/>
        </p:nvGrpSpPr>
        <p:grpSpPr>
          <a:xfrm>
            <a:off x="8931205" y="1079193"/>
            <a:ext cx="2828994" cy="551197"/>
            <a:chOff x="2742" y="10322"/>
            <a:chExt cx="1649118" cy="659647"/>
          </a:xfrm>
        </p:grpSpPr>
        <p:sp>
          <p:nvSpPr>
            <p:cNvPr id="17" name="Rectangle 16">
              <a:extLst>
                <a:ext uri="{FF2B5EF4-FFF2-40B4-BE49-F238E27FC236}">
                  <a16:creationId xmlns:a16="http://schemas.microsoft.com/office/drawing/2014/main" id="{6D897474-786F-48D8-AE85-FE37D00CC721}"/>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ZoneTexte 17">
              <a:extLst>
                <a:ext uri="{FF2B5EF4-FFF2-40B4-BE49-F238E27FC236}">
                  <a16:creationId xmlns:a16="http://schemas.microsoft.com/office/drawing/2014/main" id="{6F868BC3-69E1-4B60-BA41-621C5E2376D5}"/>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9" name="Rectangle 18">
            <a:extLst>
              <a:ext uri="{FF2B5EF4-FFF2-40B4-BE49-F238E27FC236}">
                <a16:creationId xmlns:a16="http://schemas.microsoft.com/office/drawing/2014/main" id="{CC0CFDFE-0ADB-4D68-B24E-06E49EE70458}"/>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2310975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11</a:t>
            </a:fld>
            <a:endParaRPr lang="fr-FR" dirty="0">
              <a:solidFill>
                <a:srgbClr val="000000"/>
              </a:solidFill>
              <a:latin typeface="Arial"/>
            </a:endParaRP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1923620"/>
          </a:xfrm>
        </p:spPr>
        <p:txBody>
          <a:bodyPr>
            <a:noAutofit/>
          </a:bodyPr>
          <a:lstStyle/>
          <a:p>
            <a:pPr marL="124797" indent="0">
              <a:spcAft>
                <a:spcPts val="533"/>
              </a:spcAft>
            </a:pPr>
            <a:r>
              <a:rPr lang="fr-FR" sz="1800" dirty="0">
                <a:solidFill>
                  <a:schemeClr val="tx1"/>
                </a:solidFill>
                <a:latin typeface="Marianne" panose="02000000000000000000" pitchFamily="50" charset="0"/>
              </a:rPr>
              <a:t>La direction des systèmes d’information a été informée que le chercheur participant au projet ERC Al-</a:t>
            </a:r>
            <a:r>
              <a:rPr lang="fr-FR" sz="1800" dirty="0" err="1">
                <a:solidFill>
                  <a:schemeClr val="tx1"/>
                </a:solidFill>
                <a:latin typeface="Marianne" panose="02000000000000000000" pitchFamily="50" charset="0"/>
              </a:rPr>
              <a:t>Generativ</a:t>
            </a:r>
            <a:r>
              <a:rPr lang="fr-FR" sz="1800" dirty="0">
                <a:solidFill>
                  <a:schemeClr val="tx1"/>
                </a:solidFill>
                <a:latin typeface="Marianne" panose="02000000000000000000" pitchFamily="50" charset="0"/>
              </a:rPr>
              <a:t>-Web n’a plus accès à sa messagerie ni à ses dossiers de recherche hébergés sur les infrastructures numériques collaboratives de l’établissement, depuis plusieurs jours maintenant.</a:t>
            </a:r>
          </a:p>
          <a:p>
            <a:pPr marL="124797" indent="0">
              <a:spcAft>
                <a:spcPts val="533"/>
              </a:spcAft>
            </a:pPr>
            <a:r>
              <a:rPr lang="fr-FR" sz="1800" dirty="0">
                <a:solidFill>
                  <a:schemeClr val="tx1"/>
                </a:solidFill>
                <a:latin typeface="Marianne" panose="02000000000000000000" pitchFamily="50" charset="0"/>
              </a:rPr>
              <a:t>Ce chercheur est </a:t>
            </a:r>
            <a:r>
              <a:rPr lang="fr-FR" sz="1800" i="1" dirty="0">
                <a:solidFill>
                  <a:schemeClr val="tx1"/>
                </a:solidFill>
                <a:latin typeface="Marianne" panose="02000000000000000000" pitchFamily="50" charset="0"/>
              </a:rPr>
              <a:t>Project </a:t>
            </a:r>
            <a:r>
              <a:rPr lang="fr-FR" sz="1800" i="1" dirty="0" err="1">
                <a:solidFill>
                  <a:schemeClr val="tx1"/>
                </a:solidFill>
                <a:latin typeface="Marianne" panose="02000000000000000000" pitchFamily="50" charset="0"/>
              </a:rPr>
              <a:t>Investigator</a:t>
            </a:r>
            <a:r>
              <a:rPr lang="fr-FR" sz="1800" i="1" dirty="0">
                <a:solidFill>
                  <a:schemeClr val="tx1"/>
                </a:solidFill>
                <a:latin typeface="Marianne" panose="02000000000000000000" pitchFamily="50" charset="0"/>
              </a:rPr>
              <a:t> </a:t>
            </a:r>
            <a:r>
              <a:rPr lang="fr-FR" sz="1800" dirty="0">
                <a:solidFill>
                  <a:schemeClr val="tx1"/>
                </a:solidFill>
                <a:latin typeface="Marianne" panose="02000000000000000000" pitchFamily="50" charset="0"/>
              </a:rPr>
              <a:t>pour le projet ERC : Les chercheurs avec qui il travaille sont affiliés à 3 autres établissements européens ainsi qu’à une université de premier plan américaine.</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p:txBody>
          <a:bodyPr>
            <a:normAutofit/>
          </a:bodyPr>
          <a:lstStyle/>
          <a:p>
            <a:r>
              <a:rPr lang="fr-FR" sz="3200" dirty="0">
                <a:latin typeface="Marianne" panose="02000000000000000000" pitchFamily="50" charset="0"/>
              </a:rPr>
              <a:t>Stimulus 3</a:t>
            </a:r>
          </a:p>
        </p:txBody>
      </p:sp>
      <p:pic>
        <p:nvPicPr>
          <p:cNvPr id="8" name="Image 5">
            <a:extLst>
              <a:ext uri="{FF2B5EF4-FFF2-40B4-BE49-F238E27FC236}">
                <a16:creationId xmlns:a16="http://schemas.microsoft.com/office/drawing/2014/main" id="{BFCB9C8D-B3BC-4B77-B326-5DA2D0391FA8}"/>
              </a:ext>
            </a:extLst>
          </p:cNvPr>
          <p:cNvPicPr>
            <a:picLocks noChangeAspect="1" noChangeArrowheads="1"/>
          </p:cNvPicPr>
          <p:nvPr/>
        </p:nvPicPr>
        <p:blipFill>
          <a:blip r:embed="rId3"/>
          <a:stretch>
            <a:fillRect/>
          </a:stretch>
        </p:blipFill>
        <p:spPr bwMode="auto">
          <a:xfrm>
            <a:off x="1050857" y="3588526"/>
            <a:ext cx="3895344" cy="259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space réservé du texte 2">
            <a:extLst>
              <a:ext uri="{FF2B5EF4-FFF2-40B4-BE49-F238E27FC236}">
                <a16:creationId xmlns:a16="http://schemas.microsoft.com/office/drawing/2014/main" id="{0479EFE4-EF19-4BBA-B6F1-C0E5150FAA85}"/>
              </a:ext>
            </a:extLst>
          </p:cNvPr>
          <p:cNvSpPr txBox="1">
            <a:spLocks/>
          </p:cNvSpPr>
          <p:nvPr/>
        </p:nvSpPr>
        <p:spPr bwMode="gray">
          <a:xfrm>
            <a:off x="4965565" y="3429000"/>
            <a:ext cx="6699056" cy="2813542"/>
          </a:xfrm>
          <a:prstGeom prst="rect">
            <a:avLst/>
          </a:prstGeom>
        </p:spPr>
        <p:txBody>
          <a:bodyPr vert="horz" lIns="0" tIns="0" rIns="0" bIns="0" rtlCol="0" anchor="ctr"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baseline="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algn="ctr"/>
            <a:r>
              <a:rPr lang="fr-FR" sz="1800" dirty="0">
                <a:solidFill>
                  <a:schemeClr val="accent2"/>
                </a:solidFill>
                <a:latin typeface="Marianne" panose="02000000000000000000" pitchFamily="50" charset="0"/>
              </a:rPr>
              <a:t>Fil conducteur :</a:t>
            </a:r>
          </a:p>
          <a:p>
            <a:pPr marL="503754" indent="-380990">
              <a:buFont typeface="Arial" pitchFamily="34" charset="0"/>
              <a:buChar char="-"/>
            </a:pPr>
            <a:r>
              <a:rPr lang="fr-FR" sz="1600" dirty="0">
                <a:solidFill>
                  <a:schemeClr val="accent2"/>
                </a:solidFill>
                <a:latin typeface="Marianne" panose="02000000000000000000" pitchFamily="50" charset="0"/>
              </a:rPr>
              <a:t>Identifier l’ensemble des impacts métiers possibles</a:t>
            </a:r>
          </a:p>
          <a:p>
            <a:pPr marL="503754" indent="-380990">
              <a:buFont typeface="Arial" pitchFamily="34" charset="0"/>
              <a:buChar char="-"/>
            </a:pPr>
            <a:r>
              <a:rPr lang="fr-FR" sz="1600" dirty="0">
                <a:solidFill>
                  <a:schemeClr val="accent2"/>
                </a:solidFill>
                <a:latin typeface="Marianne" panose="02000000000000000000" pitchFamily="50" charset="0"/>
              </a:rPr>
              <a:t>Quelle serait la composition de votre cellule de crise ?</a:t>
            </a:r>
          </a:p>
          <a:p>
            <a:pPr marL="503754" indent="-380990">
              <a:buFont typeface="Arial" pitchFamily="34" charset="0"/>
              <a:buChar char="-"/>
            </a:pPr>
            <a:r>
              <a:rPr lang="fr-FR" sz="1600" dirty="0">
                <a:solidFill>
                  <a:schemeClr val="accent2"/>
                </a:solidFill>
                <a:latin typeface="Marianne" panose="02000000000000000000" pitchFamily="50" charset="0"/>
              </a:rPr>
              <a:t>Quelle serait la posture de l’établissement vis-à-vis de ses partenaires et personnels ?</a:t>
            </a:r>
          </a:p>
          <a:p>
            <a:pPr marL="503754" indent="-380990">
              <a:buFont typeface="Arial" pitchFamily="34" charset="0"/>
              <a:buChar char="-"/>
            </a:pPr>
            <a:r>
              <a:rPr lang="fr-FR" sz="1600" dirty="0">
                <a:solidFill>
                  <a:schemeClr val="accent2"/>
                </a:solidFill>
                <a:latin typeface="Marianne" panose="02000000000000000000" pitchFamily="50" charset="0"/>
              </a:rPr>
              <a:t>Disposez-vous de premiers éléments de langage clé en main ? Quels sont les outils de communication à votre disposition ? Ont-ils besoin d’être créés / enrichis / améliorés ?</a:t>
            </a:r>
          </a:p>
        </p:txBody>
      </p:sp>
      <p:grpSp>
        <p:nvGrpSpPr>
          <p:cNvPr id="14" name="Groupe 13">
            <a:extLst>
              <a:ext uri="{FF2B5EF4-FFF2-40B4-BE49-F238E27FC236}">
                <a16:creationId xmlns:a16="http://schemas.microsoft.com/office/drawing/2014/main" id="{F6A7A6E1-F78F-43C4-8EB1-D5722A3D974B}"/>
              </a:ext>
            </a:extLst>
          </p:cNvPr>
          <p:cNvGrpSpPr/>
          <p:nvPr/>
        </p:nvGrpSpPr>
        <p:grpSpPr>
          <a:xfrm>
            <a:off x="8931205" y="1079193"/>
            <a:ext cx="2828994" cy="551197"/>
            <a:chOff x="2742" y="10322"/>
            <a:chExt cx="1649118" cy="659647"/>
          </a:xfrm>
        </p:grpSpPr>
        <p:sp>
          <p:nvSpPr>
            <p:cNvPr id="15" name="Rectangle 14">
              <a:extLst>
                <a:ext uri="{FF2B5EF4-FFF2-40B4-BE49-F238E27FC236}">
                  <a16:creationId xmlns:a16="http://schemas.microsoft.com/office/drawing/2014/main" id="{896C693D-C24C-4E00-BB43-93CF233A9D1D}"/>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ZoneTexte 15">
              <a:extLst>
                <a:ext uri="{FF2B5EF4-FFF2-40B4-BE49-F238E27FC236}">
                  <a16:creationId xmlns:a16="http://schemas.microsoft.com/office/drawing/2014/main" id="{1B387339-42F9-4447-93A9-07141DCA3502}"/>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7" name="Rectangle 16">
            <a:extLst>
              <a:ext uri="{FF2B5EF4-FFF2-40B4-BE49-F238E27FC236}">
                <a16:creationId xmlns:a16="http://schemas.microsoft.com/office/drawing/2014/main" id="{C6DEA529-F9CA-4AA2-AF89-30541C2C61B5}"/>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269713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12</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5504447" y="2695430"/>
            <a:ext cx="6159799" cy="3421868"/>
          </a:xfrm>
        </p:spPr>
        <p:txBody>
          <a:bodyPr anchor="ctr"/>
          <a:lstStyle/>
          <a:p>
            <a:pPr algn="ctr"/>
            <a:r>
              <a:rPr lang="fr-FR" sz="1800"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actions prioritaires allez-vous mener afin de mieux comprendre le périmètre impacté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Comment gérez-vous la crise RH résultant de ces blocages ?</a:t>
            </a: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996009"/>
          </a:xfrm>
        </p:spPr>
        <p:txBody>
          <a:bodyPr>
            <a:noAutofit/>
          </a:bodyPr>
          <a:lstStyle/>
          <a:p>
            <a:pPr marL="124797" indent="0">
              <a:spcAft>
                <a:spcPts val="533"/>
              </a:spcAft>
            </a:pPr>
            <a:r>
              <a:rPr lang="fr-FR" sz="1800" dirty="0">
                <a:solidFill>
                  <a:schemeClr val="tx1"/>
                </a:solidFill>
                <a:latin typeface="Marianne" panose="02000000000000000000" pitchFamily="50" charset="0"/>
              </a:rPr>
              <a:t>Le service des inscriptions administratives indique qu’il n’a plus accès à son outil de gestion des inscriptions administratives, ce qui bloque complètement les démarches et conduit à l’exaspération fortes des personnels administratifs. Des élus se sont emparés de la question et interrogent la direction de l’établissement et la direction du numérique.</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p:txBody>
          <a:bodyPr>
            <a:normAutofit/>
          </a:bodyPr>
          <a:lstStyle/>
          <a:p>
            <a:r>
              <a:rPr lang="fr-FR" sz="3200" dirty="0">
                <a:latin typeface="Marianne" panose="02000000000000000000" pitchFamily="50" charset="0"/>
              </a:rPr>
              <a:t>Stimulus 4</a:t>
            </a:r>
          </a:p>
        </p:txBody>
      </p:sp>
      <p:pic>
        <p:nvPicPr>
          <p:cNvPr id="8" name="Image 5">
            <a:extLst>
              <a:ext uri="{FF2B5EF4-FFF2-40B4-BE49-F238E27FC236}">
                <a16:creationId xmlns:a16="http://schemas.microsoft.com/office/drawing/2014/main" id="{BFCB9C8D-B3BC-4B77-B326-5DA2D0391FA8}"/>
              </a:ext>
            </a:extLst>
          </p:cNvPr>
          <p:cNvPicPr>
            <a:picLocks noChangeAspect="1" noChangeArrowheads="1"/>
          </p:cNvPicPr>
          <p:nvPr/>
        </p:nvPicPr>
        <p:blipFill>
          <a:blip r:embed="rId3"/>
          <a:stretch>
            <a:fillRect/>
          </a:stretch>
        </p:blipFill>
        <p:spPr bwMode="auto">
          <a:xfrm>
            <a:off x="585012" y="3066757"/>
            <a:ext cx="4919435" cy="2960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e 12">
            <a:extLst>
              <a:ext uri="{FF2B5EF4-FFF2-40B4-BE49-F238E27FC236}">
                <a16:creationId xmlns:a16="http://schemas.microsoft.com/office/drawing/2014/main" id="{58B9B59D-359E-4CC7-83BF-ED17B3C742DC}"/>
              </a:ext>
            </a:extLst>
          </p:cNvPr>
          <p:cNvGrpSpPr/>
          <p:nvPr/>
        </p:nvGrpSpPr>
        <p:grpSpPr>
          <a:xfrm>
            <a:off x="8931205" y="1079193"/>
            <a:ext cx="2828994" cy="551197"/>
            <a:chOff x="2742" y="10322"/>
            <a:chExt cx="1649118" cy="659647"/>
          </a:xfrm>
        </p:grpSpPr>
        <p:sp>
          <p:nvSpPr>
            <p:cNvPr id="14" name="Rectangle 13">
              <a:extLst>
                <a:ext uri="{FF2B5EF4-FFF2-40B4-BE49-F238E27FC236}">
                  <a16:creationId xmlns:a16="http://schemas.microsoft.com/office/drawing/2014/main" id="{36AB1C40-232A-4A57-8B71-9F07BF87CBFE}"/>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ZoneTexte 14">
              <a:extLst>
                <a:ext uri="{FF2B5EF4-FFF2-40B4-BE49-F238E27FC236}">
                  <a16:creationId xmlns:a16="http://schemas.microsoft.com/office/drawing/2014/main" id="{B1664E12-5578-41E5-8095-38B56B5422BA}"/>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6" name="Rectangle 15">
            <a:extLst>
              <a:ext uri="{FF2B5EF4-FFF2-40B4-BE49-F238E27FC236}">
                <a16:creationId xmlns:a16="http://schemas.microsoft.com/office/drawing/2014/main" id="{D336DCF8-2123-462C-8E7C-63769E68EA3E}"/>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2097087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13</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5936566" y="2695431"/>
            <a:ext cx="5608385" cy="3421868"/>
          </a:xfrm>
        </p:spPr>
        <p:txBody>
          <a:bodyPr anchor="ctr"/>
          <a:lstStyle/>
          <a:p>
            <a:pPr algn="ctr"/>
            <a:r>
              <a:rPr lang="fr-FR" sz="1800"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actions prioritaires allez-vous mener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sont les actions de communication que vous avez besoin de mettre en place ? Comment se déroule la validation de vos communications ? Qui est responsable des envois, quelle(s) messagerie(s) pourraient être utilisées et comment assurer le bon traitement des éventuelles réponses ?</a:t>
            </a: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1188022"/>
          </a:xfrm>
        </p:spPr>
        <p:txBody>
          <a:bodyPr>
            <a:noAutofit/>
          </a:bodyPr>
          <a:lstStyle/>
          <a:p>
            <a:pPr marL="124797" indent="0">
              <a:spcAft>
                <a:spcPts val="533"/>
              </a:spcAft>
            </a:pPr>
            <a:r>
              <a:rPr lang="fr-FR" sz="1800" dirty="0">
                <a:solidFill>
                  <a:schemeClr val="tx1"/>
                </a:solidFill>
                <a:latin typeface="Marianne" panose="02000000000000000000" pitchFamily="50" charset="0"/>
              </a:rPr>
              <a:t>Vos étudiants se sont plaints de ne pas réussir à accéder à la plateforme d’inscription pédagogique alors qu’ils se sont connectés dès la première minute et ont fait des tentatives d’accès pendant plus de deux heures. Vous suspectez avoir en effet été victime d’une attaque distribuée par déni de service (« DDOS » engorgement des serveurs). </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p:txBody>
          <a:bodyPr>
            <a:normAutofit/>
          </a:bodyPr>
          <a:lstStyle/>
          <a:p>
            <a:r>
              <a:rPr lang="fr-FR" sz="3200" dirty="0">
                <a:latin typeface="Marianne" panose="02000000000000000000" pitchFamily="50" charset="0"/>
              </a:rPr>
              <a:t>Stimulus 5</a:t>
            </a:r>
          </a:p>
        </p:txBody>
      </p:sp>
      <p:pic>
        <p:nvPicPr>
          <p:cNvPr id="8" name="Image 5">
            <a:extLst>
              <a:ext uri="{FF2B5EF4-FFF2-40B4-BE49-F238E27FC236}">
                <a16:creationId xmlns:a16="http://schemas.microsoft.com/office/drawing/2014/main" id="{BFCB9C8D-B3BC-4B77-B326-5DA2D0391FA8}"/>
              </a:ext>
            </a:extLst>
          </p:cNvPr>
          <p:cNvPicPr>
            <a:picLocks noChangeAspect="1" noChangeArrowheads="1"/>
          </p:cNvPicPr>
          <p:nvPr/>
        </p:nvPicPr>
        <p:blipFill>
          <a:blip r:embed="rId3"/>
          <a:stretch>
            <a:fillRect/>
          </a:stretch>
        </p:blipFill>
        <p:spPr bwMode="auto">
          <a:xfrm>
            <a:off x="431801" y="3309509"/>
            <a:ext cx="5263943" cy="21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e 12">
            <a:extLst>
              <a:ext uri="{FF2B5EF4-FFF2-40B4-BE49-F238E27FC236}">
                <a16:creationId xmlns:a16="http://schemas.microsoft.com/office/drawing/2014/main" id="{510FF37C-5819-4EEA-9AD0-56A871FB5C75}"/>
              </a:ext>
            </a:extLst>
          </p:cNvPr>
          <p:cNvGrpSpPr/>
          <p:nvPr/>
        </p:nvGrpSpPr>
        <p:grpSpPr>
          <a:xfrm>
            <a:off x="8931205" y="1079193"/>
            <a:ext cx="2828994" cy="551197"/>
            <a:chOff x="2742" y="10322"/>
            <a:chExt cx="1649118" cy="659647"/>
          </a:xfrm>
        </p:grpSpPr>
        <p:sp>
          <p:nvSpPr>
            <p:cNvPr id="14" name="Rectangle 13">
              <a:extLst>
                <a:ext uri="{FF2B5EF4-FFF2-40B4-BE49-F238E27FC236}">
                  <a16:creationId xmlns:a16="http://schemas.microsoft.com/office/drawing/2014/main" id="{0B1F2F07-7AF0-422D-8A0A-F531D8C7BBF0}"/>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ZoneTexte 14">
              <a:extLst>
                <a:ext uri="{FF2B5EF4-FFF2-40B4-BE49-F238E27FC236}">
                  <a16:creationId xmlns:a16="http://schemas.microsoft.com/office/drawing/2014/main" id="{BD382439-16D9-49C6-8A15-BBABB46BC074}"/>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6" name="Rectangle 15">
            <a:extLst>
              <a:ext uri="{FF2B5EF4-FFF2-40B4-BE49-F238E27FC236}">
                <a16:creationId xmlns:a16="http://schemas.microsoft.com/office/drawing/2014/main" id="{589CFF27-A8A4-4C48-857C-1BDA536F4695}"/>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3809295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14</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5210685" y="2695431"/>
            <a:ext cx="6334267" cy="3421868"/>
          </a:xfrm>
        </p:spPr>
        <p:txBody>
          <a:bodyPr anchor="ctr"/>
          <a:lstStyle/>
          <a:p>
            <a:pPr algn="ctr"/>
            <a:r>
              <a:rPr lang="fr-FR" sz="1800"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actions prioritaires allez-vous mener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Est-il nécessaire d’activer une cellule de crise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Est-il nécessaire de signaler l’incident aux autorités ? Si oui, lesquelles et comment vous organisez-vous ?</a:t>
            </a: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1188022"/>
          </a:xfrm>
        </p:spPr>
        <p:txBody>
          <a:bodyPr>
            <a:noAutofit/>
          </a:bodyPr>
          <a:lstStyle/>
          <a:p>
            <a:pPr marL="124797" indent="0">
              <a:spcAft>
                <a:spcPts val="533"/>
              </a:spcAft>
            </a:pPr>
            <a:r>
              <a:rPr lang="fr-FR" sz="1800" dirty="0">
                <a:solidFill>
                  <a:schemeClr val="tx1"/>
                </a:solidFill>
                <a:latin typeface="Marianne" panose="02000000000000000000" pitchFamily="50" charset="0"/>
              </a:rPr>
              <a:t>Dans le cadre d’une vérification de l’une de vos baies de stockage, vous constatez que des connexions sur un poste informatique tiers permettent l’exfiltration de l’ensemble des données qui y transitent. Cette baie n’est pas située dans un lieu particulièrement sécurisé, comme, plus généralement, une grande partie de vos salles serveurs.</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p:txBody>
          <a:bodyPr>
            <a:normAutofit/>
          </a:bodyPr>
          <a:lstStyle/>
          <a:p>
            <a:r>
              <a:rPr lang="fr-FR" sz="3200" dirty="0">
                <a:latin typeface="Marianne" panose="02000000000000000000" pitchFamily="50" charset="0"/>
              </a:rPr>
              <a:t>Stimulus 6</a:t>
            </a:r>
          </a:p>
        </p:txBody>
      </p:sp>
      <p:pic>
        <p:nvPicPr>
          <p:cNvPr id="4" name="Image 3">
            <a:extLst>
              <a:ext uri="{FF2B5EF4-FFF2-40B4-BE49-F238E27FC236}">
                <a16:creationId xmlns:a16="http://schemas.microsoft.com/office/drawing/2014/main" id="{E48C4A28-9435-4945-A541-83F91DCA99AB}"/>
              </a:ext>
            </a:extLst>
          </p:cNvPr>
          <p:cNvPicPr>
            <a:picLocks noChangeAspect="1"/>
          </p:cNvPicPr>
          <p:nvPr/>
        </p:nvPicPr>
        <p:blipFill>
          <a:blip r:embed="rId3"/>
          <a:stretch>
            <a:fillRect/>
          </a:stretch>
        </p:blipFill>
        <p:spPr>
          <a:xfrm>
            <a:off x="431801" y="3242310"/>
            <a:ext cx="4778884" cy="2705288"/>
          </a:xfrm>
          <a:prstGeom prst="rect">
            <a:avLst/>
          </a:prstGeom>
        </p:spPr>
      </p:pic>
      <p:grpSp>
        <p:nvGrpSpPr>
          <p:cNvPr id="12" name="Groupe 11">
            <a:extLst>
              <a:ext uri="{FF2B5EF4-FFF2-40B4-BE49-F238E27FC236}">
                <a16:creationId xmlns:a16="http://schemas.microsoft.com/office/drawing/2014/main" id="{34807F4A-5CA7-41E7-8B3E-62E0DB0C45DA}"/>
              </a:ext>
            </a:extLst>
          </p:cNvPr>
          <p:cNvGrpSpPr/>
          <p:nvPr/>
        </p:nvGrpSpPr>
        <p:grpSpPr>
          <a:xfrm>
            <a:off x="8931205" y="1079193"/>
            <a:ext cx="2828994" cy="551197"/>
            <a:chOff x="2742" y="10322"/>
            <a:chExt cx="1649118" cy="659647"/>
          </a:xfrm>
        </p:grpSpPr>
        <p:sp>
          <p:nvSpPr>
            <p:cNvPr id="13" name="Rectangle 12">
              <a:extLst>
                <a:ext uri="{FF2B5EF4-FFF2-40B4-BE49-F238E27FC236}">
                  <a16:creationId xmlns:a16="http://schemas.microsoft.com/office/drawing/2014/main" id="{F2660F89-0702-46E1-8292-3F5745349100}"/>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ZoneTexte 13">
              <a:extLst>
                <a:ext uri="{FF2B5EF4-FFF2-40B4-BE49-F238E27FC236}">
                  <a16:creationId xmlns:a16="http://schemas.microsoft.com/office/drawing/2014/main" id="{45AD6FED-33A7-45A5-9A40-41391C60BE44}"/>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5" name="Rectangle 14">
            <a:extLst>
              <a:ext uri="{FF2B5EF4-FFF2-40B4-BE49-F238E27FC236}">
                <a16:creationId xmlns:a16="http://schemas.microsoft.com/office/drawing/2014/main" id="{F2E36577-8A5F-4B24-B71E-89D873ECC079}"/>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3116909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DE7332D-AD84-4C64-8B1E-C16E9F8519BF}"/>
              </a:ext>
            </a:extLst>
          </p:cNvPr>
          <p:cNvSpPr>
            <a:spLocks noGrp="1"/>
          </p:cNvSpPr>
          <p:nvPr>
            <p:ph type="sldNum" sz="quarter" idx="4"/>
          </p:nvPr>
        </p:nvSpPr>
        <p:spPr/>
        <p:txBody>
          <a:bodyPr/>
          <a:lstStyle/>
          <a:p>
            <a:pPr defTabSz="1219170"/>
            <a:fld id="{733122C9-A0B9-462F-8757-0847AD287B63}" type="slidenum">
              <a:rPr lang="fr-FR">
                <a:solidFill>
                  <a:srgbClr val="FFFFFF"/>
                </a:solidFill>
                <a:latin typeface="Arial"/>
              </a:rPr>
              <a:pPr defTabSz="1219170"/>
              <a:t>15</a:t>
            </a:fld>
            <a:endParaRPr lang="fr-FR" dirty="0">
              <a:solidFill>
                <a:srgbClr val="FFFFFF"/>
              </a:solidFill>
              <a:latin typeface="Arial"/>
            </a:endParaRPr>
          </a:p>
        </p:txBody>
      </p:sp>
      <p:sp>
        <p:nvSpPr>
          <p:cNvPr id="4" name="Espace réservé du texte 3">
            <a:extLst>
              <a:ext uri="{FF2B5EF4-FFF2-40B4-BE49-F238E27FC236}">
                <a16:creationId xmlns:a16="http://schemas.microsoft.com/office/drawing/2014/main" id="{E8AFDBF7-4D60-495F-9167-8D83DDCFA574}"/>
              </a:ext>
            </a:extLst>
          </p:cNvPr>
          <p:cNvSpPr>
            <a:spLocks noGrp="1"/>
          </p:cNvSpPr>
          <p:nvPr>
            <p:ph type="body" sz="quarter" idx="13"/>
          </p:nvPr>
        </p:nvSpPr>
        <p:spPr>
          <a:xfrm>
            <a:off x="431800" y="2852936"/>
            <a:ext cx="9372600" cy="1185664"/>
          </a:xfrm>
          <a:solidFill>
            <a:schemeClr val="bg1"/>
          </a:solidFill>
        </p:spPr>
        <p:txBody>
          <a:bodyPr vert="horz" lIns="0" tIns="0" rIns="0" bIns="0" rtlCol="0" anchor="ctr" anchorCtr="0">
            <a:noAutofit/>
          </a:bodyPr>
          <a:lstStyle/>
          <a:p>
            <a:pPr marL="122764" indent="0">
              <a:buNone/>
            </a:pPr>
            <a:r>
              <a:rPr lang="fr-FR" dirty="0">
                <a:latin typeface="Marianne" panose="02000000000000000000" pitchFamily="50" charset="0"/>
              </a:rPr>
              <a:t>PHASE 2 : MAINTIEN DE LA CONFIANCE / COMPREHENSION DE L’ATTAQUE</a:t>
            </a:r>
          </a:p>
          <a:p>
            <a:pPr marL="122764" indent="0">
              <a:buNone/>
            </a:pPr>
            <a:r>
              <a:rPr lang="fr-FR" sz="1400" dirty="0">
                <a:latin typeface="Marianne" panose="02000000000000000000" pitchFamily="50" charset="0"/>
              </a:rPr>
              <a:t>Stimuli 7-14 – 26 minutes Estimes</a:t>
            </a:r>
            <a:endParaRPr lang="fr-FR" sz="3200" dirty="0">
              <a:latin typeface="Marianne" panose="02000000000000000000" pitchFamily="50" charset="0"/>
            </a:endParaRPr>
          </a:p>
        </p:txBody>
      </p:sp>
    </p:spTree>
    <p:extLst>
      <p:ext uri="{BB962C8B-B14F-4D97-AF65-F5344CB8AC3E}">
        <p14:creationId xmlns:p14="http://schemas.microsoft.com/office/powerpoint/2010/main" val="1053391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16</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5978769" y="2624206"/>
            <a:ext cx="5566182" cy="3421868"/>
          </a:xfrm>
        </p:spPr>
        <p:txBody>
          <a:bodyPr anchor="ctr"/>
          <a:lstStyle/>
          <a:p>
            <a:pPr algn="ctr"/>
            <a:r>
              <a:rPr lang="fr-FR" sz="1800"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actions prioritaires allez-vous mener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Quels sont les risques de dégradation de la situation que vous anticipez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sont les actions de communication que vous avez besoin de mettre en place ? Comment se déroule la validation de vos communications éventuelles ? Le cas échéant, qui est responsable de leurs émissions et des éventuelles réponses à réaliser ?</a:t>
            </a: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1297214"/>
          </a:xfrm>
        </p:spPr>
        <p:txBody>
          <a:bodyPr>
            <a:noAutofit/>
          </a:bodyPr>
          <a:lstStyle/>
          <a:p>
            <a:pPr marL="124797" indent="0">
              <a:spcAft>
                <a:spcPts val="533"/>
              </a:spcAft>
            </a:pPr>
            <a:r>
              <a:rPr lang="fr-FR" sz="1800" dirty="0">
                <a:solidFill>
                  <a:schemeClr val="tx1"/>
                </a:solidFill>
                <a:latin typeface="Marianne" panose="02000000000000000000" pitchFamily="50" charset="0"/>
              </a:rPr>
              <a:t>Vous constatez de nombreux messages sur les réseaux sociaux commentant l’attaque ayant conduit à la modification de certaines évaluations de vos étudiants et dont vous avez été victime. Cette attaque éveille des problématiques juridiques que votre établissement pourrait potentiellement rencontrer.</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p:txBody>
          <a:bodyPr>
            <a:normAutofit/>
          </a:bodyPr>
          <a:lstStyle/>
          <a:p>
            <a:r>
              <a:rPr lang="fr-FR" sz="3200" dirty="0">
                <a:latin typeface="Marianne" panose="02000000000000000000" pitchFamily="50" charset="0"/>
              </a:rPr>
              <a:t>Stimulus 7</a:t>
            </a:r>
          </a:p>
        </p:txBody>
      </p:sp>
      <p:pic>
        <p:nvPicPr>
          <p:cNvPr id="10" name="Image 9">
            <a:extLst>
              <a:ext uri="{FF2B5EF4-FFF2-40B4-BE49-F238E27FC236}">
                <a16:creationId xmlns:a16="http://schemas.microsoft.com/office/drawing/2014/main" id="{9D2146C7-B2F6-4416-87E5-36A0A8504256}"/>
              </a:ext>
            </a:extLst>
          </p:cNvPr>
          <p:cNvPicPr>
            <a:picLocks noChangeAspect="1"/>
          </p:cNvPicPr>
          <p:nvPr/>
        </p:nvPicPr>
        <p:blipFill>
          <a:blip r:embed="rId3"/>
          <a:stretch>
            <a:fillRect/>
          </a:stretch>
        </p:blipFill>
        <p:spPr>
          <a:xfrm>
            <a:off x="431801" y="2962120"/>
            <a:ext cx="5438775" cy="3114675"/>
          </a:xfrm>
          <a:prstGeom prst="rect">
            <a:avLst/>
          </a:prstGeom>
        </p:spPr>
      </p:pic>
      <p:grpSp>
        <p:nvGrpSpPr>
          <p:cNvPr id="16" name="Groupe 15">
            <a:extLst>
              <a:ext uri="{FF2B5EF4-FFF2-40B4-BE49-F238E27FC236}">
                <a16:creationId xmlns:a16="http://schemas.microsoft.com/office/drawing/2014/main" id="{F708E9DE-2687-462D-9473-FEC5FFF66D4C}"/>
              </a:ext>
            </a:extLst>
          </p:cNvPr>
          <p:cNvGrpSpPr/>
          <p:nvPr/>
        </p:nvGrpSpPr>
        <p:grpSpPr>
          <a:xfrm>
            <a:off x="8931205" y="1079193"/>
            <a:ext cx="2828994" cy="551197"/>
            <a:chOff x="2742" y="10322"/>
            <a:chExt cx="1649118" cy="659647"/>
          </a:xfrm>
        </p:grpSpPr>
        <p:sp>
          <p:nvSpPr>
            <p:cNvPr id="17" name="Rectangle 16">
              <a:extLst>
                <a:ext uri="{FF2B5EF4-FFF2-40B4-BE49-F238E27FC236}">
                  <a16:creationId xmlns:a16="http://schemas.microsoft.com/office/drawing/2014/main" id="{823AC4C0-6D6D-44F3-9669-19585A81F2AC}"/>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ZoneTexte 17">
              <a:extLst>
                <a:ext uri="{FF2B5EF4-FFF2-40B4-BE49-F238E27FC236}">
                  <a16:creationId xmlns:a16="http://schemas.microsoft.com/office/drawing/2014/main" id="{2ED7205C-3988-4657-8345-DDD1E782E182}"/>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9" name="Rectangle 18">
            <a:extLst>
              <a:ext uri="{FF2B5EF4-FFF2-40B4-BE49-F238E27FC236}">
                <a16:creationId xmlns:a16="http://schemas.microsoft.com/office/drawing/2014/main" id="{77F1DCF1-652B-4861-8B86-723BB48E9C6C}"/>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2381215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17</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6499274" y="3904488"/>
            <a:ext cx="5045677" cy="2043110"/>
          </a:xfrm>
        </p:spPr>
        <p:txBody>
          <a:bodyPr anchor="ctr"/>
          <a:lstStyle/>
          <a:p>
            <a:pPr algn="ctr"/>
            <a:r>
              <a:rPr lang="fr-FR" sz="1800"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actions prioritaires allez-vous mener ?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Qui est parties prenantes de votre plan d’action ?</a:t>
            </a: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2239582"/>
          </a:xfrm>
        </p:spPr>
        <p:txBody>
          <a:bodyPr>
            <a:noAutofit/>
          </a:bodyPr>
          <a:lstStyle/>
          <a:p>
            <a:pPr marL="124797" indent="0">
              <a:spcAft>
                <a:spcPts val="533"/>
              </a:spcAft>
            </a:pPr>
            <a:r>
              <a:rPr lang="fr-FR" sz="1800" dirty="0">
                <a:solidFill>
                  <a:schemeClr val="tx1"/>
                </a:solidFill>
                <a:latin typeface="Marianne" panose="02000000000000000000" pitchFamily="50" charset="0"/>
              </a:rPr>
              <a:t>Vous êtes alertés que votre système de visioconférence est de temps à autre contrôlé par un attaquant qui s’emploie à diffuser des messages politiques et à mener des actions perturbantes pendant certains enseignements et certains colloques de recherche.</a:t>
            </a:r>
          </a:p>
          <a:p>
            <a:pPr marL="124797" indent="0">
              <a:spcAft>
                <a:spcPts val="533"/>
              </a:spcAft>
            </a:pPr>
            <a:r>
              <a:rPr lang="fr-FR" sz="1800" dirty="0">
                <a:solidFill>
                  <a:schemeClr val="tx1"/>
                </a:solidFill>
                <a:latin typeface="Marianne" panose="02000000000000000000" pitchFamily="50" charset="0"/>
              </a:rPr>
              <a:t>Depuis la crise sanitaire, une grande partie de vos enseignements sont délivrés en distanciel via cet outil. L’établissement prépare la venue d’une personnalité politique de premier plan et vous craignez pour la bonne tenue de l’évènement qui doit impérativement être aussi diffusé en ligne. Cet outil est le seul à vos yeux à passer l’échelle en termes de nombre de connexion. </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p:txBody>
          <a:bodyPr>
            <a:normAutofit/>
          </a:bodyPr>
          <a:lstStyle/>
          <a:p>
            <a:r>
              <a:rPr lang="fr-FR" sz="3200" dirty="0">
                <a:latin typeface="Marianne" panose="02000000000000000000" pitchFamily="50" charset="0"/>
              </a:rPr>
              <a:t>Stimulus 8</a:t>
            </a:r>
          </a:p>
        </p:txBody>
      </p:sp>
      <p:pic>
        <p:nvPicPr>
          <p:cNvPr id="9" name="Image 8">
            <a:extLst>
              <a:ext uri="{FF2B5EF4-FFF2-40B4-BE49-F238E27FC236}">
                <a16:creationId xmlns:a16="http://schemas.microsoft.com/office/drawing/2014/main" id="{AA94F5CB-ABCB-4079-A9AA-B62267C761BF}"/>
              </a:ext>
            </a:extLst>
          </p:cNvPr>
          <p:cNvPicPr>
            <a:picLocks noChangeAspect="1"/>
          </p:cNvPicPr>
          <p:nvPr/>
        </p:nvPicPr>
        <p:blipFill>
          <a:blip r:embed="rId3"/>
          <a:stretch>
            <a:fillRect/>
          </a:stretch>
        </p:blipFill>
        <p:spPr>
          <a:xfrm>
            <a:off x="1715477" y="3939004"/>
            <a:ext cx="4622498" cy="2239582"/>
          </a:xfrm>
          <a:prstGeom prst="rect">
            <a:avLst/>
          </a:prstGeom>
        </p:spPr>
      </p:pic>
      <p:grpSp>
        <p:nvGrpSpPr>
          <p:cNvPr id="13" name="Groupe 12">
            <a:extLst>
              <a:ext uri="{FF2B5EF4-FFF2-40B4-BE49-F238E27FC236}">
                <a16:creationId xmlns:a16="http://schemas.microsoft.com/office/drawing/2014/main" id="{F234F505-E1F1-465E-8DD8-759FAC4A4511}"/>
              </a:ext>
            </a:extLst>
          </p:cNvPr>
          <p:cNvGrpSpPr/>
          <p:nvPr/>
        </p:nvGrpSpPr>
        <p:grpSpPr>
          <a:xfrm>
            <a:off x="8931205" y="1079193"/>
            <a:ext cx="2828994" cy="551197"/>
            <a:chOff x="2742" y="10322"/>
            <a:chExt cx="1649118" cy="659647"/>
          </a:xfrm>
        </p:grpSpPr>
        <p:sp>
          <p:nvSpPr>
            <p:cNvPr id="14" name="Rectangle 13">
              <a:extLst>
                <a:ext uri="{FF2B5EF4-FFF2-40B4-BE49-F238E27FC236}">
                  <a16:creationId xmlns:a16="http://schemas.microsoft.com/office/drawing/2014/main" id="{115AE097-E0DB-4621-87AF-3B608C9DF446}"/>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ZoneTexte 14">
              <a:extLst>
                <a:ext uri="{FF2B5EF4-FFF2-40B4-BE49-F238E27FC236}">
                  <a16:creationId xmlns:a16="http://schemas.microsoft.com/office/drawing/2014/main" id="{1943BBFB-221D-4F9C-828A-3B3AE468B759}"/>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6" name="Rectangle 15">
            <a:extLst>
              <a:ext uri="{FF2B5EF4-FFF2-40B4-BE49-F238E27FC236}">
                <a16:creationId xmlns:a16="http://schemas.microsoft.com/office/drawing/2014/main" id="{686A0EB4-C03A-4104-8292-85A9B5485FE6}"/>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3645396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18</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4051495" y="3277771"/>
            <a:ext cx="7964437" cy="2839527"/>
          </a:xfrm>
        </p:spPr>
        <p:txBody>
          <a:bodyPr anchor="ctr"/>
          <a:lstStyle/>
          <a:p>
            <a:pPr algn="ctr"/>
            <a:r>
              <a:rPr lang="fr-FR" sz="1800"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actions prioritaires allez-vous mener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sont les différents niveaux de responsabilités en jeu ? Disposez vous d’une charte numérique ou équivalente explicitant les responsabilités dans les sphères privées et publiques des populations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Comment qualifiez-vous la finalité de cette attaque  : Cyber ? Entrave au fonctionnement Situation d’ingérence ? Espionnage ? Lucratif ? Pré-positionnement stratégique ? Défi ? Amusement ? Autre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Identifiez-vous les points de contact à mobiliser et signalements aux autorités à réaliser ?</a:t>
            </a: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1908288"/>
          </a:xfrm>
        </p:spPr>
        <p:txBody>
          <a:bodyPr>
            <a:noAutofit/>
          </a:bodyPr>
          <a:lstStyle/>
          <a:p>
            <a:pPr marL="124797" indent="0">
              <a:spcAft>
                <a:spcPts val="533"/>
              </a:spcAft>
            </a:pPr>
            <a:r>
              <a:rPr lang="fr-FR" sz="1800" dirty="0">
                <a:solidFill>
                  <a:schemeClr val="tx1"/>
                </a:solidFill>
                <a:latin typeface="Marianne" panose="02000000000000000000" pitchFamily="50" charset="0"/>
              </a:rPr>
              <a:t>Un chercheur signale qu’il est victime d’un vol de données de recherche sensibles qu’il a déposé sur l’entrepôt de recherche de l’établissement. Il vous reproche de « ne pas l’avoir suffisamment sécurisé ». Il a été menacé par l’attaquant sur sa messagerie personnelle d’un réseau social grand public : sa base de données de recherche et les résultats de sa recherche (qui doivent faire l’objet de plusieurs dépôts de brevet dans les prochains mois) seront revendues sur le darknet si une rançon de 10 bitcoins n’est pas payée dans les 24h. </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p:txBody>
          <a:bodyPr>
            <a:normAutofit/>
          </a:bodyPr>
          <a:lstStyle/>
          <a:p>
            <a:r>
              <a:rPr lang="fr-FR" sz="3200" dirty="0">
                <a:latin typeface="Marianne" panose="02000000000000000000" pitchFamily="50" charset="0"/>
              </a:rPr>
              <a:t>Stimulus 9</a:t>
            </a:r>
          </a:p>
        </p:txBody>
      </p:sp>
      <p:pic>
        <p:nvPicPr>
          <p:cNvPr id="7" name="Image 6">
            <a:extLst>
              <a:ext uri="{FF2B5EF4-FFF2-40B4-BE49-F238E27FC236}">
                <a16:creationId xmlns:a16="http://schemas.microsoft.com/office/drawing/2014/main" id="{143651EA-B852-41B6-922E-EBD16440E27C}"/>
              </a:ext>
            </a:extLst>
          </p:cNvPr>
          <p:cNvPicPr>
            <a:picLocks noChangeAspect="1"/>
          </p:cNvPicPr>
          <p:nvPr/>
        </p:nvPicPr>
        <p:blipFill>
          <a:blip r:embed="rId3"/>
          <a:stretch>
            <a:fillRect/>
          </a:stretch>
        </p:blipFill>
        <p:spPr>
          <a:xfrm>
            <a:off x="670573" y="3657601"/>
            <a:ext cx="3150095" cy="2079871"/>
          </a:xfrm>
          <a:prstGeom prst="rect">
            <a:avLst/>
          </a:prstGeom>
        </p:spPr>
      </p:pic>
      <p:grpSp>
        <p:nvGrpSpPr>
          <p:cNvPr id="12" name="Groupe 11">
            <a:extLst>
              <a:ext uri="{FF2B5EF4-FFF2-40B4-BE49-F238E27FC236}">
                <a16:creationId xmlns:a16="http://schemas.microsoft.com/office/drawing/2014/main" id="{434EBA4E-0AF9-4BE4-8FB7-1FB3E19B72B4}"/>
              </a:ext>
            </a:extLst>
          </p:cNvPr>
          <p:cNvGrpSpPr/>
          <p:nvPr/>
        </p:nvGrpSpPr>
        <p:grpSpPr>
          <a:xfrm>
            <a:off x="8931205" y="1079193"/>
            <a:ext cx="2828994" cy="551197"/>
            <a:chOff x="2742" y="10322"/>
            <a:chExt cx="1649118" cy="659647"/>
          </a:xfrm>
        </p:grpSpPr>
        <p:sp>
          <p:nvSpPr>
            <p:cNvPr id="13" name="Rectangle 12">
              <a:extLst>
                <a:ext uri="{FF2B5EF4-FFF2-40B4-BE49-F238E27FC236}">
                  <a16:creationId xmlns:a16="http://schemas.microsoft.com/office/drawing/2014/main" id="{A2D9F69C-BDD8-4B89-BADA-EF37C2C1F3D9}"/>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ZoneTexte 13">
              <a:extLst>
                <a:ext uri="{FF2B5EF4-FFF2-40B4-BE49-F238E27FC236}">
                  <a16:creationId xmlns:a16="http://schemas.microsoft.com/office/drawing/2014/main" id="{86AB56FD-6ECF-40DC-98C5-618C8235574D}"/>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5" name="Rectangle 14">
            <a:extLst>
              <a:ext uri="{FF2B5EF4-FFF2-40B4-BE49-F238E27FC236}">
                <a16:creationId xmlns:a16="http://schemas.microsoft.com/office/drawing/2014/main" id="{3017635A-5CBD-4D82-963A-77E679578F53}"/>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1529315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a:xfrm>
            <a:off x="9864951" y="6378000"/>
            <a:ext cx="1800000" cy="480000"/>
          </a:xfrm>
        </p:spPr>
        <p:txBody>
          <a:bodyPr/>
          <a:lstStyle/>
          <a:p>
            <a:pPr defTabSz="1219170"/>
            <a:fld id="{733122C9-A0B9-462F-8757-0847AD287B63}" type="slidenum">
              <a:rPr lang="fr-FR">
                <a:solidFill>
                  <a:srgbClr val="000000"/>
                </a:solidFill>
                <a:latin typeface="Arial"/>
              </a:rPr>
              <a:pPr defTabSz="1219170"/>
              <a:t>19</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5598942" y="3282696"/>
            <a:ext cx="6065303" cy="2834602"/>
          </a:xfrm>
        </p:spPr>
        <p:txBody>
          <a:bodyPr anchor="ctr"/>
          <a:lstStyle/>
          <a:p>
            <a:pPr algn="ctr"/>
            <a:r>
              <a:rPr lang="fr-FR" sz="1800"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actions de formation et sensibilisation prioritaires allez-vous mener ? Quelles sont celles qui peuvent être développées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Identifiez-vous des procédures et actions complémentaires à réaliser ?</a:t>
            </a:r>
          </a:p>
          <a:p>
            <a:pPr marL="503754" indent="-380990">
              <a:buFont typeface="Arial" panose="020B0604020202020204" pitchFamily="34" charset="0"/>
              <a:buChar char="-"/>
            </a:pPr>
            <a:endParaRPr lang="fr-FR" sz="1600" dirty="0">
              <a:solidFill>
                <a:schemeClr val="accent2"/>
              </a:solidFill>
              <a:latin typeface="Marianne" panose="02000000000000000000" pitchFamily="50" charset="0"/>
            </a:endParaRP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1617790"/>
          </a:xfrm>
        </p:spPr>
        <p:txBody>
          <a:bodyPr>
            <a:noAutofit/>
          </a:bodyPr>
          <a:lstStyle/>
          <a:p>
            <a:pPr marL="124797" indent="0" algn="just">
              <a:spcAft>
                <a:spcPts val="533"/>
              </a:spcAft>
              <a:defRPr/>
            </a:pPr>
            <a:r>
              <a:rPr lang="fr-FR" altLang="fr-FR" sz="1800" dirty="0">
                <a:solidFill>
                  <a:schemeClr val="tx1"/>
                </a:solidFill>
                <a:latin typeface="Marianne" panose="02000000000000000000" pitchFamily="50" charset="0"/>
              </a:rPr>
              <a:t>Le directeur de la bibliothèque a validé la demande de modification du RIB de son prestataire, sans s’assurer de l’identité de l’émetteur du message, ce qui a conduit votre établissement à réaliser un virement de 32 000€ au profit d’un acteur malveillant. Après investigations, vous arrivez à la conclusion que ce dernier s’était introduit dans la messagerie depuis de nombreuses semaines et qu’il surveillait les opérations pouvant donner lieu à extorsion lucrative de l’établissement.</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a:xfrm>
            <a:off x="431801" y="910402"/>
            <a:ext cx="11233151" cy="719988"/>
          </a:xfrm>
        </p:spPr>
        <p:txBody>
          <a:bodyPr>
            <a:normAutofit/>
          </a:bodyPr>
          <a:lstStyle/>
          <a:p>
            <a:r>
              <a:rPr lang="fr-FR" sz="3200" dirty="0">
                <a:latin typeface="Marianne" panose="02000000000000000000" pitchFamily="50" charset="0"/>
              </a:rPr>
              <a:t>Stimulus 10</a:t>
            </a:r>
          </a:p>
        </p:txBody>
      </p:sp>
      <p:pic>
        <p:nvPicPr>
          <p:cNvPr id="4" name="Image 3">
            <a:extLst>
              <a:ext uri="{FF2B5EF4-FFF2-40B4-BE49-F238E27FC236}">
                <a16:creationId xmlns:a16="http://schemas.microsoft.com/office/drawing/2014/main" id="{C0413719-C908-4E79-B673-ED0426F04F4A}"/>
              </a:ext>
            </a:extLst>
          </p:cNvPr>
          <p:cNvPicPr>
            <a:picLocks noChangeAspect="1"/>
          </p:cNvPicPr>
          <p:nvPr/>
        </p:nvPicPr>
        <p:blipFill>
          <a:blip r:embed="rId3"/>
          <a:stretch>
            <a:fillRect/>
          </a:stretch>
        </p:blipFill>
        <p:spPr>
          <a:xfrm>
            <a:off x="1264554" y="3317212"/>
            <a:ext cx="3959835" cy="2485058"/>
          </a:xfrm>
          <a:prstGeom prst="rect">
            <a:avLst/>
          </a:prstGeom>
        </p:spPr>
      </p:pic>
      <p:grpSp>
        <p:nvGrpSpPr>
          <p:cNvPr id="12" name="Groupe 11">
            <a:extLst>
              <a:ext uri="{FF2B5EF4-FFF2-40B4-BE49-F238E27FC236}">
                <a16:creationId xmlns:a16="http://schemas.microsoft.com/office/drawing/2014/main" id="{FABBBD73-58FA-4437-A7AB-5B5420E95B5C}"/>
              </a:ext>
            </a:extLst>
          </p:cNvPr>
          <p:cNvGrpSpPr/>
          <p:nvPr/>
        </p:nvGrpSpPr>
        <p:grpSpPr>
          <a:xfrm>
            <a:off x="8931205" y="1079193"/>
            <a:ext cx="2828994" cy="551197"/>
            <a:chOff x="2742" y="10322"/>
            <a:chExt cx="1649118" cy="659647"/>
          </a:xfrm>
        </p:grpSpPr>
        <p:sp>
          <p:nvSpPr>
            <p:cNvPr id="13" name="Rectangle 12">
              <a:extLst>
                <a:ext uri="{FF2B5EF4-FFF2-40B4-BE49-F238E27FC236}">
                  <a16:creationId xmlns:a16="http://schemas.microsoft.com/office/drawing/2014/main" id="{78266C85-08B6-4738-989B-47A1DE35908C}"/>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ZoneTexte 13">
              <a:extLst>
                <a:ext uri="{FF2B5EF4-FFF2-40B4-BE49-F238E27FC236}">
                  <a16:creationId xmlns:a16="http://schemas.microsoft.com/office/drawing/2014/main" id="{0F3AFBB1-5C36-49D8-B748-51A738F0ACB6}"/>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5" name="Rectangle 14">
            <a:extLst>
              <a:ext uri="{FF2B5EF4-FFF2-40B4-BE49-F238E27FC236}">
                <a16:creationId xmlns:a16="http://schemas.microsoft.com/office/drawing/2014/main" id="{F77E8644-39EB-4F94-B7D6-F147A42C146D}"/>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116509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733122C9-A0B9-462F-8757-0847AD287B63}" type="slidenum">
              <a:rPr lang="fr-FR" smtClean="0"/>
              <a:pPr/>
              <a:t>2</a:t>
            </a:fld>
            <a:endParaRPr lang="fr-FR" dirty="0"/>
          </a:p>
        </p:txBody>
      </p:sp>
      <p:sp>
        <p:nvSpPr>
          <p:cNvPr id="6" name="Ellipse 5">
            <a:extLst>
              <a:ext uri="{FF2B5EF4-FFF2-40B4-BE49-F238E27FC236}">
                <a16:creationId xmlns:a16="http://schemas.microsoft.com/office/drawing/2014/main" id="{1602E720-971A-4AD1-BA14-8C7AA7EAB37E}"/>
              </a:ext>
            </a:extLst>
          </p:cNvPr>
          <p:cNvSpPr/>
          <p:nvPr/>
        </p:nvSpPr>
        <p:spPr>
          <a:xfrm>
            <a:off x="5639950" y="1748814"/>
            <a:ext cx="912101" cy="895085"/>
          </a:xfrm>
          <a:prstGeom prst="ellipse">
            <a:avLst/>
          </a:prstGeom>
          <a:solidFill>
            <a:srgbClr val="122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bg1">
                  <a:lumMod val="95000"/>
                </a:schemeClr>
              </a:solidFill>
            </a:endParaRPr>
          </a:p>
        </p:txBody>
      </p:sp>
      <p:sp>
        <p:nvSpPr>
          <p:cNvPr id="7" name="ZoneTexte 6">
            <a:extLst>
              <a:ext uri="{FF2B5EF4-FFF2-40B4-BE49-F238E27FC236}">
                <a16:creationId xmlns:a16="http://schemas.microsoft.com/office/drawing/2014/main" id="{369F2D06-AA0E-431D-BB1F-46EB3978FB93}"/>
              </a:ext>
            </a:extLst>
          </p:cNvPr>
          <p:cNvSpPr txBox="1"/>
          <p:nvPr/>
        </p:nvSpPr>
        <p:spPr>
          <a:xfrm>
            <a:off x="1109446" y="2900942"/>
            <a:ext cx="9973108" cy="923330"/>
          </a:xfrm>
          <a:prstGeom prst="rect">
            <a:avLst/>
          </a:prstGeom>
          <a:noFill/>
        </p:spPr>
        <p:txBody>
          <a:bodyPr wrap="square" rtlCol="0">
            <a:spAutoFit/>
          </a:bodyPr>
          <a:lstStyle/>
          <a:p>
            <a:pPr algn="ctr"/>
            <a:r>
              <a:rPr lang="fr-FR" sz="5400" b="1" dirty="0">
                <a:solidFill>
                  <a:schemeClr val="bg1"/>
                </a:solidFill>
                <a:latin typeface="Marianne" panose="02000000000000000000" pitchFamily="50" charset="0"/>
                <a:ea typeface="Segoe UI Black" panose="020B0A02040204020203" pitchFamily="34" charset="0"/>
                <a:cs typeface="Segoe UI" panose="020B0502040204020203" pitchFamily="34" charset="0"/>
              </a:rPr>
              <a:t>Briefing</a:t>
            </a:r>
          </a:p>
        </p:txBody>
      </p:sp>
      <p:sp>
        <p:nvSpPr>
          <p:cNvPr id="8" name="TextBox 12">
            <a:extLst>
              <a:ext uri="{FF2B5EF4-FFF2-40B4-BE49-F238E27FC236}">
                <a16:creationId xmlns:a16="http://schemas.microsoft.com/office/drawing/2014/main" id="{E4127F17-197B-435B-83E5-C32503F71054}"/>
              </a:ext>
            </a:extLst>
          </p:cNvPr>
          <p:cNvSpPr txBox="1"/>
          <p:nvPr/>
        </p:nvSpPr>
        <p:spPr>
          <a:xfrm>
            <a:off x="5757991" y="1796819"/>
            <a:ext cx="648072" cy="895085"/>
          </a:xfrm>
          <a:prstGeom prst="rect">
            <a:avLst/>
          </a:prstGeom>
          <a:noFill/>
        </p:spPr>
        <p:txBody>
          <a:bodyPr wrap="square" rtlCol="0">
            <a:noAutofit/>
          </a:bodyPr>
          <a:lstStyle/>
          <a:p>
            <a:pPr algn="ctr" defTabSz="1219170"/>
            <a:r>
              <a:rPr lang="en-US" sz="4267" b="1" dirty="0">
                <a:solidFill>
                  <a:schemeClr val="bg1"/>
                </a:solidFill>
                <a:latin typeface="Segoe UI" panose="020B0502040204020203" pitchFamily="34" charset="0"/>
                <a:ea typeface="Tahoma" panose="020B0604030504040204" pitchFamily="34" charset="0"/>
                <a:cs typeface="Segoe UI" panose="020B0502040204020203" pitchFamily="34" charset="0"/>
              </a:rPr>
              <a:t>1</a:t>
            </a:r>
          </a:p>
        </p:txBody>
      </p:sp>
    </p:spTree>
    <p:extLst>
      <p:ext uri="{BB962C8B-B14F-4D97-AF65-F5344CB8AC3E}">
        <p14:creationId xmlns:p14="http://schemas.microsoft.com/office/powerpoint/2010/main" val="279494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a:xfrm>
            <a:off x="9864951" y="6378000"/>
            <a:ext cx="1800000" cy="480000"/>
          </a:xfrm>
        </p:spPr>
        <p:txBody>
          <a:bodyPr/>
          <a:lstStyle/>
          <a:p>
            <a:pPr defTabSz="1219170"/>
            <a:fld id="{733122C9-A0B9-462F-8757-0847AD287B63}" type="slidenum">
              <a:rPr lang="fr-FR">
                <a:solidFill>
                  <a:srgbClr val="000000"/>
                </a:solidFill>
                <a:latin typeface="Arial"/>
              </a:rPr>
              <a:pPr defTabSz="1219170"/>
              <a:t>20</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7019778" y="2370419"/>
            <a:ext cx="4644467" cy="3421868"/>
          </a:xfrm>
        </p:spPr>
        <p:txBody>
          <a:bodyPr anchor="ctr"/>
          <a:lstStyle/>
          <a:p>
            <a:pPr algn="ctr"/>
            <a:r>
              <a:rPr lang="fr-FR" sz="1800"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actions prioritaires allez-vous mener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Comment la cellule de crise continue-t-elle de communiquer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Disposez-vous d’une cartographie des actifs critiques disponible et à jour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Votre plan de sauvegarde des données permettrait-il de remédier rapidement à la situation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Disposez-vous d’un plan de remédiation vous aidant à définir votre stratégie de continuité d’activité et relance d’activité ?</a:t>
            </a: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996009"/>
          </a:xfrm>
        </p:spPr>
        <p:txBody>
          <a:bodyPr>
            <a:noAutofit/>
          </a:bodyPr>
          <a:lstStyle/>
          <a:p>
            <a:pPr marL="124797" indent="0" algn="just">
              <a:spcAft>
                <a:spcPts val="533"/>
              </a:spcAft>
              <a:defRPr/>
            </a:pPr>
            <a:r>
              <a:rPr lang="fr-FR" altLang="fr-FR" sz="1800" dirty="0">
                <a:solidFill>
                  <a:schemeClr val="accent1">
                    <a:lumMod val="50000"/>
                  </a:schemeClr>
                </a:solidFill>
                <a:latin typeface="Marianne" panose="02000000000000000000" pitchFamily="50" charset="0"/>
              </a:rPr>
              <a:t>À </a:t>
            </a:r>
            <a:r>
              <a:rPr lang="fr-FR" altLang="fr-FR" sz="1800" dirty="0">
                <a:solidFill>
                  <a:schemeClr val="tx1"/>
                </a:solidFill>
                <a:latin typeface="Marianne" panose="02000000000000000000" pitchFamily="50" charset="0"/>
              </a:rPr>
              <a:t>la suite des premières investigations, les services IT remontent les éléments suivants. </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a:xfrm>
            <a:off x="431801" y="910402"/>
            <a:ext cx="11233151" cy="719988"/>
          </a:xfrm>
        </p:spPr>
        <p:txBody>
          <a:bodyPr>
            <a:normAutofit/>
          </a:bodyPr>
          <a:lstStyle/>
          <a:p>
            <a:r>
              <a:rPr lang="fr-FR" sz="3200" dirty="0">
                <a:latin typeface="Marianne" panose="02000000000000000000" pitchFamily="50" charset="0"/>
              </a:rPr>
              <a:t>Stimulus 11</a:t>
            </a:r>
          </a:p>
        </p:txBody>
      </p:sp>
      <p:sp>
        <p:nvSpPr>
          <p:cNvPr id="10" name="ZoneTexte 9">
            <a:extLst>
              <a:ext uri="{FF2B5EF4-FFF2-40B4-BE49-F238E27FC236}">
                <a16:creationId xmlns:a16="http://schemas.microsoft.com/office/drawing/2014/main" id="{B5D53F7E-0F48-4A3E-B763-3CC5012C5B3D}"/>
              </a:ext>
            </a:extLst>
          </p:cNvPr>
          <p:cNvSpPr txBox="1"/>
          <p:nvPr/>
        </p:nvSpPr>
        <p:spPr>
          <a:xfrm>
            <a:off x="431802" y="2296035"/>
            <a:ext cx="6587602" cy="3416320"/>
          </a:xfrm>
          <a:prstGeom prst="rect">
            <a:avLst/>
          </a:prstGeom>
          <a:noFill/>
          <a:ln w="19050">
            <a:solidFill>
              <a:schemeClr val="tx1"/>
            </a:solidFill>
            <a:prstDash val="dash"/>
          </a:ln>
        </p:spPr>
        <p:txBody>
          <a:bodyPr wrap="square" rtlCol="0">
            <a:spAutoFit/>
          </a:bodyPr>
          <a:lstStyle/>
          <a:p>
            <a:pPr marL="380990" indent="-380990" algn="ctr" defTabSz="1219170">
              <a:buFont typeface="Wingdings" panose="05000000000000000000" pitchFamily="2" charset="2"/>
              <a:buChar char="ü"/>
            </a:pPr>
            <a:r>
              <a:rPr lang="fr-FR" dirty="0">
                <a:solidFill>
                  <a:srgbClr val="000000"/>
                </a:solidFill>
                <a:latin typeface="Marianne" panose="02000000000000000000" pitchFamily="50" charset="0"/>
              </a:rPr>
              <a:t>L’attaque par rançongiciel est confirmée : le SI bureautique a été fortement impacté (perte de la messagerie, de fichiers, indisponibilité des applications admission, inscriptions administratives et pédagogiques, scolarité, RH, finance, outil de valorisation des données et publication de recherche)</a:t>
            </a:r>
          </a:p>
          <a:p>
            <a:pPr marL="380990" indent="-380990" algn="ctr" defTabSz="1219170">
              <a:buFont typeface="Wingdings" panose="05000000000000000000" pitchFamily="2" charset="2"/>
              <a:buChar char="ü"/>
            </a:pPr>
            <a:endParaRPr lang="fr-FR" dirty="0">
              <a:solidFill>
                <a:srgbClr val="000000"/>
              </a:solidFill>
              <a:latin typeface="Marianne" panose="02000000000000000000" pitchFamily="50" charset="0"/>
            </a:endParaRPr>
          </a:p>
          <a:p>
            <a:pPr marL="380990" indent="-380990" algn="ctr" defTabSz="1219170">
              <a:buFont typeface="Wingdings" panose="05000000000000000000" pitchFamily="2" charset="2"/>
              <a:buChar char="ü"/>
            </a:pPr>
            <a:r>
              <a:rPr lang="fr-FR" dirty="0">
                <a:solidFill>
                  <a:srgbClr val="000000"/>
                </a:solidFill>
                <a:latin typeface="Marianne" panose="02000000000000000000" pitchFamily="50" charset="0"/>
              </a:rPr>
              <a:t>Plusieurs Zones à Régime Restrictif ont été touchées</a:t>
            </a:r>
          </a:p>
          <a:p>
            <a:pPr marL="380990" indent="-380990" algn="ctr" defTabSz="1219170">
              <a:buFont typeface="Wingdings" panose="05000000000000000000" pitchFamily="2" charset="2"/>
              <a:buChar char="ü"/>
            </a:pPr>
            <a:endParaRPr lang="fr-FR" dirty="0">
              <a:solidFill>
                <a:srgbClr val="000000"/>
              </a:solidFill>
              <a:latin typeface="Marianne" panose="02000000000000000000" pitchFamily="50" charset="0"/>
            </a:endParaRPr>
          </a:p>
          <a:p>
            <a:pPr marL="380990" indent="-380990" algn="ctr" defTabSz="1219170">
              <a:buFont typeface="Wingdings" panose="05000000000000000000" pitchFamily="2" charset="2"/>
              <a:buChar char="ü"/>
            </a:pPr>
            <a:r>
              <a:rPr lang="fr-FR" dirty="0">
                <a:solidFill>
                  <a:srgbClr val="000000"/>
                </a:solidFill>
                <a:latin typeface="Marianne" panose="02000000000000000000" pitchFamily="50" charset="0"/>
              </a:rPr>
              <a:t>90 % du parc Windows 8 et 10 est bloqué</a:t>
            </a:r>
          </a:p>
          <a:p>
            <a:pPr marL="380990" indent="-380990" algn="ctr" defTabSz="1219170">
              <a:buFont typeface="Wingdings" panose="05000000000000000000" pitchFamily="2" charset="2"/>
              <a:buChar char="ü"/>
            </a:pPr>
            <a:endParaRPr lang="fr-FR" dirty="0">
              <a:solidFill>
                <a:srgbClr val="000000"/>
              </a:solidFill>
              <a:latin typeface="Marianne" panose="02000000000000000000" pitchFamily="50" charset="0"/>
            </a:endParaRPr>
          </a:p>
          <a:p>
            <a:pPr marL="380990" indent="-380990" algn="ctr" defTabSz="1219170">
              <a:buFont typeface="Wingdings" panose="05000000000000000000" pitchFamily="2" charset="2"/>
              <a:buChar char="ü"/>
            </a:pPr>
            <a:r>
              <a:rPr lang="fr-FR" dirty="0">
                <a:solidFill>
                  <a:srgbClr val="000000"/>
                </a:solidFill>
                <a:latin typeface="Marianne" panose="02000000000000000000" pitchFamily="50" charset="0"/>
              </a:rPr>
              <a:t>Les réseaux ont été coupés avec les sous-traitants</a:t>
            </a:r>
          </a:p>
        </p:txBody>
      </p:sp>
      <p:grpSp>
        <p:nvGrpSpPr>
          <p:cNvPr id="13" name="Groupe 12">
            <a:extLst>
              <a:ext uri="{FF2B5EF4-FFF2-40B4-BE49-F238E27FC236}">
                <a16:creationId xmlns:a16="http://schemas.microsoft.com/office/drawing/2014/main" id="{6DB0756E-D9D7-40C7-8BB9-EF845A3DF4D0}"/>
              </a:ext>
            </a:extLst>
          </p:cNvPr>
          <p:cNvGrpSpPr/>
          <p:nvPr/>
        </p:nvGrpSpPr>
        <p:grpSpPr>
          <a:xfrm>
            <a:off x="8931205" y="1079193"/>
            <a:ext cx="2828994" cy="551197"/>
            <a:chOff x="2742" y="10322"/>
            <a:chExt cx="1649118" cy="659647"/>
          </a:xfrm>
        </p:grpSpPr>
        <p:sp>
          <p:nvSpPr>
            <p:cNvPr id="14" name="Rectangle 13">
              <a:extLst>
                <a:ext uri="{FF2B5EF4-FFF2-40B4-BE49-F238E27FC236}">
                  <a16:creationId xmlns:a16="http://schemas.microsoft.com/office/drawing/2014/main" id="{FE9E6A99-C017-41DC-B840-4E371A614627}"/>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ZoneTexte 14">
              <a:extLst>
                <a:ext uri="{FF2B5EF4-FFF2-40B4-BE49-F238E27FC236}">
                  <a16:creationId xmlns:a16="http://schemas.microsoft.com/office/drawing/2014/main" id="{DF75F7EA-B858-4509-A222-76766967C4AC}"/>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6" name="Rectangle 15">
            <a:extLst>
              <a:ext uri="{FF2B5EF4-FFF2-40B4-BE49-F238E27FC236}">
                <a16:creationId xmlns:a16="http://schemas.microsoft.com/office/drawing/2014/main" id="{A06CF3B6-7827-4F73-BDB9-5430DFB91A9C}"/>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2838583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21</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6541477" y="2695430"/>
            <a:ext cx="5122768" cy="3421868"/>
          </a:xfrm>
        </p:spPr>
        <p:txBody>
          <a:bodyPr anchor="ctr"/>
          <a:lstStyle/>
          <a:p>
            <a:pPr algn="ctr"/>
            <a:r>
              <a:rPr lang="fr-FR" sz="1800"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actions prioritaires allez-vous mener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Comment sont-elles réparties ?</a:t>
            </a: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996009"/>
          </a:xfrm>
        </p:spPr>
        <p:txBody>
          <a:bodyPr>
            <a:noAutofit/>
          </a:bodyPr>
          <a:lstStyle/>
          <a:p>
            <a:pPr marL="124797" indent="0">
              <a:spcAft>
                <a:spcPts val="533"/>
              </a:spcAft>
            </a:pPr>
            <a:r>
              <a:rPr lang="fr-FR" sz="1800" dirty="0">
                <a:solidFill>
                  <a:schemeClr val="tx1"/>
                </a:solidFill>
                <a:latin typeface="Marianne" panose="02000000000000000000" pitchFamily="50" charset="0"/>
              </a:rPr>
              <a:t>France 3 Région signale au service communication que le journal de midi ouvrira sur la cyberattaque que subit l’établissement. </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p:txBody>
          <a:bodyPr>
            <a:normAutofit/>
          </a:bodyPr>
          <a:lstStyle/>
          <a:p>
            <a:r>
              <a:rPr lang="fr-FR" sz="3200" dirty="0">
                <a:latin typeface="Marianne" panose="02000000000000000000" pitchFamily="50" charset="0"/>
              </a:rPr>
              <a:t>Stimulus 12</a:t>
            </a:r>
          </a:p>
        </p:txBody>
      </p:sp>
      <p:pic>
        <p:nvPicPr>
          <p:cNvPr id="8" name="Image 5">
            <a:extLst>
              <a:ext uri="{FF2B5EF4-FFF2-40B4-BE49-F238E27FC236}">
                <a16:creationId xmlns:a16="http://schemas.microsoft.com/office/drawing/2014/main" id="{BFCB9C8D-B3BC-4B77-B326-5DA2D0391FA8}"/>
              </a:ext>
            </a:extLst>
          </p:cNvPr>
          <p:cNvPicPr>
            <a:picLocks noChangeAspect="1" noChangeArrowheads="1"/>
          </p:cNvPicPr>
          <p:nvPr/>
        </p:nvPicPr>
        <p:blipFill>
          <a:blip r:embed="rId3"/>
          <a:stretch>
            <a:fillRect/>
          </a:stretch>
        </p:blipFill>
        <p:spPr bwMode="auto">
          <a:xfrm>
            <a:off x="3369403" y="2345579"/>
            <a:ext cx="2861304" cy="377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e 8">
            <a:extLst>
              <a:ext uri="{FF2B5EF4-FFF2-40B4-BE49-F238E27FC236}">
                <a16:creationId xmlns:a16="http://schemas.microsoft.com/office/drawing/2014/main" id="{48ECBAE5-C91A-4443-B8B7-A70F9A2AFB1A}"/>
              </a:ext>
            </a:extLst>
          </p:cNvPr>
          <p:cNvGrpSpPr/>
          <p:nvPr/>
        </p:nvGrpSpPr>
        <p:grpSpPr>
          <a:xfrm>
            <a:off x="8931205" y="1079193"/>
            <a:ext cx="2828994" cy="551197"/>
            <a:chOff x="2742" y="10322"/>
            <a:chExt cx="1649118" cy="659647"/>
          </a:xfrm>
        </p:grpSpPr>
        <p:sp>
          <p:nvSpPr>
            <p:cNvPr id="10" name="Rectangle 9">
              <a:extLst>
                <a:ext uri="{FF2B5EF4-FFF2-40B4-BE49-F238E27FC236}">
                  <a16:creationId xmlns:a16="http://schemas.microsoft.com/office/drawing/2014/main" id="{0A36B2A8-592C-4AAE-9BF7-CFF5DDFD0E3E}"/>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ZoneTexte 11">
              <a:extLst>
                <a:ext uri="{FF2B5EF4-FFF2-40B4-BE49-F238E27FC236}">
                  <a16:creationId xmlns:a16="http://schemas.microsoft.com/office/drawing/2014/main" id="{6A615F1A-51CE-4403-9696-6F23D12E012D}"/>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3" name="Rectangle 12">
            <a:extLst>
              <a:ext uri="{FF2B5EF4-FFF2-40B4-BE49-F238E27FC236}">
                <a16:creationId xmlns:a16="http://schemas.microsoft.com/office/drawing/2014/main" id="{5A7C47BD-5B0D-42C0-93AB-2AE7EECBC983}"/>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3563102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22</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6220875" y="2695430"/>
            <a:ext cx="5443370" cy="3421868"/>
          </a:xfrm>
        </p:spPr>
        <p:txBody>
          <a:bodyPr anchor="ctr"/>
          <a:lstStyle/>
          <a:p>
            <a:pPr algn="ctr"/>
            <a:r>
              <a:rPr lang="fr-FR" sz="1800"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actions prioritaires allez-vous mener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Comment sont-elles réparties ?</a:t>
            </a: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996009"/>
          </a:xfrm>
        </p:spPr>
        <p:txBody>
          <a:bodyPr>
            <a:noAutofit/>
          </a:bodyPr>
          <a:lstStyle/>
          <a:p>
            <a:pPr marL="124797" indent="0">
              <a:spcAft>
                <a:spcPts val="533"/>
              </a:spcAft>
            </a:pPr>
            <a:r>
              <a:rPr lang="fr-FR" sz="1800" dirty="0">
                <a:solidFill>
                  <a:schemeClr val="tx1"/>
                </a:solidFill>
                <a:latin typeface="Marianne" panose="02000000000000000000" pitchFamily="50" charset="0"/>
              </a:rPr>
              <a:t>Un média national contacte le service de communication pour avoir plus d’informations sur les conséquences de la cyberattaque. Il indique que des élus étudiants et enseignants devraient se rendre sur le plateau pour accorder une interview.</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p:txBody>
          <a:bodyPr>
            <a:normAutofit/>
          </a:bodyPr>
          <a:lstStyle/>
          <a:p>
            <a:r>
              <a:rPr lang="fr-FR" sz="3200" dirty="0">
                <a:latin typeface="Marianne" panose="02000000000000000000" pitchFamily="50" charset="0"/>
              </a:rPr>
              <a:t>Stimulus 13</a:t>
            </a:r>
          </a:p>
        </p:txBody>
      </p:sp>
      <p:pic>
        <p:nvPicPr>
          <p:cNvPr id="8" name="Image 5">
            <a:extLst>
              <a:ext uri="{FF2B5EF4-FFF2-40B4-BE49-F238E27FC236}">
                <a16:creationId xmlns:a16="http://schemas.microsoft.com/office/drawing/2014/main" id="{BFCB9C8D-B3BC-4B77-B326-5DA2D0391FA8}"/>
              </a:ext>
            </a:extLst>
          </p:cNvPr>
          <p:cNvPicPr>
            <a:picLocks noChangeAspect="1" noChangeArrowheads="1"/>
          </p:cNvPicPr>
          <p:nvPr/>
        </p:nvPicPr>
        <p:blipFill>
          <a:blip r:embed="rId3"/>
          <a:stretch>
            <a:fillRect/>
          </a:stretch>
        </p:blipFill>
        <p:spPr bwMode="auto">
          <a:xfrm>
            <a:off x="2052475" y="2933441"/>
            <a:ext cx="4168400" cy="294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e 8">
            <a:extLst>
              <a:ext uri="{FF2B5EF4-FFF2-40B4-BE49-F238E27FC236}">
                <a16:creationId xmlns:a16="http://schemas.microsoft.com/office/drawing/2014/main" id="{5ABEEA25-AD07-402E-A8CB-4F39CDDF5323}"/>
              </a:ext>
            </a:extLst>
          </p:cNvPr>
          <p:cNvGrpSpPr/>
          <p:nvPr/>
        </p:nvGrpSpPr>
        <p:grpSpPr>
          <a:xfrm>
            <a:off x="8931205" y="1079193"/>
            <a:ext cx="2828994" cy="551197"/>
            <a:chOff x="2742" y="10322"/>
            <a:chExt cx="1649118" cy="659647"/>
          </a:xfrm>
        </p:grpSpPr>
        <p:sp>
          <p:nvSpPr>
            <p:cNvPr id="10" name="Rectangle 9">
              <a:extLst>
                <a:ext uri="{FF2B5EF4-FFF2-40B4-BE49-F238E27FC236}">
                  <a16:creationId xmlns:a16="http://schemas.microsoft.com/office/drawing/2014/main" id="{F2ED51AF-ABBF-47CB-946A-AA0BD2B33A62}"/>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ZoneTexte 11">
              <a:extLst>
                <a:ext uri="{FF2B5EF4-FFF2-40B4-BE49-F238E27FC236}">
                  <a16:creationId xmlns:a16="http://schemas.microsoft.com/office/drawing/2014/main" id="{1842E09D-CE3F-4B82-8954-FFA0412CD9AC}"/>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3" name="Rectangle 12">
            <a:extLst>
              <a:ext uri="{FF2B5EF4-FFF2-40B4-BE49-F238E27FC236}">
                <a16:creationId xmlns:a16="http://schemas.microsoft.com/office/drawing/2014/main" id="{74761193-D715-4349-9BF7-FB85FB234430}"/>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2229231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23</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6300115" y="3527582"/>
            <a:ext cx="5364130" cy="2589715"/>
          </a:xfrm>
        </p:spPr>
        <p:txBody>
          <a:bodyPr anchor="ctr"/>
          <a:lstStyle/>
          <a:p>
            <a:pPr algn="ctr"/>
            <a:r>
              <a:rPr lang="fr-FR"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actions prioritaires allez-vous mener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Comment sont-elles réparties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Décidez-vous de négocier avec le groupe d’attaquants</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Envisagez-vous de payer ou non la rançon ?</a:t>
            </a: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1764094"/>
          </a:xfrm>
        </p:spPr>
        <p:txBody>
          <a:bodyPr>
            <a:noAutofit/>
          </a:bodyPr>
          <a:lstStyle/>
          <a:p>
            <a:pPr marL="124797" indent="0" algn="just">
              <a:spcAft>
                <a:spcPts val="533"/>
              </a:spcAft>
            </a:pPr>
            <a:r>
              <a:rPr lang="fr-FR" dirty="0">
                <a:solidFill>
                  <a:schemeClr val="tx1"/>
                </a:solidFill>
                <a:latin typeface="Marianne" panose="02000000000000000000" pitchFamily="50" charset="0"/>
              </a:rPr>
              <a:t>Le groupe d’attaquants menace maintenant l’établissement de publier plusieurs jeux de données exfiltrées si une rançon de 10 bitcoins n’est pas payée. </a:t>
            </a:r>
          </a:p>
          <a:p>
            <a:pPr marL="124797" indent="0" algn="just">
              <a:spcAft>
                <a:spcPts val="533"/>
              </a:spcAft>
            </a:pPr>
            <a:r>
              <a:rPr lang="fr-FR" dirty="0">
                <a:solidFill>
                  <a:schemeClr val="tx1"/>
                </a:solidFill>
                <a:latin typeface="Marianne" panose="02000000000000000000" pitchFamily="50" charset="0"/>
              </a:rPr>
              <a:t>Il s’agit notamment de données personnelles des personnels académiques de l’établissement. On y retrouve également les données de santé utilisées par le pôle santé et infirmerie, accueillant les étudiants de l’établissement.</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p:txBody>
          <a:bodyPr>
            <a:normAutofit/>
          </a:bodyPr>
          <a:lstStyle/>
          <a:p>
            <a:r>
              <a:rPr lang="fr-FR" sz="3200" dirty="0">
                <a:latin typeface="Marianne" panose="02000000000000000000" pitchFamily="50" charset="0"/>
              </a:rPr>
              <a:t>Stimulus 14</a:t>
            </a:r>
          </a:p>
        </p:txBody>
      </p:sp>
      <p:pic>
        <p:nvPicPr>
          <p:cNvPr id="8" name="Image 5">
            <a:extLst>
              <a:ext uri="{FF2B5EF4-FFF2-40B4-BE49-F238E27FC236}">
                <a16:creationId xmlns:a16="http://schemas.microsoft.com/office/drawing/2014/main" id="{BFCB9C8D-B3BC-4B77-B326-5DA2D0391FA8}"/>
              </a:ext>
            </a:extLst>
          </p:cNvPr>
          <p:cNvPicPr>
            <a:picLocks noChangeAspect="1" noChangeArrowheads="1"/>
          </p:cNvPicPr>
          <p:nvPr/>
        </p:nvPicPr>
        <p:blipFill>
          <a:blip r:embed="rId3"/>
          <a:stretch>
            <a:fillRect/>
          </a:stretch>
        </p:blipFill>
        <p:spPr bwMode="auto">
          <a:xfrm>
            <a:off x="527755" y="3527583"/>
            <a:ext cx="5364130" cy="2491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e 8">
            <a:extLst>
              <a:ext uri="{FF2B5EF4-FFF2-40B4-BE49-F238E27FC236}">
                <a16:creationId xmlns:a16="http://schemas.microsoft.com/office/drawing/2014/main" id="{D9DEB9F7-E3F8-4DA6-921A-941BFC222C19}"/>
              </a:ext>
            </a:extLst>
          </p:cNvPr>
          <p:cNvGrpSpPr/>
          <p:nvPr/>
        </p:nvGrpSpPr>
        <p:grpSpPr>
          <a:xfrm>
            <a:off x="8931205" y="1079193"/>
            <a:ext cx="2828994" cy="551197"/>
            <a:chOff x="2742" y="10322"/>
            <a:chExt cx="1649118" cy="659647"/>
          </a:xfrm>
        </p:grpSpPr>
        <p:sp>
          <p:nvSpPr>
            <p:cNvPr id="10" name="Rectangle 9">
              <a:extLst>
                <a:ext uri="{FF2B5EF4-FFF2-40B4-BE49-F238E27FC236}">
                  <a16:creationId xmlns:a16="http://schemas.microsoft.com/office/drawing/2014/main" id="{68D11D5F-B419-4362-8E1D-852607F23F09}"/>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ZoneTexte 11">
              <a:extLst>
                <a:ext uri="{FF2B5EF4-FFF2-40B4-BE49-F238E27FC236}">
                  <a16:creationId xmlns:a16="http://schemas.microsoft.com/office/drawing/2014/main" id="{BCEEA6C4-9C87-4E1F-838C-B9B49651E594}"/>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3" name="Rectangle 12">
            <a:extLst>
              <a:ext uri="{FF2B5EF4-FFF2-40B4-BE49-F238E27FC236}">
                <a16:creationId xmlns:a16="http://schemas.microsoft.com/office/drawing/2014/main" id="{886DE758-F063-467D-82DB-248C72574AE9}"/>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1475678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DE7332D-AD84-4C64-8B1E-C16E9F8519BF}"/>
              </a:ext>
            </a:extLst>
          </p:cNvPr>
          <p:cNvSpPr>
            <a:spLocks noGrp="1"/>
          </p:cNvSpPr>
          <p:nvPr>
            <p:ph type="sldNum" sz="quarter" idx="4"/>
          </p:nvPr>
        </p:nvSpPr>
        <p:spPr/>
        <p:txBody>
          <a:bodyPr/>
          <a:lstStyle/>
          <a:p>
            <a:pPr defTabSz="1219170"/>
            <a:fld id="{733122C9-A0B9-462F-8757-0847AD287B63}" type="slidenum">
              <a:rPr lang="fr-FR">
                <a:solidFill>
                  <a:srgbClr val="FFFFFF"/>
                </a:solidFill>
                <a:latin typeface="Arial"/>
              </a:rPr>
              <a:pPr defTabSz="1219170"/>
              <a:t>24</a:t>
            </a:fld>
            <a:endParaRPr lang="fr-FR" dirty="0">
              <a:solidFill>
                <a:srgbClr val="FFFFFF"/>
              </a:solidFill>
              <a:latin typeface="Arial"/>
            </a:endParaRPr>
          </a:p>
        </p:txBody>
      </p:sp>
      <p:sp>
        <p:nvSpPr>
          <p:cNvPr id="4" name="Espace réservé du texte 3">
            <a:extLst>
              <a:ext uri="{FF2B5EF4-FFF2-40B4-BE49-F238E27FC236}">
                <a16:creationId xmlns:a16="http://schemas.microsoft.com/office/drawing/2014/main" id="{E8AFDBF7-4D60-495F-9167-8D83DDCFA574}"/>
              </a:ext>
            </a:extLst>
          </p:cNvPr>
          <p:cNvSpPr>
            <a:spLocks noGrp="1"/>
          </p:cNvSpPr>
          <p:nvPr>
            <p:ph type="body" sz="quarter" idx="13"/>
          </p:nvPr>
        </p:nvSpPr>
        <p:spPr>
          <a:xfrm>
            <a:off x="431800" y="2852936"/>
            <a:ext cx="8339667" cy="1295731"/>
          </a:xfrm>
          <a:solidFill>
            <a:schemeClr val="bg1"/>
          </a:solidFill>
        </p:spPr>
        <p:txBody>
          <a:bodyPr vert="horz" lIns="0" tIns="0" rIns="0" bIns="0" rtlCol="0" anchor="ctr" anchorCtr="0">
            <a:noAutofit/>
          </a:bodyPr>
          <a:lstStyle/>
          <a:p>
            <a:pPr marL="122764" indent="0">
              <a:buNone/>
            </a:pPr>
            <a:r>
              <a:rPr lang="fr-FR" dirty="0">
                <a:latin typeface="Marianne" panose="02000000000000000000" pitchFamily="50" charset="0"/>
              </a:rPr>
              <a:t>PHASE 3 : RELANCE DES ACTIVITES / DURCISSEMENT</a:t>
            </a:r>
          </a:p>
          <a:p>
            <a:pPr marL="122764" indent="0">
              <a:buNone/>
            </a:pPr>
            <a:r>
              <a:rPr lang="fr-FR" sz="1400" dirty="0">
                <a:latin typeface="Marianne" panose="02000000000000000000" pitchFamily="50" charset="0"/>
              </a:rPr>
              <a:t>Stimuli 15-18 – 23 minutes Estimes</a:t>
            </a:r>
          </a:p>
        </p:txBody>
      </p:sp>
    </p:spTree>
    <p:extLst>
      <p:ext uri="{BB962C8B-B14F-4D97-AF65-F5344CB8AC3E}">
        <p14:creationId xmlns:p14="http://schemas.microsoft.com/office/powerpoint/2010/main" val="559082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25</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5894363" y="2695430"/>
            <a:ext cx="5769882" cy="3421868"/>
          </a:xfrm>
        </p:spPr>
        <p:txBody>
          <a:bodyPr anchor="ctr"/>
          <a:lstStyle/>
          <a:p>
            <a:pPr algn="ctr"/>
            <a:r>
              <a:rPr lang="fr-FR" sz="1800"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La cellule de crise a-t-elle connaissance du fonctionnement de la chaîne de signalement et gestion de crise ministérielle de tutelle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actions prioritaires allez-vous mener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Comment sont-elles réparties ?</a:t>
            </a: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996009"/>
          </a:xfrm>
        </p:spPr>
        <p:txBody>
          <a:bodyPr>
            <a:noAutofit/>
          </a:bodyPr>
          <a:lstStyle/>
          <a:p>
            <a:pPr marL="124797" indent="0" algn="just">
              <a:spcAft>
                <a:spcPts val="533"/>
              </a:spcAft>
            </a:pPr>
            <a:r>
              <a:rPr lang="fr-FR" sz="1800" dirty="0">
                <a:solidFill>
                  <a:schemeClr val="tx1"/>
                </a:solidFill>
                <a:latin typeface="Marianne" panose="02000000000000000000" pitchFamily="50" charset="0"/>
              </a:rPr>
              <a:t>Après signalement à la chaîne de gestion des incidents organisée par votre Ministère de tutelle, celle-ci contacte votre RSSI afin de disposer d’éléments sur l’attaque en cours. Elle souhaite savoir si l’établissement reçoit l’aide d’un prestataire technique (type PRIS, remédiation, avocat, etc.).</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p:txBody>
          <a:bodyPr>
            <a:normAutofit/>
          </a:bodyPr>
          <a:lstStyle/>
          <a:p>
            <a:r>
              <a:rPr lang="fr-FR" sz="3200" dirty="0">
                <a:latin typeface="Marianne" panose="02000000000000000000" pitchFamily="50" charset="0"/>
              </a:rPr>
              <a:t>Stimulus 15</a:t>
            </a:r>
          </a:p>
        </p:txBody>
      </p:sp>
      <p:pic>
        <p:nvPicPr>
          <p:cNvPr id="4" name="Image 3">
            <a:extLst>
              <a:ext uri="{FF2B5EF4-FFF2-40B4-BE49-F238E27FC236}">
                <a16:creationId xmlns:a16="http://schemas.microsoft.com/office/drawing/2014/main" id="{9826846F-EC43-4693-9F5D-B91EA83D8615}"/>
              </a:ext>
            </a:extLst>
          </p:cNvPr>
          <p:cNvPicPr>
            <a:picLocks noChangeAspect="1"/>
          </p:cNvPicPr>
          <p:nvPr/>
        </p:nvPicPr>
        <p:blipFill>
          <a:blip r:embed="rId3"/>
          <a:stretch>
            <a:fillRect/>
          </a:stretch>
        </p:blipFill>
        <p:spPr>
          <a:xfrm>
            <a:off x="1111347" y="3268845"/>
            <a:ext cx="4632447" cy="2501225"/>
          </a:xfrm>
          <a:prstGeom prst="rect">
            <a:avLst/>
          </a:prstGeom>
        </p:spPr>
      </p:pic>
      <p:grpSp>
        <p:nvGrpSpPr>
          <p:cNvPr id="8" name="Groupe 7">
            <a:extLst>
              <a:ext uri="{FF2B5EF4-FFF2-40B4-BE49-F238E27FC236}">
                <a16:creationId xmlns:a16="http://schemas.microsoft.com/office/drawing/2014/main" id="{058145CE-7873-4A9E-89D1-A293BE13EA82}"/>
              </a:ext>
            </a:extLst>
          </p:cNvPr>
          <p:cNvGrpSpPr/>
          <p:nvPr/>
        </p:nvGrpSpPr>
        <p:grpSpPr>
          <a:xfrm>
            <a:off x="8931205" y="1079193"/>
            <a:ext cx="2828994" cy="551197"/>
            <a:chOff x="2742" y="10322"/>
            <a:chExt cx="1649118" cy="659647"/>
          </a:xfrm>
        </p:grpSpPr>
        <p:sp>
          <p:nvSpPr>
            <p:cNvPr id="9" name="Rectangle 8">
              <a:extLst>
                <a:ext uri="{FF2B5EF4-FFF2-40B4-BE49-F238E27FC236}">
                  <a16:creationId xmlns:a16="http://schemas.microsoft.com/office/drawing/2014/main" id="{E4F2A06D-BDFD-40DC-AC3D-4A2CED86027F}"/>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ZoneTexte 9">
              <a:extLst>
                <a:ext uri="{FF2B5EF4-FFF2-40B4-BE49-F238E27FC236}">
                  <a16:creationId xmlns:a16="http://schemas.microsoft.com/office/drawing/2014/main" id="{EB123350-C968-41BC-8EBB-681B82FD6298}"/>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2" name="Rectangle 11">
            <a:extLst>
              <a:ext uri="{FF2B5EF4-FFF2-40B4-BE49-F238E27FC236}">
                <a16:creationId xmlns:a16="http://schemas.microsoft.com/office/drawing/2014/main" id="{01866772-6064-4CED-8C53-9BBC65C0838D}"/>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25213714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26</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6096000" y="2695430"/>
            <a:ext cx="5568245" cy="3421868"/>
          </a:xfrm>
        </p:spPr>
        <p:txBody>
          <a:bodyPr anchor="ctr"/>
          <a:lstStyle/>
          <a:p>
            <a:pPr algn="ctr"/>
            <a:r>
              <a:rPr lang="fr-FR" sz="1800"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actions prioritaires allez-vous mener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Comment sont-elles réparties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Décidez-vous d’échanger avec :</a:t>
            </a:r>
          </a:p>
          <a:p>
            <a:pPr marL="849578" lvl="1" indent="-380990">
              <a:spcBef>
                <a:spcPts val="0"/>
              </a:spcBef>
              <a:spcAft>
                <a:spcPts val="0"/>
              </a:spcAft>
              <a:buFont typeface="Arial" panose="020B0604020202020204" pitchFamily="34" charset="0"/>
              <a:buChar char="-"/>
            </a:pPr>
            <a:r>
              <a:rPr lang="fr-FR" sz="1333" dirty="0">
                <a:solidFill>
                  <a:schemeClr val="accent2"/>
                </a:solidFill>
                <a:latin typeface="Marianne" panose="02000000000000000000" pitchFamily="50" charset="0"/>
              </a:rPr>
              <a:t>les organismes tutelles des laboratoires de recherche impliqués ? A quel niveau ?</a:t>
            </a:r>
          </a:p>
          <a:p>
            <a:pPr marL="849578" lvl="1" indent="-380990">
              <a:spcBef>
                <a:spcPts val="0"/>
              </a:spcBef>
              <a:spcAft>
                <a:spcPts val="0"/>
              </a:spcAft>
              <a:buFont typeface="Arial" panose="020B0604020202020204" pitchFamily="34" charset="0"/>
              <a:buChar char="-"/>
            </a:pPr>
            <a:r>
              <a:rPr lang="fr-FR" sz="1333" dirty="0">
                <a:solidFill>
                  <a:schemeClr val="accent2"/>
                </a:solidFill>
                <a:latin typeface="Marianne" panose="02000000000000000000" pitchFamily="50" charset="0"/>
              </a:rPr>
              <a:t>les directeurs et directrices des unités de recherche concernés ?</a:t>
            </a:r>
          </a:p>
          <a:p>
            <a:pPr marL="849578" lvl="1" indent="-380990">
              <a:spcBef>
                <a:spcPts val="0"/>
              </a:spcBef>
              <a:spcAft>
                <a:spcPts val="0"/>
              </a:spcAft>
              <a:buFont typeface="Arial" panose="020B0604020202020204" pitchFamily="34" charset="0"/>
              <a:buChar char="-"/>
            </a:pPr>
            <a:r>
              <a:rPr lang="fr-FR" sz="1333" dirty="0">
                <a:solidFill>
                  <a:schemeClr val="accent2"/>
                </a:solidFill>
                <a:latin typeface="Marianne" panose="02000000000000000000" pitchFamily="50" charset="0"/>
              </a:rPr>
              <a:t>l’ensemble des populations concernées ? </a:t>
            </a:r>
          </a:p>
          <a:p>
            <a:pPr lvl="1" indent="0">
              <a:spcBef>
                <a:spcPts val="0"/>
              </a:spcBef>
              <a:spcAft>
                <a:spcPts val="0"/>
              </a:spcAft>
              <a:buNone/>
            </a:pPr>
            <a:endParaRPr lang="fr-FR" sz="1333" dirty="0">
              <a:solidFill>
                <a:schemeClr val="accent2"/>
              </a:solidFill>
              <a:latin typeface="Marianne" panose="02000000000000000000" pitchFamily="50" charset="0"/>
            </a:endParaRP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996009"/>
          </a:xfrm>
        </p:spPr>
        <p:txBody>
          <a:bodyPr>
            <a:noAutofit/>
          </a:bodyPr>
          <a:lstStyle/>
          <a:p>
            <a:pPr marL="124797" indent="0" algn="just">
              <a:spcAft>
                <a:spcPts val="533"/>
              </a:spcAft>
            </a:pPr>
            <a:r>
              <a:rPr lang="fr-FR" sz="1800" dirty="0">
                <a:solidFill>
                  <a:schemeClr val="tx1"/>
                </a:solidFill>
                <a:latin typeface="Marianne" panose="02000000000000000000" pitchFamily="50" charset="0"/>
              </a:rPr>
              <a:t>L’attaque a conduit à éteindre l’ensemble du SI. Le RSSI constate que certains chercheurs affiliés à d’autres organismes de recherche ont rallumé des postes de travail contrairement au plan défini avec votre PRIS.</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p:txBody>
          <a:bodyPr>
            <a:normAutofit/>
          </a:bodyPr>
          <a:lstStyle/>
          <a:p>
            <a:r>
              <a:rPr lang="fr-FR" sz="3200" dirty="0">
                <a:latin typeface="Marianne" panose="02000000000000000000" pitchFamily="50" charset="0"/>
              </a:rPr>
              <a:t>Stimulus 16</a:t>
            </a:r>
          </a:p>
        </p:txBody>
      </p:sp>
      <p:grpSp>
        <p:nvGrpSpPr>
          <p:cNvPr id="8" name="Groupe 7">
            <a:extLst>
              <a:ext uri="{FF2B5EF4-FFF2-40B4-BE49-F238E27FC236}">
                <a16:creationId xmlns:a16="http://schemas.microsoft.com/office/drawing/2014/main" id="{4BCA2F1E-B9CF-4858-AAC8-2601B9B49472}"/>
              </a:ext>
            </a:extLst>
          </p:cNvPr>
          <p:cNvGrpSpPr/>
          <p:nvPr/>
        </p:nvGrpSpPr>
        <p:grpSpPr>
          <a:xfrm>
            <a:off x="590846" y="2896877"/>
            <a:ext cx="4275552" cy="3032009"/>
            <a:chOff x="590846" y="2896877"/>
            <a:chExt cx="4275552" cy="3032009"/>
          </a:xfrm>
        </p:grpSpPr>
        <p:pic>
          <p:nvPicPr>
            <p:cNvPr id="4" name="Image 3">
              <a:extLst>
                <a:ext uri="{FF2B5EF4-FFF2-40B4-BE49-F238E27FC236}">
                  <a16:creationId xmlns:a16="http://schemas.microsoft.com/office/drawing/2014/main" id="{2CA44DC2-AC85-4BF3-9D52-9EED7D01E1BF}"/>
                </a:ext>
              </a:extLst>
            </p:cNvPr>
            <p:cNvPicPr>
              <a:picLocks noChangeAspect="1"/>
            </p:cNvPicPr>
            <p:nvPr/>
          </p:nvPicPr>
          <p:blipFill>
            <a:blip r:embed="rId3"/>
            <a:stretch>
              <a:fillRect/>
            </a:stretch>
          </p:blipFill>
          <p:spPr>
            <a:xfrm>
              <a:off x="590846" y="2896877"/>
              <a:ext cx="4275552" cy="3032009"/>
            </a:xfrm>
            <a:prstGeom prst="rect">
              <a:avLst/>
            </a:prstGeom>
          </p:spPr>
        </p:pic>
        <p:sp>
          <p:nvSpPr>
            <p:cNvPr id="7" name="Rectangle 6">
              <a:extLst>
                <a:ext uri="{FF2B5EF4-FFF2-40B4-BE49-F238E27FC236}">
                  <a16:creationId xmlns:a16="http://schemas.microsoft.com/office/drawing/2014/main" id="{35239D19-9E9B-4853-83AB-C35684FE1D16}"/>
                </a:ext>
              </a:extLst>
            </p:cNvPr>
            <p:cNvSpPr/>
            <p:nvPr/>
          </p:nvSpPr>
          <p:spPr>
            <a:xfrm>
              <a:off x="1697183" y="4013020"/>
              <a:ext cx="2062878" cy="4923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800" b="1" dirty="0">
                  <a:ln w="0"/>
                  <a:solidFill>
                    <a:schemeClr val="accent1"/>
                  </a:solidFill>
                  <a:effectLst>
                    <a:outerShdw blurRad="38100" dist="25400" dir="5400000" algn="ctr" rotWithShape="0">
                      <a:srgbClr val="6E747A">
                        <a:alpha val="43000"/>
                      </a:srgbClr>
                    </a:outerShdw>
                  </a:effectLst>
                  <a:latin typeface="Bahnschrift SemiLight SemiConde" panose="020B0502040204020203" pitchFamily="34" charset="0"/>
                </a:rPr>
                <a:t>Coordination</a:t>
              </a:r>
            </a:p>
          </p:txBody>
        </p:sp>
      </p:grpSp>
      <p:grpSp>
        <p:nvGrpSpPr>
          <p:cNvPr id="10" name="Groupe 9">
            <a:extLst>
              <a:ext uri="{FF2B5EF4-FFF2-40B4-BE49-F238E27FC236}">
                <a16:creationId xmlns:a16="http://schemas.microsoft.com/office/drawing/2014/main" id="{3B2E2902-EED2-4D06-9153-608DCDC3524A}"/>
              </a:ext>
            </a:extLst>
          </p:cNvPr>
          <p:cNvGrpSpPr/>
          <p:nvPr/>
        </p:nvGrpSpPr>
        <p:grpSpPr>
          <a:xfrm>
            <a:off x="8931205" y="1079193"/>
            <a:ext cx="2828994" cy="551197"/>
            <a:chOff x="2742" y="10322"/>
            <a:chExt cx="1649118" cy="659647"/>
          </a:xfrm>
        </p:grpSpPr>
        <p:sp>
          <p:nvSpPr>
            <p:cNvPr id="12" name="Rectangle 11">
              <a:extLst>
                <a:ext uri="{FF2B5EF4-FFF2-40B4-BE49-F238E27FC236}">
                  <a16:creationId xmlns:a16="http://schemas.microsoft.com/office/drawing/2014/main" id="{82BB1CB1-64BE-454B-BB59-347114BCF3FA}"/>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ZoneTexte 12">
              <a:extLst>
                <a:ext uri="{FF2B5EF4-FFF2-40B4-BE49-F238E27FC236}">
                  <a16:creationId xmlns:a16="http://schemas.microsoft.com/office/drawing/2014/main" id="{BAB49C4A-307F-4513-8693-7581C8D78A94}"/>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4" name="Rectangle 13">
            <a:extLst>
              <a:ext uri="{FF2B5EF4-FFF2-40B4-BE49-F238E27FC236}">
                <a16:creationId xmlns:a16="http://schemas.microsoft.com/office/drawing/2014/main" id="{BDD82AFC-4F72-4FF8-96FD-058AED1CEC27}"/>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2738328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27</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4811151" y="2743507"/>
            <a:ext cx="6853469" cy="3421868"/>
          </a:xfrm>
        </p:spPr>
        <p:txBody>
          <a:bodyPr anchor="ctr"/>
          <a:lstStyle/>
          <a:p>
            <a:pPr algn="ctr"/>
            <a:r>
              <a:rPr lang="fr-FR" sz="1800"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Répondez-vous favorablement à la demande ? Comment ?</a:t>
            </a: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1974406"/>
          </a:xfrm>
        </p:spPr>
        <p:txBody>
          <a:bodyPr>
            <a:noAutofit/>
          </a:bodyPr>
          <a:lstStyle/>
          <a:p>
            <a:pPr marL="124797" indent="0">
              <a:spcAft>
                <a:spcPts val="533"/>
              </a:spcAft>
            </a:pPr>
            <a:r>
              <a:rPr lang="fr-FR" sz="1800" dirty="0">
                <a:solidFill>
                  <a:schemeClr val="tx1"/>
                </a:solidFill>
                <a:latin typeface="Marianne" panose="02000000000000000000" pitchFamily="50" charset="0"/>
              </a:rPr>
              <a:t>Un agent vous contacte en se présentant comme agent de l’ANSSI, du CERT-FR précisément. Il vous indique vouloir vous accompagner et organiser une réunion avec toute votre cellule de crise. Il vous précise que le CERT-FR a été informé de l’attaque par la cellule de crise cyber de votre ministère de tutelle et évalue la gravité de l’attaque à un niveau maximal. Vos unités de recherche les plus sensibles et vos ZRR sont en effet touchées et le risque de latéralisation est critique.</a:t>
            </a:r>
          </a:p>
          <a:p>
            <a:pPr marL="124797" indent="0">
              <a:spcAft>
                <a:spcPts val="533"/>
              </a:spcAft>
            </a:pPr>
            <a:endParaRPr lang="fr-FR" sz="1800" dirty="0">
              <a:solidFill>
                <a:schemeClr val="tx1"/>
              </a:solidFill>
              <a:latin typeface="Marianne" panose="02000000000000000000" pitchFamily="50" charset="0"/>
            </a:endParaRP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p:txBody>
          <a:bodyPr>
            <a:normAutofit/>
          </a:bodyPr>
          <a:lstStyle/>
          <a:p>
            <a:r>
              <a:rPr lang="fr-FR" sz="3200" dirty="0">
                <a:latin typeface="Marianne" panose="02000000000000000000" pitchFamily="50" charset="0"/>
              </a:rPr>
              <a:t>Stimulus 17</a:t>
            </a:r>
          </a:p>
        </p:txBody>
      </p:sp>
      <p:pic>
        <p:nvPicPr>
          <p:cNvPr id="8" name="Image 5">
            <a:extLst>
              <a:ext uri="{FF2B5EF4-FFF2-40B4-BE49-F238E27FC236}">
                <a16:creationId xmlns:a16="http://schemas.microsoft.com/office/drawing/2014/main" id="{BFCB9C8D-B3BC-4B77-B326-5DA2D0391FA8}"/>
              </a:ext>
            </a:extLst>
          </p:cNvPr>
          <p:cNvPicPr>
            <a:picLocks noChangeAspect="1" noChangeArrowheads="1"/>
          </p:cNvPicPr>
          <p:nvPr/>
        </p:nvPicPr>
        <p:blipFill>
          <a:blip r:embed="rId3"/>
          <a:stretch>
            <a:fillRect/>
          </a:stretch>
        </p:blipFill>
        <p:spPr bwMode="auto">
          <a:xfrm>
            <a:off x="1359902" y="3424449"/>
            <a:ext cx="2523149" cy="2523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e 8">
            <a:extLst>
              <a:ext uri="{FF2B5EF4-FFF2-40B4-BE49-F238E27FC236}">
                <a16:creationId xmlns:a16="http://schemas.microsoft.com/office/drawing/2014/main" id="{AA6F68D5-4796-449A-9074-47F1F13E3205}"/>
              </a:ext>
            </a:extLst>
          </p:cNvPr>
          <p:cNvGrpSpPr/>
          <p:nvPr/>
        </p:nvGrpSpPr>
        <p:grpSpPr>
          <a:xfrm>
            <a:off x="8931205" y="1079193"/>
            <a:ext cx="2828994" cy="551197"/>
            <a:chOff x="2742" y="10322"/>
            <a:chExt cx="1649118" cy="659647"/>
          </a:xfrm>
        </p:grpSpPr>
        <p:sp>
          <p:nvSpPr>
            <p:cNvPr id="10" name="Rectangle 9">
              <a:extLst>
                <a:ext uri="{FF2B5EF4-FFF2-40B4-BE49-F238E27FC236}">
                  <a16:creationId xmlns:a16="http://schemas.microsoft.com/office/drawing/2014/main" id="{B94CAB8C-89AB-436B-9044-647AB303328F}"/>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ZoneTexte 11">
              <a:extLst>
                <a:ext uri="{FF2B5EF4-FFF2-40B4-BE49-F238E27FC236}">
                  <a16:creationId xmlns:a16="http://schemas.microsoft.com/office/drawing/2014/main" id="{F7829D44-85E6-42C7-8309-33379EC8858E}"/>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3" name="Rectangle 12">
            <a:extLst>
              <a:ext uri="{FF2B5EF4-FFF2-40B4-BE49-F238E27FC236}">
                <a16:creationId xmlns:a16="http://schemas.microsoft.com/office/drawing/2014/main" id="{319D7712-5852-4609-BCB7-A5036C5C0D2C}"/>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509965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28</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7948246" y="2593830"/>
            <a:ext cx="3716374" cy="3421868"/>
          </a:xfrm>
        </p:spPr>
        <p:txBody>
          <a:bodyPr anchor="ctr"/>
          <a:lstStyle/>
          <a:p>
            <a:pPr algn="ctr"/>
            <a:r>
              <a:rPr lang="fr-FR" sz="1800" dirty="0">
                <a:solidFill>
                  <a:schemeClr val="accent2"/>
                </a:solidFill>
                <a:latin typeface="Marianne" panose="02000000000000000000" pitchFamily="50" charset="0"/>
              </a:rPr>
              <a:t>Fil conducteur :</a:t>
            </a:r>
          </a:p>
          <a:p>
            <a:pPr marL="408514" indent="-285750">
              <a:buFontTx/>
              <a:buChar char="-"/>
            </a:pPr>
            <a:r>
              <a:rPr lang="fr-FR" sz="1600" dirty="0">
                <a:solidFill>
                  <a:schemeClr val="accent2"/>
                </a:solidFill>
                <a:latin typeface="Marianne" panose="02000000000000000000" pitchFamily="50" charset="0"/>
              </a:rPr>
              <a:t>Identifiez le fil conducteur du point de situation à partager à votre HFDS</a:t>
            </a:r>
          </a:p>
          <a:p>
            <a:endParaRPr lang="fr-FR" sz="1600" dirty="0">
              <a:solidFill>
                <a:schemeClr val="accent2"/>
              </a:solidFill>
              <a:latin typeface="Marianne" panose="02000000000000000000" pitchFamily="50" charset="0"/>
            </a:endParaRP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996009"/>
          </a:xfrm>
        </p:spPr>
        <p:txBody>
          <a:bodyPr>
            <a:noAutofit/>
          </a:bodyPr>
          <a:lstStyle/>
          <a:p>
            <a:pPr marL="124797" indent="0">
              <a:spcAft>
                <a:spcPts val="533"/>
              </a:spcAft>
            </a:pPr>
            <a:r>
              <a:rPr lang="fr-FR" sz="1800" dirty="0">
                <a:solidFill>
                  <a:schemeClr val="tx1"/>
                </a:solidFill>
                <a:latin typeface="Marianne" panose="02000000000000000000" pitchFamily="50" charset="0"/>
              </a:rPr>
              <a:t>Le cabinet du Ministre a appelé la cabinet de la Présidence de votre établissement et souhaite que le chef d’établissement fasse un point de situation. Il vous rappelle avec le Haut Fonctionnaire Défense et Sécurité (HFDS) en ligne dans 20 minutes.</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p:txBody>
          <a:bodyPr>
            <a:normAutofit/>
          </a:bodyPr>
          <a:lstStyle/>
          <a:p>
            <a:r>
              <a:rPr lang="fr-FR" sz="3200" dirty="0">
                <a:latin typeface="Marianne" panose="02000000000000000000" pitchFamily="50" charset="0"/>
              </a:rPr>
              <a:t>Stimulus 18</a:t>
            </a:r>
          </a:p>
        </p:txBody>
      </p:sp>
      <p:sp>
        <p:nvSpPr>
          <p:cNvPr id="11" name="Rectangle 10">
            <a:extLst>
              <a:ext uri="{FF2B5EF4-FFF2-40B4-BE49-F238E27FC236}">
                <a16:creationId xmlns:a16="http://schemas.microsoft.com/office/drawing/2014/main" id="{ED0F4C86-9923-4F35-84B8-8A07FE84D65C}"/>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pic>
        <p:nvPicPr>
          <p:cNvPr id="9" name="Picture 8" descr="Afficher l’image source">
            <a:extLst>
              <a:ext uri="{FF2B5EF4-FFF2-40B4-BE49-F238E27FC236}">
                <a16:creationId xmlns:a16="http://schemas.microsoft.com/office/drawing/2014/main" id="{1D8E9945-419D-4FE9-A566-53400AD5E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803" y="2983961"/>
            <a:ext cx="4267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3">
            <a:extLst>
              <a:ext uri="{FF2B5EF4-FFF2-40B4-BE49-F238E27FC236}">
                <a16:creationId xmlns:a16="http://schemas.microsoft.com/office/drawing/2014/main" id="{4A5E1C34-6B15-40A9-9DFA-2DBAB23FFF41}"/>
              </a:ext>
            </a:extLst>
          </p:cNvPr>
          <p:cNvPicPr>
            <a:picLocks noChangeAspect="1"/>
          </p:cNvPicPr>
          <p:nvPr/>
        </p:nvPicPr>
        <p:blipFill>
          <a:blip r:embed="rId4"/>
          <a:stretch>
            <a:fillRect/>
          </a:stretch>
        </p:blipFill>
        <p:spPr>
          <a:xfrm>
            <a:off x="750561" y="2983961"/>
            <a:ext cx="2333625" cy="1743075"/>
          </a:xfrm>
          <a:prstGeom prst="rect">
            <a:avLst/>
          </a:prstGeom>
        </p:spPr>
      </p:pic>
      <p:grpSp>
        <p:nvGrpSpPr>
          <p:cNvPr id="10" name="Groupe 9">
            <a:extLst>
              <a:ext uri="{FF2B5EF4-FFF2-40B4-BE49-F238E27FC236}">
                <a16:creationId xmlns:a16="http://schemas.microsoft.com/office/drawing/2014/main" id="{9765E119-FE50-44FF-AFC5-6EF188B6AF4A}"/>
              </a:ext>
            </a:extLst>
          </p:cNvPr>
          <p:cNvGrpSpPr/>
          <p:nvPr/>
        </p:nvGrpSpPr>
        <p:grpSpPr>
          <a:xfrm>
            <a:off x="8931205" y="1079193"/>
            <a:ext cx="2828994" cy="551197"/>
            <a:chOff x="2742" y="10322"/>
            <a:chExt cx="1649118" cy="659647"/>
          </a:xfrm>
        </p:grpSpPr>
        <p:sp>
          <p:nvSpPr>
            <p:cNvPr id="12" name="Rectangle 11">
              <a:extLst>
                <a:ext uri="{FF2B5EF4-FFF2-40B4-BE49-F238E27FC236}">
                  <a16:creationId xmlns:a16="http://schemas.microsoft.com/office/drawing/2014/main" id="{8B256AAB-E98B-46CA-B00E-1950FB8CED16}"/>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ZoneTexte 12">
              <a:extLst>
                <a:ext uri="{FF2B5EF4-FFF2-40B4-BE49-F238E27FC236}">
                  <a16:creationId xmlns:a16="http://schemas.microsoft.com/office/drawing/2014/main" id="{DEDA8551-43EF-4CEB-91AF-67301A7566B4}"/>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Tree>
    <p:extLst>
      <p:ext uri="{BB962C8B-B14F-4D97-AF65-F5344CB8AC3E}">
        <p14:creationId xmlns:p14="http://schemas.microsoft.com/office/powerpoint/2010/main" val="26973268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733122C9-A0B9-462F-8757-0847AD287B63}" type="slidenum">
              <a:rPr lang="fr-FR" smtClean="0"/>
              <a:pPr/>
              <a:t>29</a:t>
            </a:fld>
            <a:endParaRPr lang="fr-FR" dirty="0"/>
          </a:p>
        </p:txBody>
      </p:sp>
      <p:sp>
        <p:nvSpPr>
          <p:cNvPr id="6" name="Ellipse 5">
            <a:extLst>
              <a:ext uri="{FF2B5EF4-FFF2-40B4-BE49-F238E27FC236}">
                <a16:creationId xmlns:a16="http://schemas.microsoft.com/office/drawing/2014/main" id="{1602E720-971A-4AD1-BA14-8C7AA7EAB37E}"/>
              </a:ext>
            </a:extLst>
          </p:cNvPr>
          <p:cNvSpPr/>
          <p:nvPr/>
        </p:nvSpPr>
        <p:spPr>
          <a:xfrm>
            <a:off x="5639950" y="1748814"/>
            <a:ext cx="912101" cy="895085"/>
          </a:xfrm>
          <a:prstGeom prst="ellipse">
            <a:avLst/>
          </a:prstGeom>
          <a:solidFill>
            <a:srgbClr val="122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bg1">
                  <a:lumMod val="95000"/>
                </a:schemeClr>
              </a:solidFill>
            </a:endParaRPr>
          </a:p>
        </p:txBody>
      </p:sp>
      <p:sp>
        <p:nvSpPr>
          <p:cNvPr id="7" name="ZoneTexte 6">
            <a:extLst>
              <a:ext uri="{FF2B5EF4-FFF2-40B4-BE49-F238E27FC236}">
                <a16:creationId xmlns:a16="http://schemas.microsoft.com/office/drawing/2014/main" id="{369F2D06-AA0E-431D-BB1F-46EB3978FB93}"/>
              </a:ext>
            </a:extLst>
          </p:cNvPr>
          <p:cNvSpPr txBox="1"/>
          <p:nvPr/>
        </p:nvSpPr>
        <p:spPr>
          <a:xfrm>
            <a:off x="1109446" y="2900942"/>
            <a:ext cx="9973108" cy="923330"/>
          </a:xfrm>
          <a:prstGeom prst="rect">
            <a:avLst/>
          </a:prstGeom>
          <a:noFill/>
        </p:spPr>
        <p:txBody>
          <a:bodyPr wrap="square" rtlCol="0">
            <a:spAutoFit/>
          </a:bodyPr>
          <a:lstStyle/>
          <a:p>
            <a:pPr algn="ctr"/>
            <a:r>
              <a:rPr lang="fr-FR" sz="5400" b="1" dirty="0">
                <a:solidFill>
                  <a:schemeClr val="bg1"/>
                </a:solidFill>
                <a:latin typeface="Marianne" panose="02000000000000000000" pitchFamily="50" charset="0"/>
                <a:ea typeface="Segoe UI Black" panose="020B0A02040204020203" pitchFamily="34" charset="0"/>
                <a:cs typeface="Segoe UI" panose="020B0502040204020203" pitchFamily="34" charset="0"/>
              </a:rPr>
              <a:t>Fin d’exercice/débriefing</a:t>
            </a:r>
          </a:p>
        </p:txBody>
      </p:sp>
      <p:sp>
        <p:nvSpPr>
          <p:cNvPr id="8" name="TextBox 12">
            <a:extLst>
              <a:ext uri="{FF2B5EF4-FFF2-40B4-BE49-F238E27FC236}">
                <a16:creationId xmlns:a16="http://schemas.microsoft.com/office/drawing/2014/main" id="{E4127F17-197B-435B-83E5-C32503F71054}"/>
              </a:ext>
            </a:extLst>
          </p:cNvPr>
          <p:cNvSpPr txBox="1"/>
          <p:nvPr/>
        </p:nvSpPr>
        <p:spPr>
          <a:xfrm>
            <a:off x="5788898" y="1813753"/>
            <a:ext cx="648072" cy="895085"/>
          </a:xfrm>
          <a:prstGeom prst="rect">
            <a:avLst/>
          </a:prstGeom>
          <a:noFill/>
        </p:spPr>
        <p:txBody>
          <a:bodyPr wrap="square" rtlCol="0">
            <a:noAutofit/>
          </a:bodyPr>
          <a:lstStyle/>
          <a:p>
            <a:pPr algn="ctr" defTabSz="1219170"/>
            <a:r>
              <a:rPr lang="en-US" sz="4267" b="1" dirty="0">
                <a:solidFill>
                  <a:schemeClr val="bg1"/>
                </a:solidFill>
                <a:latin typeface="Segoe UI" panose="020B0502040204020203" pitchFamily="34" charset="0"/>
                <a:ea typeface="Tahoma" panose="020B0604030504040204" pitchFamily="34" charset="0"/>
                <a:cs typeface="Segoe UI" panose="020B0502040204020203" pitchFamily="34" charset="0"/>
              </a:rPr>
              <a:t>3</a:t>
            </a:r>
          </a:p>
        </p:txBody>
      </p:sp>
    </p:spTree>
    <p:extLst>
      <p:ext uri="{BB962C8B-B14F-4D97-AF65-F5344CB8AC3E}">
        <p14:creationId xmlns:p14="http://schemas.microsoft.com/office/powerpoint/2010/main" val="3988028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A84E7F4-7FCA-47D4-9B08-120F834A2E46}"/>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3</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19E3AA34-B58C-4ABA-9EE7-D1F6EC26BAE3}"/>
              </a:ext>
            </a:extLst>
          </p:cNvPr>
          <p:cNvSpPr>
            <a:spLocks noGrp="1"/>
          </p:cNvSpPr>
          <p:nvPr>
            <p:ph type="body" sz="quarter" idx="14"/>
          </p:nvPr>
        </p:nvSpPr>
        <p:spPr>
          <a:xfrm>
            <a:off x="431800" y="1947191"/>
            <a:ext cx="10470661" cy="3370397"/>
          </a:xfrm>
        </p:spPr>
        <p:txBody>
          <a:bodyPr/>
          <a:lstStyle/>
          <a:p>
            <a:pPr algn="just">
              <a:spcAft>
                <a:spcPts val="1200"/>
              </a:spcAft>
            </a:pPr>
            <a:r>
              <a:rPr lang="fr-FR" sz="1800" b="1" dirty="0">
                <a:solidFill>
                  <a:schemeClr val="accent2"/>
                </a:solidFill>
                <a:latin typeface="Marianne" panose="02000000000000000000" pitchFamily="50" charset="0"/>
              </a:rPr>
              <a:t>Objectifs de l’exercice :</a:t>
            </a:r>
            <a:r>
              <a:rPr lang="fr-FR" sz="1800" dirty="0">
                <a:solidFill>
                  <a:schemeClr val="accent2"/>
                </a:solidFill>
                <a:latin typeface="Marianne" panose="02000000000000000000" pitchFamily="50" charset="0"/>
              </a:rPr>
              <a:t> </a:t>
            </a:r>
          </a:p>
          <a:p>
            <a:pPr marL="503754" indent="-380990" algn="just">
              <a:spcAft>
                <a:spcPts val="1200"/>
              </a:spcAft>
              <a:buFont typeface="Arial" panose="020B0604020202020204" pitchFamily="34" charset="0"/>
              <a:buChar char="•"/>
            </a:pPr>
            <a:r>
              <a:rPr lang="fr-FR" sz="1800" dirty="0">
                <a:solidFill>
                  <a:schemeClr val="accent2"/>
                </a:solidFill>
                <a:latin typeface="Marianne" panose="02000000000000000000" pitchFamily="50" charset="0"/>
              </a:rPr>
              <a:t>Être sensibilisé aux grands principes de la gestion de crise cyber ; </a:t>
            </a:r>
          </a:p>
          <a:p>
            <a:pPr marL="503754" indent="-380990" algn="just">
              <a:spcAft>
                <a:spcPts val="1200"/>
              </a:spcAft>
              <a:buFont typeface="Arial" panose="020B0604020202020204" pitchFamily="34" charset="0"/>
              <a:buChar char="•"/>
            </a:pPr>
            <a:r>
              <a:rPr lang="fr-FR" sz="1800" dirty="0">
                <a:solidFill>
                  <a:schemeClr val="accent2"/>
                </a:solidFill>
                <a:latin typeface="Marianne" panose="02000000000000000000" pitchFamily="50" charset="0"/>
              </a:rPr>
              <a:t>Réfléchir aux actions à mener en temps de crise / aux acteurs à mobiliser</a:t>
            </a:r>
          </a:p>
          <a:p>
            <a:pPr marL="503754" indent="-380990" algn="just">
              <a:spcAft>
                <a:spcPts val="1200"/>
              </a:spcAft>
              <a:buFont typeface="Arial" panose="020B0604020202020204" pitchFamily="34" charset="0"/>
              <a:buChar char="•"/>
            </a:pPr>
            <a:r>
              <a:rPr lang="fr-FR" sz="1800" dirty="0">
                <a:solidFill>
                  <a:schemeClr val="accent2"/>
                </a:solidFill>
                <a:latin typeface="Marianne" panose="02000000000000000000" pitchFamily="50" charset="0"/>
              </a:rPr>
              <a:t>Développer son dispositif de gestion de crise</a:t>
            </a:r>
          </a:p>
        </p:txBody>
      </p:sp>
      <p:sp>
        <p:nvSpPr>
          <p:cNvPr id="6" name="Titre 5">
            <a:extLst>
              <a:ext uri="{FF2B5EF4-FFF2-40B4-BE49-F238E27FC236}">
                <a16:creationId xmlns:a16="http://schemas.microsoft.com/office/drawing/2014/main" id="{C9780155-09BB-4853-8847-6AF9E9B00722}"/>
              </a:ext>
            </a:extLst>
          </p:cNvPr>
          <p:cNvSpPr>
            <a:spLocks noGrp="1"/>
          </p:cNvSpPr>
          <p:nvPr>
            <p:ph type="title"/>
          </p:nvPr>
        </p:nvSpPr>
        <p:spPr>
          <a:xfrm>
            <a:off x="431801" y="910402"/>
            <a:ext cx="11233151" cy="719988"/>
          </a:xfrm>
        </p:spPr>
        <p:txBody>
          <a:bodyPr>
            <a:normAutofit/>
          </a:bodyPr>
          <a:lstStyle/>
          <a:p>
            <a:r>
              <a:rPr lang="fr-FR" sz="2400" dirty="0">
                <a:latin typeface="Marianne" panose="02000000000000000000" pitchFamily="50" charset="0"/>
              </a:rPr>
              <a:t>Présentation des modalités de l’exercice </a:t>
            </a:r>
            <a:r>
              <a:rPr lang="fr-FR" sz="1800" dirty="0">
                <a:latin typeface="Marianne" panose="02000000000000000000" pitchFamily="50" charset="0"/>
              </a:rPr>
              <a:t>(1/2)</a:t>
            </a:r>
            <a:endParaRPr lang="fr-FR" sz="2400" dirty="0">
              <a:latin typeface="Marianne" panose="02000000000000000000" pitchFamily="50" charset="0"/>
            </a:endParaRPr>
          </a:p>
        </p:txBody>
      </p:sp>
      <p:sp>
        <p:nvSpPr>
          <p:cNvPr id="17" name="Espace réservé du texte 2">
            <a:extLst>
              <a:ext uri="{FF2B5EF4-FFF2-40B4-BE49-F238E27FC236}">
                <a16:creationId xmlns:a16="http://schemas.microsoft.com/office/drawing/2014/main" id="{D19534CE-66D3-49A7-ACFA-AE861A0524D6}"/>
              </a:ext>
            </a:extLst>
          </p:cNvPr>
          <p:cNvSpPr txBox="1">
            <a:spLocks/>
          </p:cNvSpPr>
          <p:nvPr/>
        </p:nvSpPr>
        <p:spPr bwMode="gray">
          <a:xfrm>
            <a:off x="431800" y="3840615"/>
            <a:ext cx="11185527" cy="2095948"/>
          </a:xfrm>
          <a:prstGeom prst="rect">
            <a:avLst/>
          </a:prstGeom>
        </p:spPr>
        <p:txBody>
          <a:bodyPr vert="horz" lIns="0" tIns="0" rIns="0" bIns="0" rtlCol="0" anchor="ctr" anchorCtr="0">
            <a:noAutofit/>
          </a:bodyPr>
          <a:lstStyle>
            <a:lvl1pPr marL="122764" indent="0" algn="l" defTabSz="1219170" rtl="0" eaLnBrk="1" latinLnBrk="0" hangingPunct="1">
              <a:lnSpc>
                <a:spcPct val="100000"/>
              </a:lnSpc>
              <a:spcBef>
                <a:spcPts val="0"/>
              </a:spcBef>
              <a:spcAft>
                <a:spcPts val="667"/>
              </a:spcAft>
              <a:buFont typeface="Arial" pitchFamily="34" charset="0"/>
              <a:buNone/>
              <a:tabLst/>
              <a:defRPr sz="1867" b="0" kern="1200">
                <a:solidFill>
                  <a:schemeClr val="tx1"/>
                </a:solidFill>
                <a:latin typeface="+mn-lt"/>
                <a:ea typeface="+mn-ea"/>
                <a:cs typeface="+mn-cs"/>
              </a:defRPr>
            </a:lvl1pPr>
            <a:lvl2pPr marL="468588" indent="-228594" algn="l" defTabSz="1219170" rtl="0" eaLnBrk="1" latinLnBrk="0" hangingPunct="1">
              <a:lnSpc>
                <a:spcPct val="100000"/>
              </a:lnSpc>
              <a:spcBef>
                <a:spcPts val="800"/>
              </a:spcBef>
              <a:spcAft>
                <a:spcPts val="800"/>
              </a:spcAft>
              <a:buSzPct val="100000"/>
              <a:buFont typeface="Arial" panose="020B0604020202020204" pitchFamily="34" charset="0"/>
              <a:buChar char="•"/>
              <a:defRPr sz="1600" kern="1200">
                <a:solidFill>
                  <a:schemeClr val="tx1"/>
                </a:solidFill>
                <a:latin typeface="+mn-lt"/>
                <a:ea typeface="+mn-ea"/>
                <a:cs typeface="+mn-cs"/>
              </a:defRPr>
            </a:lvl2pPr>
            <a:lvl3pPr marL="708582" indent="-228594" algn="l" defTabSz="1219170" rtl="0" eaLnBrk="1" latinLnBrk="0" hangingPunct="1">
              <a:lnSpc>
                <a:spcPct val="100000"/>
              </a:lnSpc>
              <a:spcBef>
                <a:spcPts val="133"/>
              </a:spcBef>
              <a:spcAft>
                <a:spcPts val="133"/>
              </a:spcAft>
              <a:buSzPct val="100000"/>
              <a:buFont typeface="Wingdings" pitchFamily="2" charset="2"/>
              <a:buChar char="§"/>
              <a:defRPr sz="1333" kern="1200" baseline="0">
                <a:solidFill>
                  <a:schemeClr val="tx1"/>
                </a:solidFill>
                <a:latin typeface="+mn-lt"/>
                <a:ea typeface="+mn-ea"/>
                <a:cs typeface="+mn-cs"/>
              </a:defRPr>
            </a:lvl3pPr>
            <a:lvl4pPr marL="948576" indent="-228594" algn="l" defTabSz="1219170" rtl="0" eaLnBrk="1" latinLnBrk="0" hangingPunct="1">
              <a:lnSpc>
                <a:spcPct val="100000"/>
              </a:lnSpc>
              <a:spcBef>
                <a:spcPts val="133"/>
              </a:spcBef>
              <a:spcAft>
                <a:spcPts val="133"/>
              </a:spcAft>
              <a:buSzPct val="100000"/>
              <a:buFont typeface="Arial" panose="020B0604020202020204" pitchFamily="34" charset="0"/>
              <a:buChar char="•"/>
              <a:defRPr sz="1067" kern="1200">
                <a:solidFill>
                  <a:schemeClr val="tx1"/>
                </a:solidFill>
                <a:latin typeface="+mn-lt"/>
                <a:ea typeface="+mn-ea"/>
                <a:cs typeface="+mn-cs"/>
              </a:defRPr>
            </a:lvl4pPr>
            <a:lvl5pPr marL="1236569" indent="-228594" algn="l" defTabSz="1219170" rtl="0" eaLnBrk="1" latinLnBrk="0" hangingPunct="1">
              <a:lnSpc>
                <a:spcPct val="100000"/>
              </a:lnSpc>
              <a:spcBef>
                <a:spcPts val="133"/>
              </a:spcBef>
              <a:spcAft>
                <a:spcPts val="133"/>
              </a:spcAft>
              <a:buSzPct val="100000"/>
              <a:buFont typeface="Wingdings" pitchFamily="2" charset="2"/>
              <a:buChar char="§"/>
              <a:defRPr sz="933"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267093" indent="0" algn="l" defTabSz="1219170" rtl="0" eaLnBrk="1" latinLnBrk="0" hangingPunct="1">
              <a:spcBef>
                <a:spcPct val="20000"/>
              </a:spcBef>
              <a:buFont typeface="Arial" pitchFamily="34" charset="0"/>
              <a:buNone/>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fr-FR" sz="1600" dirty="0">
                <a:solidFill>
                  <a:schemeClr val="accent2"/>
                </a:solidFill>
              </a:rPr>
              <a:t>Pendant la séance, les joueurs sont invités à :</a:t>
            </a:r>
          </a:p>
          <a:p>
            <a:pPr marL="465664" indent="-342900">
              <a:buFontTx/>
              <a:buChar char="-"/>
            </a:pPr>
            <a:r>
              <a:rPr lang="fr-FR" altLang="fr-FR" sz="1600" b="1" dirty="0">
                <a:solidFill>
                  <a:schemeClr val="accent2"/>
                </a:solidFill>
                <a:sym typeface="Calibri" panose="020F0502020204030204" pitchFamily="34" charset="0"/>
              </a:rPr>
              <a:t>se projeter dans leur rôle respectif </a:t>
            </a:r>
            <a:r>
              <a:rPr lang="fr-FR" altLang="fr-FR" sz="1600" dirty="0">
                <a:solidFill>
                  <a:schemeClr val="accent2"/>
                </a:solidFill>
                <a:sym typeface="Calibri" panose="020F0502020204030204" pitchFamily="34" charset="0"/>
              </a:rPr>
              <a:t>au sein de la cellule de crise </a:t>
            </a:r>
          </a:p>
          <a:p>
            <a:pPr marL="465664" indent="-342900">
              <a:buFontTx/>
              <a:buChar char="-"/>
            </a:pPr>
            <a:r>
              <a:rPr lang="fr-FR" sz="1600" b="1" dirty="0">
                <a:solidFill>
                  <a:schemeClr val="accent2"/>
                </a:solidFill>
              </a:rPr>
              <a:t>réfléchir et partager sur les différentes actions à mener pour répondre aux différentes situations présentées</a:t>
            </a:r>
          </a:p>
          <a:p>
            <a:pPr marL="465664" indent="-342900">
              <a:buFontTx/>
              <a:buChar char="-"/>
            </a:pPr>
            <a:r>
              <a:rPr lang="fr-FR" sz="1600" b="1" dirty="0">
                <a:solidFill>
                  <a:schemeClr val="accent2"/>
                </a:solidFill>
              </a:rPr>
              <a:t>interroger le dispositif de crise éventuellement existant </a:t>
            </a:r>
            <a:r>
              <a:rPr lang="fr-FR" sz="1600" dirty="0">
                <a:solidFill>
                  <a:schemeClr val="accent2"/>
                </a:solidFill>
              </a:rPr>
              <a:t>(prise de décisions, actions de communication, outils, etc.)</a:t>
            </a:r>
          </a:p>
          <a:p>
            <a:pPr marL="465664" indent="-342900">
              <a:buFontTx/>
              <a:buChar char="-"/>
            </a:pPr>
            <a:endParaRPr lang="fr-FR" sz="1600" dirty="0">
              <a:solidFill>
                <a:schemeClr val="accent2"/>
              </a:solidFill>
            </a:endParaRPr>
          </a:p>
          <a:p>
            <a:r>
              <a:rPr lang="fr-FR" sz="1600" b="1" dirty="0">
                <a:solidFill>
                  <a:schemeClr val="bg2"/>
                </a:solidFill>
              </a:rPr>
              <a:t>Conseil aux joueurs : être aussi synthétique que possible afin de réussir à dérouler l’ensemble du jeu !</a:t>
            </a:r>
            <a:endParaRPr lang="fr-FR" b="1" dirty="0">
              <a:solidFill>
                <a:schemeClr val="bg2"/>
              </a:solidFill>
            </a:endParaRPr>
          </a:p>
        </p:txBody>
      </p:sp>
    </p:spTree>
    <p:extLst>
      <p:ext uri="{BB962C8B-B14F-4D97-AF65-F5344CB8AC3E}">
        <p14:creationId xmlns:p14="http://schemas.microsoft.com/office/powerpoint/2010/main" val="3168715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1E7B6F9A-B6CE-47B9-AC3B-7985B9E1E2C0}"/>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30</a:t>
            </a:fld>
            <a:endParaRPr lang="fr-FR" dirty="0">
              <a:solidFill>
                <a:srgbClr val="000000"/>
              </a:solidFill>
              <a:latin typeface="Arial"/>
            </a:endParaRPr>
          </a:p>
        </p:txBody>
      </p:sp>
      <p:sp>
        <p:nvSpPr>
          <p:cNvPr id="5" name="Titre 4">
            <a:extLst>
              <a:ext uri="{FF2B5EF4-FFF2-40B4-BE49-F238E27FC236}">
                <a16:creationId xmlns:a16="http://schemas.microsoft.com/office/drawing/2014/main" id="{C9BB6496-8C55-401B-BC2A-A6A4DD597104}"/>
              </a:ext>
            </a:extLst>
          </p:cNvPr>
          <p:cNvSpPr>
            <a:spLocks noGrp="1"/>
          </p:cNvSpPr>
          <p:nvPr>
            <p:ph type="title"/>
          </p:nvPr>
        </p:nvSpPr>
        <p:spPr/>
        <p:txBody>
          <a:bodyPr>
            <a:normAutofit/>
          </a:bodyPr>
          <a:lstStyle/>
          <a:p>
            <a:r>
              <a:rPr lang="fr-FR" sz="3200" dirty="0">
                <a:latin typeface="Marianne" panose="02000000000000000000" pitchFamily="50" charset="0"/>
              </a:rPr>
              <a:t>Débriefing</a:t>
            </a:r>
          </a:p>
        </p:txBody>
      </p:sp>
      <p:sp>
        <p:nvSpPr>
          <p:cNvPr id="6" name="Espace réservé du texte 5">
            <a:extLst>
              <a:ext uri="{FF2B5EF4-FFF2-40B4-BE49-F238E27FC236}">
                <a16:creationId xmlns:a16="http://schemas.microsoft.com/office/drawing/2014/main" id="{D3D5FC3D-57A7-4AA5-A60A-319657C65B8C}"/>
              </a:ext>
            </a:extLst>
          </p:cNvPr>
          <p:cNvSpPr>
            <a:spLocks noGrp="1"/>
          </p:cNvSpPr>
          <p:nvPr>
            <p:ph type="body" sz="quarter" idx="14"/>
          </p:nvPr>
        </p:nvSpPr>
        <p:spPr>
          <a:xfrm>
            <a:off x="5951801" y="1699203"/>
            <a:ext cx="5712820" cy="3840427"/>
          </a:xfrm>
        </p:spPr>
        <p:txBody>
          <a:bodyPr anchor="ctr"/>
          <a:lstStyle/>
          <a:p>
            <a:pPr algn="ctr"/>
            <a:r>
              <a:rPr lang="fr-FR" sz="1800" dirty="0">
                <a:solidFill>
                  <a:schemeClr val="accent2"/>
                </a:solidFill>
                <a:latin typeface="Marianne" panose="02000000000000000000" pitchFamily="50" charset="0"/>
              </a:rPr>
              <a:t>Orientations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Avez-vous trouvé votre place et compris votre rôle dans cet exercice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Qu’est ce qu’une crise pour vous ? Combien de crises avez-vous identifiées dans cette expérience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Comment avez-vous vécu l’exercice ? Quels sont vos ressentis vis-à-vis des actions entreprises ?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Quelles sont les 2/3 grandes décisions que vous avez prises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Pensez-vous que votre gestion de crise d’origine cyber puisse se rapprocher de votre gestion de crise générale (Vigipirate, etc.) ?</a:t>
            </a:r>
          </a:p>
        </p:txBody>
      </p:sp>
      <p:sp>
        <p:nvSpPr>
          <p:cNvPr id="7" name="Espace réservé du texte 5">
            <a:extLst>
              <a:ext uri="{FF2B5EF4-FFF2-40B4-BE49-F238E27FC236}">
                <a16:creationId xmlns:a16="http://schemas.microsoft.com/office/drawing/2014/main" id="{95AC3346-A6E2-4894-BC2E-051C10AF6B4A}"/>
              </a:ext>
            </a:extLst>
          </p:cNvPr>
          <p:cNvSpPr txBox="1">
            <a:spLocks/>
          </p:cNvSpPr>
          <p:nvPr/>
        </p:nvSpPr>
        <p:spPr bwMode="gray">
          <a:xfrm>
            <a:off x="431801" y="1580873"/>
            <a:ext cx="5520000" cy="3840427"/>
          </a:xfrm>
          <a:prstGeom prst="rect">
            <a:avLst/>
          </a:prstGeom>
        </p:spPr>
        <p:txBody>
          <a:bodyPr vert="horz" lIns="0" tIns="0" rIns="0" bIns="0" rtlCol="0" anchor="ctr" anchorCtr="0">
            <a:noAutofit/>
          </a:bodyPr>
          <a:lstStyle>
            <a:lvl1pPr marL="92075" indent="0" algn="l" defTabSz="914400" rtl="0" eaLnBrk="1" latinLnBrk="0" hangingPunct="1">
              <a:lnSpc>
                <a:spcPct val="100000"/>
              </a:lnSpc>
              <a:spcBef>
                <a:spcPts val="0"/>
              </a:spcBef>
              <a:spcAft>
                <a:spcPts val="500"/>
              </a:spcAft>
              <a:buFont typeface="Arial" pitchFamily="34" charset="0"/>
              <a:buNone/>
              <a:tabLst/>
              <a:defRPr sz="1400" b="0" kern="1200">
                <a:solidFill>
                  <a:schemeClr val="tx1"/>
                </a:solidFill>
                <a:latin typeface="+mn-lt"/>
                <a:ea typeface="+mn-ea"/>
                <a:cs typeface="+mn-cs"/>
              </a:defRPr>
            </a:lvl1pPr>
            <a:lvl2pPr marL="351450" indent="-171450" algn="l" defTabSz="914400" rtl="0" eaLnBrk="1" latinLnBrk="0" hangingPunct="1">
              <a:lnSpc>
                <a:spcPct val="100000"/>
              </a:lnSpc>
              <a:spcBef>
                <a:spcPts val="600"/>
              </a:spcBef>
              <a:spcAft>
                <a:spcPts val="600"/>
              </a:spcAft>
              <a:buSzPct val="100000"/>
              <a:buFont typeface="Arial" panose="020B0604020202020204" pitchFamily="34" charset="0"/>
              <a:buChar char="•"/>
              <a:defRPr sz="1200" kern="1200">
                <a:solidFill>
                  <a:schemeClr val="tx1"/>
                </a:solidFill>
                <a:latin typeface="+mn-lt"/>
                <a:ea typeface="+mn-ea"/>
                <a:cs typeface="+mn-cs"/>
              </a:defRPr>
            </a:lvl2pPr>
            <a:lvl3pPr marL="531450" indent="-171450" algn="l" defTabSz="914400" rtl="0" eaLnBrk="1" latinLnBrk="0" hangingPunct="1">
              <a:lnSpc>
                <a:spcPct val="100000"/>
              </a:lnSpc>
              <a:spcBef>
                <a:spcPts val="100"/>
              </a:spcBef>
              <a:spcAft>
                <a:spcPts val="100"/>
              </a:spcAft>
              <a:buSzPct val="100000"/>
              <a:buFont typeface="Wingdings" pitchFamily="2" charset="2"/>
              <a:buChar char="§"/>
              <a:defRPr sz="1000" kern="1200" baseline="0">
                <a:solidFill>
                  <a:schemeClr val="tx1"/>
                </a:solidFill>
                <a:latin typeface="+mn-lt"/>
                <a:ea typeface="+mn-ea"/>
                <a:cs typeface="+mn-cs"/>
              </a:defRPr>
            </a:lvl3pPr>
            <a:lvl4pPr marL="711450" indent="-171450" algn="l" defTabSz="914400"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tx1"/>
                </a:solidFill>
                <a:latin typeface="+mn-lt"/>
                <a:ea typeface="+mn-ea"/>
                <a:cs typeface="+mn-cs"/>
              </a:defRPr>
            </a:lvl4pPr>
            <a:lvl5pPr marL="927450" indent="-171450" algn="l" defTabSz="914400" rtl="0" eaLnBrk="1" latinLnBrk="0" hangingPunct="1">
              <a:lnSpc>
                <a:spcPct val="100000"/>
              </a:lnSpc>
              <a:spcBef>
                <a:spcPts val="100"/>
              </a:spcBef>
              <a:spcAft>
                <a:spcPts val="100"/>
              </a:spcAft>
              <a:buSzPct val="100000"/>
              <a:buFont typeface="Wingdings" pitchFamily="2" charset="2"/>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22764" algn="ctr" defTabSz="1219170">
              <a:spcAft>
                <a:spcPts val="667"/>
              </a:spcAft>
            </a:pPr>
            <a:r>
              <a:rPr lang="fr-FR" sz="2400" b="1" dirty="0">
                <a:solidFill>
                  <a:srgbClr val="000000"/>
                </a:solidFill>
                <a:latin typeface="Marianne" panose="02000000000000000000" pitchFamily="50" charset="0"/>
              </a:rPr>
              <a:t>Présentation par les joueurs des points positifs et axes d’amélioration vis-à-vis de leur expérience</a:t>
            </a:r>
          </a:p>
        </p:txBody>
      </p:sp>
    </p:spTree>
    <p:extLst>
      <p:ext uri="{BB962C8B-B14F-4D97-AF65-F5344CB8AC3E}">
        <p14:creationId xmlns:p14="http://schemas.microsoft.com/office/powerpoint/2010/main" val="391550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B0EEC0-CE24-4D9F-AD12-F41CE2A8A972}"/>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31</a:t>
            </a:fld>
            <a:endParaRPr lang="fr-FR" dirty="0">
              <a:solidFill>
                <a:srgbClr val="000000"/>
              </a:solidFill>
              <a:latin typeface="Arial"/>
            </a:endParaRPr>
          </a:p>
        </p:txBody>
      </p:sp>
      <p:sp>
        <p:nvSpPr>
          <p:cNvPr id="5" name="Titre 4">
            <a:extLst>
              <a:ext uri="{FF2B5EF4-FFF2-40B4-BE49-F238E27FC236}">
                <a16:creationId xmlns:a16="http://schemas.microsoft.com/office/drawing/2014/main" id="{1962B3B6-2B4B-4975-AE3B-EFC8FBB80947}"/>
              </a:ext>
            </a:extLst>
          </p:cNvPr>
          <p:cNvSpPr>
            <a:spLocks noGrp="1"/>
          </p:cNvSpPr>
          <p:nvPr>
            <p:ph type="title"/>
          </p:nvPr>
        </p:nvSpPr>
        <p:spPr>
          <a:xfrm>
            <a:off x="431800" y="1043447"/>
            <a:ext cx="11233151" cy="719988"/>
          </a:xfrm>
        </p:spPr>
        <p:txBody>
          <a:bodyPr anchor="ctr">
            <a:noAutofit/>
          </a:bodyPr>
          <a:lstStyle/>
          <a:p>
            <a:r>
              <a:rPr lang="fr-FR" sz="3200" dirty="0">
                <a:latin typeface="Marianne" panose="02000000000000000000" pitchFamily="50" charset="0"/>
              </a:rPr>
              <a:t>Quels enseignements à retenir d’une gestion de crise cyber ?</a:t>
            </a:r>
          </a:p>
        </p:txBody>
      </p:sp>
      <p:sp>
        <p:nvSpPr>
          <p:cNvPr id="14" name="Ellipse 35">
            <a:extLst>
              <a:ext uri="{FF2B5EF4-FFF2-40B4-BE49-F238E27FC236}">
                <a16:creationId xmlns:a16="http://schemas.microsoft.com/office/drawing/2014/main" id="{AC7991D9-2E3D-405A-AF2A-A9E18AF85AD7}"/>
              </a:ext>
            </a:extLst>
          </p:cNvPr>
          <p:cNvSpPr>
            <a:spLocks noChangeArrowheads="1"/>
          </p:cNvSpPr>
          <p:nvPr/>
        </p:nvSpPr>
        <p:spPr bwMode="auto">
          <a:xfrm>
            <a:off x="1735952" y="3193891"/>
            <a:ext cx="622300" cy="622300"/>
          </a:xfrm>
          <a:prstGeom prst="ellipse">
            <a:avLst/>
          </a:pr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0959" tIns="60959" rIns="60959" bIns="60959"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defTabSz="1219170">
              <a:defRPr/>
            </a:pPr>
            <a:endParaRPr lang="fr-FR" altLang="fr-FR" sz="2400" dirty="0">
              <a:solidFill>
                <a:srgbClr val="503078"/>
              </a:solidFill>
              <a:latin typeface="Arial"/>
              <a:cs typeface="Calibri" panose="020F0502020204030204" pitchFamily="34" charset="0"/>
              <a:sym typeface="Calibri" panose="020F0502020204030204" pitchFamily="34" charset="0"/>
            </a:endParaRPr>
          </a:p>
        </p:txBody>
      </p:sp>
      <p:sp>
        <p:nvSpPr>
          <p:cNvPr id="15" name="Ellipse 36">
            <a:extLst>
              <a:ext uri="{FF2B5EF4-FFF2-40B4-BE49-F238E27FC236}">
                <a16:creationId xmlns:a16="http://schemas.microsoft.com/office/drawing/2014/main" id="{2088A3D5-A492-4498-A437-884254000F55}"/>
              </a:ext>
            </a:extLst>
          </p:cNvPr>
          <p:cNvSpPr>
            <a:spLocks noChangeArrowheads="1"/>
          </p:cNvSpPr>
          <p:nvPr/>
        </p:nvSpPr>
        <p:spPr bwMode="auto">
          <a:xfrm>
            <a:off x="1735952" y="5120180"/>
            <a:ext cx="622300" cy="622300"/>
          </a:xfrm>
          <a:prstGeom prst="ellipse">
            <a:avLst/>
          </a:pr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0959" tIns="60959" rIns="60959" bIns="60959"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defTabSz="1219170">
              <a:defRPr/>
            </a:pPr>
            <a:endParaRPr lang="fr-FR" altLang="fr-FR" sz="2400">
              <a:solidFill>
                <a:srgbClr val="503078"/>
              </a:solidFill>
              <a:latin typeface="Arial"/>
              <a:cs typeface="Calibri" panose="020F0502020204030204" pitchFamily="34" charset="0"/>
              <a:sym typeface="Calibri" panose="020F0502020204030204" pitchFamily="34" charset="0"/>
            </a:endParaRPr>
          </a:p>
        </p:txBody>
      </p:sp>
      <p:sp>
        <p:nvSpPr>
          <p:cNvPr id="16" name="Ellipse 37">
            <a:extLst>
              <a:ext uri="{FF2B5EF4-FFF2-40B4-BE49-F238E27FC236}">
                <a16:creationId xmlns:a16="http://schemas.microsoft.com/office/drawing/2014/main" id="{F2B93424-0282-4CFB-A194-A67B9AF54D13}"/>
              </a:ext>
            </a:extLst>
          </p:cNvPr>
          <p:cNvSpPr>
            <a:spLocks noChangeArrowheads="1"/>
          </p:cNvSpPr>
          <p:nvPr/>
        </p:nvSpPr>
        <p:spPr bwMode="auto">
          <a:xfrm>
            <a:off x="1735952" y="2231379"/>
            <a:ext cx="622300" cy="623887"/>
          </a:xfrm>
          <a:prstGeom prst="ellipse">
            <a:avLst/>
          </a:pr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0959" tIns="60959" rIns="60959" bIns="60959"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defTabSz="1219170">
              <a:defRPr/>
            </a:pPr>
            <a:endParaRPr lang="fr-FR" altLang="fr-FR" sz="2400">
              <a:solidFill>
                <a:srgbClr val="503078"/>
              </a:solidFill>
              <a:latin typeface="Arial"/>
              <a:cs typeface="Calibri" panose="020F0502020204030204" pitchFamily="34" charset="0"/>
              <a:sym typeface="Calibri" panose="020F0502020204030204" pitchFamily="34" charset="0"/>
            </a:endParaRPr>
          </a:p>
        </p:txBody>
      </p:sp>
      <p:sp>
        <p:nvSpPr>
          <p:cNvPr id="17" name="Ellipse 38">
            <a:extLst>
              <a:ext uri="{FF2B5EF4-FFF2-40B4-BE49-F238E27FC236}">
                <a16:creationId xmlns:a16="http://schemas.microsoft.com/office/drawing/2014/main" id="{40358AD2-439B-44DA-851E-62B29D99C5CF}"/>
              </a:ext>
            </a:extLst>
          </p:cNvPr>
          <p:cNvSpPr>
            <a:spLocks noChangeArrowheads="1"/>
          </p:cNvSpPr>
          <p:nvPr/>
        </p:nvSpPr>
        <p:spPr bwMode="auto">
          <a:xfrm>
            <a:off x="1735952" y="4159672"/>
            <a:ext cx="622300" cy="623887"/>
          </a:xfrm>
          <a:prstGeom prst="ellipse">
            <a:avLst/>
          </a:prstGeom>
          <a:solidFill>
            <a:schemeClr val="accent2"/>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60959" tIns="60959" rIns="60959" bIns="60959"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defTabSz="1219170">
              <a:defRPr/>
            </a:pPr>
            <a:endParaRPr lang="fr-FR" altLang="fr-FR" sz="2400">
              <a:solidFill>
                <a:srgbClr val="503078"/>
              </a:solidFill>
              <a:latin typeface="Arial"/>
              <a:cs typeface="Calibri" panose="020F0502020204030204" pitchFamily="34" charset="0"/>
              <a:sym typeface="Calibri" panose="020F0502020204030204" pitchFamily="34" charset="0"/>
            </a:endParaRPr>
          </a:p>
        </p:txBody>
      </p:sp>
      <p:pic>
        <p:nvPicPr>
          <p:cNvPr id="9" name="Image 5" descr="Image 5">
            <a:extLst>
              <a:ext uri="{FF2B5EF4-FFF2-40B4-BE49-F238E27FC236}">
                <a16:creationId xmlns:a16="http://schemas.microsoft.com/office/drawing/2014/main" id="{31B6B3F0-B171-4C0C-8641-42264BB0C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5574" y="4261730"/>
            <a:ext cx="419558" cy="41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0" name="Image 8" descr="Image 8">
            <a:extLst>
              <a:ext uri="{FF2B5EF4-FFF2-40B4-BE49-F238E27FC236}">
                <a16:creationId xmlns:a16="http://schemas.microsoft.com/office/drawing/2014/main" id="{4A875ED5-8537-4443-A649-08A97A1CF9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969" y="5240137"/>
            <a:ext cx="402265" cy="402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 name="Image 12" descr="Image 12">
            <a:extLst>
              <a:ext uri="{FF2B5EF4-FFF2-40B4-BE49-F238E27FC236}">
                <a16:creationId xmlns:a16="http://schemas.microsoft.com/office/drawing/2014/main" id="{9097B448-852A-404F-A67D-663E59FEED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9073" y="2295169"/>
            <a:ext cx="496059" cy="49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2" name="Image 20" descr="Image 20">
            <a:extLst>
              <a:ext uri="{FF2B5EF4-FFF2-40B4-BE49-F238E27FC236}">
                <a16:creationId xmlns:a16="http://schemas.microsoft.com/office/drawing/2014/main" id="{67EFDCDF-9FDB-4F34-AC13-9E2B2280C0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7658" y="3260147"/>
            <a:ext cx="444027" cy="44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8" name="ZoneTexte 17">
            <a:extLst>
              <a:ext uri="{FF2B5EF4-FFF2-40B4-BE49-F238E27FC236}">
                <a16:creationId xmlns:a16="http://schemas.microsoft.com/office/drawing/2014/main" id="{E7287430-C1DE-4816-8A4E-EA2A6CD9C002}"/>
              </a:ext>
            </a:extLst>
          </p:cNvPr>
          <p:cNvSpPr txBox="1"/>
          <p:nvPr/>
        </p:nvSpPr>
        <p:spPr>
          <a:xfrm>
            <a:off x="2654530" y="3241457"/>
            <a:ext cx="7488000" cy="584775"/>
          </a:xfrm>
          <a:prstGeom prst="rect">
            <a:avLst/>
          </a:prstGeom>
          <a:noFill/>
        </p:spPr>
        <p:txBody>
          <a:bodyPr wrap="square" rtlCol="0">
            <a:spAutoFit/>
          </a:bodyPr>
          <a:lstStyle/>
          <a:p>
            <a:pPr defTabSz="1219170"/>
            <a:r>
              <a:rPr lang="fr-FR" sz="1600" b="1" dirty="0">
                <a:latin typeface="Marianne" panose="02000000000000000000" pitchFamily="50" charset="0"/>
              </a:rPr>
              <a:t>Bien se préparer et s’outiller pour se donner les capacités (en particulier techniques) de réagir efficacement</a:t>
            </a:r>
          </a:p>
        </p:txBody>
      </p:sp>
      <p:sp>
        <p:nvSpPr>
          <p:cNvPr id="20" name="ZoneTexte 19">
            <a:extLst>
              <a:ext uri="{FF2B5EF4-FFF2-40B4-BE49-F238E27FC236}">
                <a16:creationId xmlns:a16="http://schemas.microsoft.com/office/drawing/2014/main" id="{5E8D74DE-2866-4AFA-A0AF-07B60E9C8771}"/>
              </a:ext>
            </a:extLst>
          </p:cNvPr>
          <p:cNvSpPr txBox="1"/>
          <p:nvPr/>
        </p:nvSpPr>
        <p:spPr>
          <a:xfrm>
            <a:off x="2558464" y="2239224"/>
            <a:ext cx="9345669" cy="634020"/>
          </a:xfrm>
          <a:prstGeom prst="rect">
            <a:avLst/>
          </a:prstGeom>
          <a:noFill/>
        </p:spPr>
        <p:txBody>
          <a:bodyPr wrap="square" rtlCol="0">
            <a:spAutoFit/>
          </a:bodyPr>
          <a:lstStyle/>
          <a:p>
            <a:pPr defTabSz="1219170">
              <a:spcBef>
                <a:spcPct val="20000"/>
              </a:spcBef>
              <a:defRPr/>
            </a:pPr>
            <a:r>
              <a:rPr lang="fr-FR" sz="1600" b="1" dirty="0">
                <a:latin typeface="Marianne" panose="02000000000000000000" pitchFamily="50" charset="0"/>
              </a:rPr>
              <a:t>Organiser et préparer la cellule de crise (niveau stratégique et opérationnel) </a:t>
            </a:r>
          </a:p>
          <a:p>
            <a:pPr defTabSz="1219170">
              <a:spcBef>
                <a:spcPct val="20000"/>
              </a:spcBef>
              <a:defRPr/>
            </a:pPr>
            <a:r>
              <a:rPr lang="fr-FR" sz="1600" b="1" dirty="0">
                <a:latin typeface="Marianne" panose="02000000000000000000" pitchFamily="50" charset="0"/>
              </a:rPr>
              <a:t>Organiser la remontée d’information et l’outiller</a:t>
            </a:r>
          </a:p>
        </p:txBody>
      </p:sp>
      <p:sp>
        <p:nvSpPr>
          <p:cNvPr id="21" name="ZoneTexte 20">
            <a:extLst>
              <a:ext uri="{FF2B5EF4-FFF2-40B4-BE49-F238E27FC236}">
                <a16:creationId xmlns:a16="http://schemas.microsoft.com/office/drawing/2014/main" id="{7AC0DB02-B093-4D64-BCDE-F9B8AA0AEA48}"/>
              </a:ext>
            </a:extLst>
          </p:cNvPr>
          <p:cNvSpPr txBox="1"/>
          <p:nvPr/>
        </p:nvSpPr>
        <p:spPr>
          <a:xfrm>
            <a:off x="2670633" y="4340938"/>
            <a:ext cx="7488000" cy="338554"/>
          </a:xfrm>
          <a:prstGeom prst="rect">
            <a:avLst/>
          </a:prstGeom>
          <a:noFill/>
        </p:spPr>
        <p:txBody>
          <a:bodyPr wrap="square" rtlCol="0">
            <a:spAutoFit/>
          </a:bodyPr>
          <a:lstStyle/>
          <a:p>
            <a:pPr defTabSz="1219170">
              <a:spcBef>
                <a:spcPct val="20000"/>
              </a:spcBef>
              <a:defRPr/>
            </a:pPr>
            <a:r>
              <a:rPr lang="fr-FR" sz="1600" b="1" dirty="0">
                <a:latin typeface="Marianne" panose="02000000000000000000" pitchFamily="50" charset="0"/>
              </a:rPr>
              <a:t>Prendre des décisions (parfois incertaines)</a:t>
            </a:r>
          </a:p>
        </p:txBody>
      </p:sp>
      <p:sp>
        <p:nvSpPr>
          <p:cNvPr id="22" name="ZoneTexte 21">
            <a:extLst>
              <a:ext uri="{FF2B5EF4-FFF2-40B4-BE49-F238E27FC236}">
                <a16:creationId xmlns:a16="http://schemas.microsoft.com/office/drawing/2014/main" id="{D976990E-29DB-4B1D-8DA7-EC4F765E639A}"/>
              </a:ext>
            </a:extLst>
          </p:cNvPr>
          <p:cNvSpPr txBox="1"/>
          <p:nvPr/>
        </p:nvSpPr>
        <p:spPr>
          <a:xfrm>
            <a:off x="2654530" y="5322116"/>
            <a:ext cx="7968000" cy="338554"/>
          </a:xfrm>
          <a:prstGeom prst="rect">
            <a:avLst/>
          </a:prstGeom>
          <a:noFill/>
        </p:spPr>
        <p:txBody>
          <a:bodyPr wrap="square" rtlCol="0">
            <a:spAutoFit/>
          </a:bodyPr>
          <a:lstStyle/>
          <a:p>
            <a:pPr defTabSz="1219170">
              <a:spcBef>
                <a:spcPct val="20000"/>
              </a:spcBef>
              <a:defRPr/>
            </a:pPr>
            <a:r>
              <a:rPr lang="fr-FR" sz="1600" b="1" dirty="0">
                <a:latin typeface="Marianne" panose="02000000000000000000" pitchFamily="50" charset="0"/>
              </a:rPr>
              <a:t>Savoir communiquer en interne et avec les parties prenantes</a:t>
            </a:r>
          </a:p>
        </p:txBody>
      </p:sp>
    </p:spTree>
    <p:extLst>
      <p:ext uri="{BB962C8B-B14F-4D97-AF65-F5344CB8AC3E}">
        <p14:creationId xmlns:p14="http://schemas.microsoft.com/office/powerpoint/2010/main" val="3492123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B0EEC0-CE24-4D9F-AD12-F41CE2A8A972}"/>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32</a:t>
            </a:fld>
            <a:endParaRPr lang="fr-FR" dirty="0">
              <a:solidFill>
                <a:srgbClr val="000000"/>
              </a:solidFill>
              <a:latin typeface="Arial"/>
            </a:endParaRPr>
          </a:p>
        </p:txBody>
      </p:sp>
      <p:sp>
        <p:nvSpPr>
          <p:cNvPr id="5" name="Titre 4">
            <a:extLst>
              <a:ext uri="{FF2B5EF4-FFF2-40B4-BE49-F238E27FC236}">
                <a16:creationId xmlns:a16="http://schemas.microsoft.com/office/drawing/2014/main" id="{1962B3B6-2B4B-4975-AE3B-EFC8FBB80947}"/>
              </a:ext>
            </a:extLst>
          </p:cNvPr>
          <p:cNvSpPr>
            <a:spLocks noGrp="1"/>
          </p:cNvSpPr>
          <p:nvPr>
            <p:ph type="title"/>
          </p:nvPr>
        </p:nvSpPr>
        <p:spPr>
          <a:xfrm>
            <a:off x="431800" y="1043447"/>
            <a:ext cx="11233151" cy="719988"/>
          </a:xfrm>
        </p:spPr>
        <p:txBody>
          <a:bodyPr anchor="ctr">
            <a:noAutofit/>
          </a:bodyPr>
          <a:lstStyle/>
          <a:p>
            <a:r>
              <a:rPr lang="fr-FR" sz="3200" dirty="0">
                <a:latin typeface="Marianne" panose="02000000000000000000" pitchFamily="50" charset="0"/>
              </a:rPr>
              <a:t>Et la suite ?</a:t>
            </a:r>
          </a:p>
        </p:txBody>
      </p:sp>
      <p:sp>
        <p:nvSpPr>
          <p:cNvPr id="3" name="Rectangle 2">
            <a:extLst>
              <a:ext uri="{FF2B5EF4-FFF2-40B4-BE49-F238E27FC236}">
                <a16:creationId xmlns:a16="http://schemas.microsoft.com/office/drawing/2014/main" id="{D477FDED-1C7B-45B6-8AF0-4DA89167465D}"/>
              </a:ext>
            </a:extLst>
          </p:cNvPr>
          <p:cNvSpPr/>
          <p:nvPr/>
        </p:nvSpPr>
        <p:spPr>
          <a:xfrm>
            <a:off x="970670" y="2249883"/>
            <a:ext cx="10550770" cy="1077218"/>
          </a:xfrm>
          <a:prstGeom prst="rect">
            <a:avLst/>
          </a:prstGeom>
        </p:spPr>
        <p:txBody>
          <a:bodyPr wrap="square">
            <a:spAutoFit/>
          </a:bodyPr>
          <a:lstStyle/>
          <a:p>
            <a:pPr marL="285750" indent="-285750">
              <a:spcAft>
                <a:spcPts val="1200"/>
              </a:spcAft>
              <a:buFont typeface="Wingdings" panose="05000000000000000000" pitchFamily="2" charset="2"/>
              <a:buChar char="ü"/>
            </a:pPr>
            <a:r>
              <a:rPr lang="fr-FR" b="1" dirty="0">
                <a:latin typeface="Marianne" panose="02000000000000000000" pitchFamily="50" charset="0"/>
              </a:rPr>
              <a:t>Convenir des prochaines actions à mener pour renforcer le dispositif de gestion de crise d’origine cyber et la résilience de l’établissement</a:t>
            </a:r>
          </a:p>
          <a:p>
            <a:pPr marL="285750" indent="-285750">
              <a:buFont typeface="Wingdings" panose="05000000000000000000" pitchFamily="2" charset="2"/>
              <a:buChar char="ü"/>
            </a:pPr>
            <a:r>
              <a:rPr lang="fr-FR" b="1" dirty="0">
                <a:latin typeface="Marianne" panose="02000000000000000000" pitchFamily="50" charset="0"/>
              </a:rPr>
              <a:t>Produire un plan de travail collectif</a:t>
            </a:r>
          </a:p>
        </p:txBody>
      </p:sp>
    </p:spTree>
    <p:extLst>
      <p:ext uri="{BB962C8B-B14F-4D97-AF65-F5344CB8AC3E}">
        <p14:creationId xmlns:p14="http://schemas.microsoft.com/office/powerpoint/2010/main" val="4138180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B0EEC0-CE24-4D9F-AD12-F41CE2A8A972}"/>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33</a:t>
            </a:fld>
            <a:endParaRPr lang="fr-FR" dirty="0">
              <a:solidFill>
                <a:srgbClr val="000000"/>
              </a:solidFill>
              <a:latin typeface="Arial"/>
            </a:endParaRPr>
          </a:p>
        </p:txBody>
      </p:sp>
      <p:sp>
        <p:nvSpPr>
          <p:cNvPr id="5" name="Titre 4">
            <a:extLst>
              <a:ext uri="{FF2B5EF4-FFF2-40B4-BE49-F238E27FC236}">
                <a16:creationId xmlns:a16="http://schemas.microsoft.com/office/drawing/2014/main" id="{1962B3B6-2B4B-4975-AE3B-EFC8FBB80947}"/>
              </a:ext>
            </a:extLst>
          </p:cNvPr>
          <p:cNvSpPr>
            <a:spLocks noGrp="1"/>
          </p:cNvSpPr>
          <p:nvPr>
            <p:ph type="title"/>
          </p:nvPr>
        </p:nvSpPr>
        <p:spPr>
          <a:xfrm>
            <a:off x="431800" y="1043447"/>
            <a:ext cx="11233151" cy="1206436"/>
          </a:xfrm>
        </p:spPr>
        <p:txBody>
          <a:bodyPr anchor="ctr">
            <a:noAutofit/>
          </a:bodyPr>
          <a:lstStyle/>
          <a:p>
            <a:r>
              <a:rPr lang="fr-FR" altLang="fr-FR" sz="3200" dirty="0">
                <a:latin typeface="Marianne" panose="02000000000000000000" pitchFamily="2" charset="0"/>
              </a:rPr>
              <a:t>SE PREPARER A LA CRISE </a:t>
            </a:r>
            <a:br>
              <a:rPr lang="fr-FR" altLang="fr-FR" sz="3200" dirty="0">
                <a:latin typeface="Marianne" panose="02000000000000000000" pitchFamily="2" charset="0"/>
              </a:rPr>
            </a:br>
            <a:r>
              <a:rPr lang="fr-FR" altLang="fr-FR" sz="3200" dirty="0">
                <a:latin typeface="Marianne" panose="02000000000000000000" pitchFamily="2" charset="0"/>
              </a:rPr>
              <a:t>1 / </a:t>
            </a:r>
            <a:r>
              <a:rPr lang="fr-FR" sz="3200" dirty="0">
                <a:latin typeface="Marianne" panose="02000000000000000000" pitchFamily="50" charset="0"/>
              </a:rPr>
              <a:t>Prioriser son plan de travail et faire progresser les projets SSI</a:t>
            </a:r>
          </a:p>
        </p:txBody>
      </p:sp>
      <p:sp>
        <p:nvSpPr>
          <p:cNvPr id="3" name="Rectangle 2">
            <a:extLst>
              <a:ext uri="{FF2B5EF4-FFF2-40B4-BE49-F238E27FC236}">
                <a16:creationId xmlns:a16="http://schemas.microsoft.com/office/drawing/2014/main" id="{D477FDED-1C7B-45B6-8AF0-4DA89167465D}"/>
              </a:ext>
            </a:extLst>
          </p:cNvPr>
          <p:cNvSpPr/>
          <p:nvPr/>
        </p:nvSpPr>
        <p:spPr>
          <a:xfrm>
            <a:off x="919870" y="2795983"/>
            <a:ext cx="10550770" cy="2339102"/>
          </a:xfrm>
          <a:prstGeom prst="rect">
            <a:avLst/>
          </a:prstGeom>
        </p:spPr>
        <p:txBody>
          <a:bodyPr wrap="square">
            <a:spAutoFit/>
          </a:bodyPr>
          <a:lstStyle/>
          <a:p>
            <a:r>
              <a:rPr lang="fr-FR" b="1" dirty="0">
                <a:solidFill>
                  <a:schemeClr val="accent2"/>
                </a:solidFill>
                <a:latin typeface="Marianne" panose="02000000000000000000" pitchFamily="50" charset="0"/>
              </a:rPr>
              <a:t>L’ANSSI préconise la mise en œuvre de 5 mesures préventives prioritaires suivantes :</a:t>
            </a:r>
          </a:p>
          <a:p>
            <a:pPr marL="285750" lvl="0" indent="-285750">
              <a:buFont typeface="Wingdings" panose="05000000000000000000" pitchFamily="2" charset="2"/>
              <a:buChar char="q"/>
            </a:pPr>
            <a:r>
              <a:rPr lang="fr-FR" sz="1600" dirty="0">
                <a:solidFill>
                  <a:schemeClr val="accent2"/>
                </a:solidFill>
                <a:latin typeface="Marianne" panose="02000000000000000000" pitchFamily="50" charset="0"/>
              </a:rPr>
              <a:t>Améliorer la sécurité de ses annuaires et sécuriser son exposition web</a:t>
            </a:r>
          </a:p>
          <a:p>
            <a:pPr marL="285750" lvl="0" indent="-285750">
              <a:buFont typeface="Wingdings" panose="05000000000000000000" pitchFamily="2" charset="2"/>
              <a:buChar char="q"/>
            </a:pPr>
            <a:r>
              <a:rPr lang="fr-FR" sz="1600" dirty="0">
                <a:solidFill>
                  <a:schemeClr val="accent2"/>
                </a:solidFill>
                <a:latin typeface="Marianne" panose="02000000000000000000" pitchFamily="50" charset="0"/>
              </a:rPr>
              <a:t>Renforcer l’authentification sur les systèmes d’information, notamment via les dispositifs de double-authentification ;</a:t>
            </a:r>
          </a:p>
          <a:p>
            <a:pPr marL="285750" lvl="0" indent="-285750">
              <a:buFont typeface="Wingdings" panose="05000000000000000000" pitchFamily="2" charset="2"/>
              <a:buChar char="q"/>
            </a:pPr>
            <a:r>
              <a:rPr lang="fr-FR" sz="1600" dirty="0">
                <a:solidFill>
                  <a:schemeClr val="accent2"/>
                </a:solidFill>
                <a:latin typeface="Marianne" panose="02000000000000000000" pitchFamily="50" charset="0"/>
              </a:rPr>
              <a:t>Accroître la supervision de sécurité et sécuriser les pratiques d’administration des SI ;</a:t>
            </a:r>
          </a:p>
          <a:p>
            <a:pPr marL="285750" lvl="0" indent="-285750">
              <a:buFont typeface="Wingdings" panose="05000000000000000000" pitchFamily="2" charset="2"/>
              <a:buChar char="q"/>
            </a:pPr>
            <a:r>
              <a:rPr lang="fr-FR" sz="1600" dirty="0">
                <a:solidFill>
                  <a:schemeClr val="accent2"/>
                </a:solidFill>
                <a:latin typeface="Marianne" panose="02000000000000000000" pitchFamily="50" charset="0"/>
              </a:rPr>
              <a:t>Sauvegarder hors-ligne les données et les applications critiques, et faire des tests réguliers des sauvegardes ;</a:t>
            </a:r>
          </a:p>
          <a:p>
            <a:pPr marL="285750" lvl="0" indent="-285750">
              <a:buFont typeface="Wingdings" panose="05000000000000000000" pitchFamily="2" charset="2"/>
              <a:buChar char="q"/>
            </a:pPr>
            <a:r>
              <a:rPr lang="fr-FR" sz="1600" dirty="0">
                <a:solidFill>
                  <a:schemeClr val="accent2"/>
                </a:solidFill>
                <a:latin typeface="Marianne" panose="02000000000000000000" pitchFamily="50" charset="0"/>
              </a:rPr>
              <a:t>Etablir une liste priorisée des services numériques critiques de l’entité ;</a:t>
            </a:r>
          </a:p>
          <a:p>
            <a:pPr marL="285750" lvl="0" indent="-285750">
              <a:buFont typeface="Wingdings" panose="05000000000000000000" pitchFamily="2" charset="2"/>
              <a:buChar char="q"/>
            </a:pPr>
            <a:r>
              <a:rPr lang="fr-FR" sz="1600" dirty="0">
                <a:solidFill>
                  <a:schemeClr val="accent2"/>
                </a:solidFill>
                <a:latin typeface="Marianne" panose="02000000000000000000" pitchFamily="50" charset="0"/>
              </a:rPr>
              <a:t>Et bien sûr, développer son dispositif de gestion de crise adapté à une cyberattaque.</a:t>
            </a:r>
          </a:p>
        </p:txBody>
      </p:sp>
    </p:spTree>
    <p:extLst>
      <p:ext uri="{BB962C8B-B14F-4D97-AF65-F5344CB8AC3E}">
        <p14:creationId xmlns:p14="http://schemas.microsoft.com/office/powerpoint/2010/main" val="3185623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B0EEC0-CE24-4D9F-AD12-F41CE2A8A972}"/>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34</a:t>
            </a:fld>
            <a:endParaRPr lang="fr-FR" dirty="0">
              <a:solidFill>
                <a:srgbClr val="000000"/>
              </a:solidFill>
              <a:latin typeface="Arial"/>
            </a:endParaRPr>
          </a:p>
        </p:txBody>
      </p:sp>
      <p:sp>
        <p:nvSpPr>
          <p:cNvPr id="5" name="Titre 4">
            <a:extLst>
              <a:ext uri="{FF2B5EF4-FFF2-40B4-BE49-F238E27FC236}">
                <a16:creationId xmlns:a16="http://schemas.microsoft.com/office/drawing/2014/main" id="{1962B3B6-2B4B-4975-AE3B-EFC8FBB80947}"/>
              </a:ext>
            </a:extLst>
          </p:cNvPr>
          <p:cNvSpPr>
            <a:spLocks noGrp="1"/>
          </p:cNvSpPr>
          <p:nvPr>
            <p:ph type="title"/>
          </p:nvPr>
        </p:nvSpPr>
        <p:spPr>
          <a:xfrm>
            <a:off x="431800" y="952500"/>
            <a:ext cx="11233151" cy="961877"/>
          </a:xfrm>
        </p:spPr>
        <p:txBody>
          <a:bodyPr anchor="ctr">
            <a:noAutofit/>
          </a:bodyPr>
          <a:lstStyle/>
          <a:p>
            <a:r>
              <a:rPr lang="fr-FR" altLang="fr-FR" sz="3200" dirty="0">
                <a:latin typeface="Marianne" panose="02000000000000000000" pitchFamily="2" charset="0"/>
              </a:rPr>
              <a:t>SE PREPARER A LA CRISE</a:t>
            </a:r>
            <a:br>
              <a:rPr lang="fr-FR" altLang="fr-FR" sz="3200" dirty="0">
                <a:latin typeface="Marianne" panose="02000000000000000000" pitchFamily="2" charset="0"/>
              </a:rPr>
            </a:br>
            <a:r>
              <a:rPr lang="fr-FR" altLang="fr-FR" sz="3200" dirty="0">
                <a:latin typeface="Marianne" panose="02000000000000000000" pitchFamily="2" charset="0"/>
              </a:rPr>
              <a:t>2/ Développer son dispositif de gestion de crise</a:t>
            </a:r>
            <a:endParaRPr lang="fr-FR" sz="3200" dirty="0">
              <a:latin typeface="Marianne" panose="02000000000000000000" pitchFamily="50" charset="0"/>
            </a:endParaRPr>
          </a:p>
        </p:txBody>
      </p:sp>
      <p:sp>
        <p:nvSpPr>
          <p:cNvPr id="3" name="Rectangle 2">
            <a:extLst>
              <a:ext uri="{FF2B5EF4-FFF2-40B4-BE49-F238E27FC236}">
                <a16:creationId xmlns:a16="http://schemas.microsoft.com/office/drawing/2014/main" id="{D477FDED-1C7B-45B6-8AF0-4DA89167465D}"/>
              </a:ext>
            </a:extLst>
          </p:cNvPr>
          <p:cNvSpPr/>
          <p:nvPr/>
        </p:nvSpPr>
        <p:spPr>
          <a:xfrm>
            <a:off x="970670" y="2161029"/>
            <a:ext cx="10802230" cy="3385542"/>
          </a:xfrm>
          <a:prstGeom prst="rect">
            <a:avLst/>
          </a:prstGeom>
        </p:spPr>
        <p:txBody>
          <a:bodyPr wrap="square">
            <a:spAutoFit/>
          </a:bodyPr>
          <a:lstStyle/>
          <a:p>
            <a:r>
              <a:rPr lang="fr-FR" dirty="0">
                <a:solidFill>
                  <a:schemeClr val="accent2"/>
                </a:solidFill>
                <a:latin typeface="Marianne" panose="02000000000000000000" pitchFamily="50" charset="0"/>
              </a:rPr>
              <a:t>Outils et procédures pratiques de gestion de crise à mettre en place en amont (Un maintien en condition opérationnelle de ces outils et procédures est indispensable et leur revue régulière est fortement conseillée).</a:t>
            </a:r>
          </a:p>
          <a:p>
            <a:pPr marL="285750" indent="-285750">
              <a:buFont typeface="Wingdings" panose="05000000000000000000" pitchFamily="2" charset="2"/>
              <a:buChar char="q"/>
            </a:pPr>
            <a:r>
              <a:rPr lang="fr-FR" sz="1600" dirty="0">
                <a:solidFill>
                  <a:schemeClr val="accent2"/>
                </a:solidFill>
                <a:latin typeface="Marianne" panose="02000000000000000000" pitchFamily="50" charset="0"/>
              </a:rPr>
              <a:t>Salle de crise physique ou virtuelle + gestion de logistique d’une crise</a:t>
            </a:r>
          </a:p>
          <a:p>
            <a:pPr marL="285750" indent="-285750">
              <a:buFont typeface="Wingdings" panose="05000000000000000000" pitchFamily="2" charset="2"/>
              <a:buChar char="q"/>
            </a:pPr>
            <a:r>
              <a:rPr lang="fr-FR" sz="1600" dirty="0">
                <a:solidFill>
                  <a:schemeClr val="accent2"/>
                </a:solidFill>
                <a:latin typeface="Marianne" panose="02000000000000000000" pitchFamily="50" charset="0"/>
              </a:rPr>
              <a:t>Ordinateur hors réseau</a:t>
            </a:r>
          </a:p>
          <a:p>
            <a:pPr marL="285750" indent="-285750">
              <a:buFont typeface="Wingdings" panose="05000000000000000000" pitchFamily="2" charset="2"/>
              <a:buChar char="q"/>
            </a:pPr>
            <a:r>
              <a:rPr lang="fr-FR" sz="1600" dirty="0">
                <a:solidFill>
                  <a:schemeClr val="accent2"/>
                </a:solidFill>
                <a:latin typeface="Marianne" panose="02000000000000000000" pitchFamily="50" charset="0"/>
              </a:rPr>
              <a:t>Annuaire de crise (personnes internes et externes) accessibles en cas de black-out</a:t>
            </a:r>
          </a:p>
          <a:p>
            <a:pPr marL="285750" indent="-285750">
              <a:buFont typeface="Wingdings" panose="05000000000000000000" pitchFamily="2" charset="2"/>
              <a:buChar char="q"/>
            </a:pPr>
            <a:r>
              <a:rPr lang="fr-FR" sz="1600" dirty="0">
                <a:solidFill>
                  <a:schemeClr val="accent2"/>
                </a:solidFill>
                <a:latin typeface="Marianne" panose="02000000000000000000" pitchFamily="50" charset="0"/>
              </a:rPr>
              <a:t>Outil de communication résilients/hors réseau (adresses mails génériques, outil conversationnel (« chat »), visio-conférence, téléphones fixes et mobiles)</a:t>
            </a:r>
          </a:p>
          <a:p>
            <a:pPr marL="285750" indent="-285750">
              <a:buFont typeface="Wingdings" panose="05000000000000000000" pitchFamily="2" charset="2"/>
              <a:buChar char="q"/>
            </a:pPr>
            <a:r>
              <a:rPr lang="fr-FR" sz="1600" dirty="0">
                <a:solidFill>
                  <a:schemeClr val="accent2"/>
                </a:solidFill>
                <a:latin typeface="Marianne" panose="02000000000000000000" pitchFamily="50" charset="0"/>
              </a:rPr>
              <a:t>Outil de suivi des actions et outil de main-courante</a:t>
            </a:r>
          </a:p>
          <a:p>
            <a:pPr marL="285750" indent="-285750">
              <a:buFont typeface="Wingdings" panose="05000000000000000000" pitchFamily="2" charset="2"/>
              <a:buChar char="q"/>
            </a:pPr>
            <a:r>
              <a:rPr lang="fr-FR" sz="1600" dirty="0">
                <a:solidFill>
                  <a:schemeClr val="accent2"/>
                </a:solidFill>
                <a:latin typeface="Marianne" panose="02000000000000000000" pitchFamily="50" charset="0"/>
              </a:rPr>
              <a:t>Fiche-rôle : qui est responsable de quoi dans la cellule de crise constituée + formation régulière des participants à la cellule de crise (systématiquement en cas de nouveau participant désigné)</a:t>
            </a:r>
          </a:p>
          <a:p>
            <a:pPr marL="285750" indent="-285750">
              <a:buFont typeface="Wingdings" panose="05000000000000000000" pitchFamily="2" charset="2"/>
              <a:buChar char="q"/>
            </a:pPr>
            <a:r>
              <a:rPr lang="fr-FR" sz="1600" dirty="0">
                <a:solidFill>
                  <a:schemeClr val="accent2"/>
                </a:solidFill>
                <a:latin typeface="Marianne" panose="02000000000000000000" pitchFamily="50" charset="0"/>
              </a:rPr>
              <a:t>Fiches réflexes</a:t>
            </a:r>
          </a:p>
          <a:p>
            <a:pPr marL="285750" indent="-285750">
              <a:buFont typeface="Wingdings" panose="05000000000000000000" pitchFamily="2" charset="2"/>
              <a:buChar char="q"/>
            </a:pPr>
            <a:r>
              <a:rPr lang="fr-FR" sz="1600" dirty="0">
                <a:solidFill>
                  <a:schemeClr val="accent2"/>
                </a:solidFill>
                <a:latin typeface="Marianne" panose="02000000000000000000" pitchFamily="50" charset="0"/>
              </a:rPr>
              <a:t>Contrats d’assurance et base de gestion des contrats</a:t>
            </a:r>
            <a:endParaRPr lang="fr-FR" dirty="0">
              <a:solidFill>
                <a:schemeClr val="accent2"/>
              </a:solidFill>
              <a:latin typeface="Marianne" panose="02000000000000000000" pitchFamily="50" charset="0"/>
            </a:endParaRPr>
          </a:p>
        </p:txBody>
      </p:sp>
    </p:spTree>
    <p:extLst>
      <p:ext uri="{BB962C8B-B14F-4D97-AF65-F5344CB8AC3E}">
        <p14:creationId xmlns:p14="http://schemas.microsoft.com/office/powerpoint/2010/main" val="1397225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B0EEC0-CE24-4D9F-AD12-F41CE2A8A972}"/>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35</a:t>
            </a:fld>
            <a:endParaRPr lang="fr-FR" dirty="0">
              <a:solidFill>
                <a:srgbClr val="000000"/>
              </a:solidFill>
              <a:latin typeface="Arial"/>
            </a:endParaRPr>
          </a:p>
        </p:txBody>
      </p:sp>
      <p:sp>
        <p:nvSpPr>
          <p:cNvPr id="3" name="Rectangle 2">
            <a:extLst>
              <a:ext uri="{FF2B5EF4-FFF2-40B4-BE49-F238E27FC236}">
                <a16:creationId xmlns:a16="http://schemas.microsoft.com/office/drawing/2014/main" id="{D477FDED-1C7B-45B6-8AF0-4DA89167465D}"/>
              </a:ext>
            </a:extLst>
          </p:cNvPr>
          <p:cNvSpPr/>
          <p:nvPr/>
        </p:nvSpPr>
        <p:spPr>
          <a:xfrm>
            <a:off x="945270" y="2145184"/>
            <a:ext cx="10550770" cy="3323987"/>
          </a:xfrm>
          <a:prstGeom prst="rect">
            <a:avLst/>
          </a:prstGeom>
        </p:spPr>
        <p:txBody>
          <a:bodyPr wrap="square">
            <a:spAutoFit/>
          </a:bodyPr>
          <a:lstStyle/>
          <a:p>
            <a:pPr marL="285750" indent="-285750">
              <a:buFont typeface="Wingdings" panose="05000000000000000000" pitchFamily="2" charset="2"/>
              <a:buChar char="q"/>
            </a:pPr>
            <a:r>
              <a:rPr lang="fr-FR" sz="1600" dirty="0">
                <a:solidFill>
                  <a:schemeClr val="accent2"/>
                </a:solidFill>
                <a:latin typeface="Marianne" panose="02000000000000000000" pitchFamily="50" charset="0"/>
              </a:rPr>
              <a:t>Critères de déclenchement d’une cellule de crise cyber et </a:t>
            </a:r>
            <a:r>
              <a:rPr lang="fr-FR" sz="1600" dirty="0" err="1">
                <a:solidFill>
                  <a:schemeClr val="accent2"/>
                </a:solidFill>
                <a:latin typeface="Marianne" panose="02000000000000000000" pitchFamily="50" charset="0"/>
              </a:rPr>
              <a:t>et</a:t>
            </a:r>
            <a:r>
              <a:rPr lang="fr-FR" sz="1600" dirty="0">
                <a:solidFill>
                  <a:schemeClr val="accent2"/>
                </a:solidFill>
                <a:latin typeface="Marianne" panose="02000000000000000000" pitchFamily="50" charset="0"/>
              </a:rPr>
              <a:t> procédure d’alerte de la cellule de crise</a:t>
            </a:r>
          </a:p>
          <a:p>
            <a:pPr marL="285750" indent="-285750">
              <a:buFont typeface="Wingdings" panose="05000000000000000000" pitchFamily="2" charset="2"/>
              <a:buChar char="q"/>
            </a:pPr>
            <a:r>
              <a:rPr lang="fr-FR" sz="1600" dirty="0">
                <a:solidFill>
                  <a:schemeClr val="accent2"/>
                </a:solidFill>
                <a:latin typeface="Marianne" panose="02000000000000000000" pitchFamily="50" charset="0"/>
              </a:rPr>
              <a:t>Plan de continuité d’activité (PCA), Plan de Reprise d’Activité (PRA) et plan de remédiation</a:t>
            </a:r>
          </a:p>
          <a:p>
            <a:pPr marL="285750" indent="-285750">
              <a:buFont typeface="Wingdings" panose="05000000000000000000" pitchFamily="2" charset="2"/>
              <a:buChar char="q"/>
            </a:pPr>
            <a:r>
              <a:rPr lang="fr-FR" sz="1600" dirty="0">
                <a:solidFill>
                  <a:schemeClr val="accent2"/>
                </a:solidFill>
                <a:latin typeface="Marianne" panose="02000000000000000000" pitchFamily="50" charset="0"/>
              </a:rPr>
              <a:t>Cartographie des SI et services critiques, registre des risques</a:t>
            </a:r>
          </a:p>
          <a:p>
            <a:pPr marL="285750" indent="-285750">
              <a:buFont typeface="Wingdings" panose="05000000000000000000" pitchFamily="2" charset="2"/>
              <a:buChar char="q"/>
            </a:pPr>
            <a:r>
              <a:rPr lang="fr-FR" sz="1600" dirty="0">
                <a:solidFill>
                  <a:schemeClr val="accent2"/>
                </a:solidFill>
                <a:latin typeface="Marianne" panose="02000000000000000000" pitchFamily="50" charset="0"/>
              </a:rPr>
              <a:t>Listes des experts et prestataires à contacter (Prestataire de réponse à incident, cabinet d’avocat, support communication, etc.).</a:t>
            </a:r>
          </a:p>
          <a:p>
            <a:pPr marL="742950" lvl="2" indent="-285750">
              <a:buFont typeface="Wingdings" panose="05000000000000000000" pitchFamily="2" charset="2"/>
              <a:buChar char="q"/>
            </a:pPr>
            <a:r>
              <a:rPr lang="fr-FR" sz="1400" dirty="0">
                <a:solidFill>
                  <a:schemeClr val="accent2"/>
                </a:solidFill>
                <a:latin typeface="Marianne" panose="02000000000000000000" pitchFamily="50" charset="0"/>
              </a:rPr>
              <a:t>Identifier tous les prestataires possibles pouvant être mobilisés et enrichir la fiche dédiée</a:t>
            </a:r>
          </a:p>
          <a:p>
            <a:pPr marL="742950" lvl="2" indent="-285750">
              <a:buFont typeface="Wingdings" panose="05000000000000000000" pitchFamily="2" charset="2"/>
              <a:buChar char="q"/>
            </a:pPr>
            <a:r>
              <a:rPr lang="fr-FR" sz="1400" dirty="0">
                <a:solidFill>
                  <a:schemeClr val="accent2"/>
                </a:solidFill>
                <a:latin typeface="Marianne" panose="02000000000000000000" pitchFamily="50" charset="0"/>
              </a:rPr>
              <a:t>Réserver un budget pour prévenir le besoin d’expertise externalisée (financement du PRIS pour l’investigation, d’un prestataire d’administration système ou de remédiation, d’un prestataire de conseil en gestion de crise ou encore d’un cabinet juridique)</a:t>
            </a:r>
          </a:p>
          <a:p>
            <a:pPr marL="742950" lvl="2" indent="-285750">
              <a:buFont typeface="Wingdings" panose="05000000000000000000" pitchFamily="2" charset="2"/>
              <a:buChar char="q"/>
            </a:pPr>
            <a:r>
              <a:rPr lang="fr-FR" sz="1400" dirty="0">
                <a:solidFill>
                  <a:schemeClr val="accent2"/>
                </a:solidFill>
                <a:latin typeface="Marianne" panose="02000000000000000000" pitchFamily="50" charset="0"/>
              </a:rPr>
              <a:t>Traduire ce budget en journées-hommes de prestation pouvant être consommés par l’établissement afin d’intégrer ce critère dans la prise de décision</a:t>
            </a:r>
          </a:p>
          <a:p>
            <a:pPr marL="742950" lvl="2" indent="-285750">
              <a:buFont typeface="Wingdings" panose="05000000000000000000" pitchFamily="2" charset="2"/>
              <a:buChar char="q"/>
            </a:pPr>
            <a:r>
              <a:rPr lang="fr-FR" sz="1400" dirty="0">
                <a:solidFill>
                  <a:schemeClr val="accent2"/>
                </a:solidFill>
                <a:latin typeface="Marianne" panose="02000000000000000000" pitchFamily="50" charset="0"/>
              </a:rPr>
              <a:t>Prévoir le cadre de partage des informations stratégiques, opérationnelles et techniques, pour les opérations pouvant ou ne pouvant pas être confiées à un sous-traitant expert.</a:t>
            </a:r>
          </a:p>
          <a:p>
            <a:endParaRPr lang="fr-FR" sz="1600" dirty="0">
              <a:latin typeface="Arial" panose="020B0604020202020204" pitchFamily="34" charset="0"/>
              <a:ea typeface="Calibri" panose="020F0502020204030204" pitchFamily="34" charset="0"/>
            </a:endParaRPr>
          </a:p>
        </p:txBody>
      </p:sp>
      <p:sp>
        <p:nvSpPr>
          <p:cNvPr id="8" name="Titre 4">
            <a:extLst>
              <a:ext uri="{FF2B5EF4-FFF2-40B4-BE49-F238E27FC236}">
                <a16:creationId xmlns:a16="http://schemas.microsoft.com/office/drawing/2014/main" id="{3656C187-E078-4F33-90F6-F9E682777D49}"/>
              </a:ext>
            </a:extLst>
          </p:cNvPr>
          <p:cNvSpPr>
            <a:spLocks noGrp="1"/>
          </p:cNvSpPr>
          <p:nvPr>
            <p:ph type="title"/>
          </p:nvPr>
        </p:nvSpPr>
        <p:spPr>
          <a:xfrm>
            <a:off x="431800" y="952500"/>
            <a:ext cx="11233151" cy="961877"/>
          </a:xfrm>
        </p:spPr>
        <p:txBody>
          <a:bodyPr anchor="ctr">
            <a:noAutofit/>
          </a:bodyPr>
          <a:lstStyle/>
          <a:p>
            <a:r>
              <a:rPr lang="fr-FR" altLang="fr-FR" sz="3200" dirty="0">
                <a:latin typeface="Marianne" panose="02000000000000000000" pitchFamily="2" charset="0"/>
              </a:rPr>
              <a:t>SE PREPARER A LA CRISE</a:t>
            </a:r>
            <a:br>
              <a:rPr lang="fr-FR" altLang="fr-FR" sz="3200" dirty="0">
                <a:latin typeface="Marianne" panose="02000000000000000000" pitchFamily="2" charset="0"/>
              </a:rPr>
            </a:br>
            <a:r>
              <a:rPr lang="fr-FR" altLang="fr-FR" sz="3200" dirty="0">
                <a:latin typeface="Marianne" panose="02000000000000000000" pitchFamily="2" charset="0"/>
              </a:rPr>
              <a:t>2/ Développer son dispositif de gestion de crise</a:t>
            </a:r>
            <a:endParaRPr lang="fr-FR" sz="3200" dirty="0">
              <a:latin typeface="Marianne" panose="02000000000000000000" pitchFamily="50" charset="0"/>
            </a:endParaRPr>
          </a:p>
        </p:txBody>
      </p:sp>
    </p:spTree>
    <p:extLst>
      <p:ext uri="{BB962C8B-B14F-4D97-AF65-F5344CB8AC3E}">
        <p14:creationId xmlns:p14="http://schemas.microsoft.com/office/powerpoint/2010/main" val="3836942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DB0EEC0-CE24-4D9F-AD12-F41CE2A8A972}"/>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36</a:t>
            </a:fld>
            <a:endParaRPr lang="fr-FR" dirty="0">
              <a:solidFill>
                <a:srgbClr val="000000"/>
              </a:solidFill>
              <a:latin typeface="Arial"/>
            </a:endParaRPr>
          </a:p>
        </p:txBody>
      </p:sp>
      <p:sp>
        <p:nvSpPr>
          <p:cNvPr id="3" name="Rectangle 2">
            <a:extLst>
              <a:ext uri="{FF2B5EF4-FFF2-40B4-BE49-F238E27FC236}">
                <a16:creationId xmlns:a16="http://schemas.microsoft.com/office/drawing/2014/main" id="{D477FDED-1C7B-45B6-8AF0-4DA89167465D}"/>
              </a:ext>
            </a:extLst>
          </p:cNvPr>
          <p:cNvSpPr/>
          <p:nvPr/>
        </p:nvSpPr>
        <p:spPr>
          <a:xfrm>
            <a:off x="970670" y="2219073"/>
            <a:ext cx="10550770" cy="2062103"/>
          </a:xfrm>
          <a:prstGeom prst="rect">
            <a:avLst/>
          </a:prstGeom>
        </p:spPr>
        <p:txBody>
          <a:bodyPr wrap="square">
            <a:spAutoFit/>
          </a:bodyPr>
          <a:lstStyle/>
          <a:p>
            <a:pPr marL="285750" indent="-285750">
              <a:buFont typeface="Wingdings" panose="05000000000000000000" pitchFamily="2" charset="2"/>
              <a:buChar char="q"/>
            </a:pPr>
            <a:r>
              <a:rPr lang="fr-FR" sz="1600" dirty="0">
                <a:solidFill>
                  <a:schemeClr val="accent2"/>
                </a:solidFill>
                <a:latin typeface="Marianne" panose="02000000000000000000" pitchFamily="50" charset="0"/>
              </a:rPr>
              <a:t>Plan de communication de crise cyber (éléments de langage déjà </a:t>
            </a:r>
            <a:r>
              <a:rPr lang="fr-FR" sz="1600" dirty="0" err="1">
                <a:solidFill>
                  <a:schemeClr val="accent2"/>
                </a:solidFill>
                <a:latin typeface="Marianne" panose="02000000000000000000" pitchFamily="50" charset="0"/>
              </a:rPr>
              <a:t>pré-rédigés</a:t>
            </a:r>
            <a:r>
              <a:rPr lang="fr-FR" sz="1600" dirty="0">
                <a:solidFill>
                  <a:schemeClr val="accent2"/>
                </a:solidFill>
                <a:latin typeface="Marianne" panose="02000000000000000000" pitchFamily="50" charset="0"/>
              </a:rPr>
              <a:t>)</a:t>
            </a:r>
          </a:p>
          <a:p>
            <a:pPr marL="285750" indent="-285750">
              <a:buFont typeface="Wingdings" panose="05000000000000000000" pitchFamily="2" charset="2"/>
              <a:buChar char="q"/>
            </a:pPr>
            <a:r>
              <a:rPr lang="fr-FR" sz="1600" dirty="0">
                <a:solidFill>
                  <a:schemeClr val="accent2"/>
                </a:solidFill>
                <a:latin typeface="Marianne" panose="02000000000000000000" pitchFamily="50" charset="0"/>
              </a:rPr>
              <a:t>Pour chacune des parties prenantes auprès desquelles l’établissement doit communiquer, déterminer en amont les modalités d’envoi, d’émission des messages (adresse mail générique dédiée à la gestion de crise, adresse mail générique de certains services ou fonctions et de traitement des réponses reçues)</a:t>
            </a:r>
          </a:p>
          <a:p>
            <a:pPr marL="285750" indent="-285750">
              <a:buFont typeface="Wingdings" panose="05000000000000000000" pitchFamily="2" charset="2"/>
              <a:buChar char="q"/>
            </a:pPr>
            <a:r>
              <a:rPr lang="fr-FR" sz="1600" dirty="0">
                <a:solidFill>
                  <a:schemeClr val="accent2"/>
                </a:solidFill>
                <a:latin typeface="Marianne" panose="02000000000000000000" pitchFamily="50" charset="0"/>
              </a:rPr>
              <a:t>Liste des parties prenantes à informer (populations, partenaires, fournisseurs/clients, autorités), et recensement des outils de déclarations des incidents aux autorités, outil collaboratif et procédure de validation interne des déclarations transmises aux autorités</a:t>
            </a:r>
          </a:p>
        </p:txBody>
      </p:sp>
      <p:sp>
        <p:nvSpPr>
          <p:cNvPr id="7" name="Titre 4">
            <a:extLst>
              <a:ext uri="{FF2B5EF4-FFF2-40B4-BE49-F238E27FC236}">
                <a16:creationId xmlns:a16="http://schemas.microsoft.com/office/drawing/2014/main" id="{56F20098-C71E-45CC-B8F9-5DB9C0B04B56}"/>
              </a:ext>
            </a:extLst>
          </p:cNvPr>
          <p:cNvSpPr>
            <a:spLocks noGrp="1"/>
          </p:cNvSpPr>
          <p:nvPr>
            <p:ph type="title"/>
          </p:nvPr>
        </p:nvSpPr>
        <p:spPr>
          <a:xfrm>
            <a:off x="431800" y="952500"/>
            <a:ext cx="11233151" cy="961877"/>
          </a:xfrm>
        </p:spPr>
        <p:txBody>
          <a:bodyPr anchor="ctr">
            <a:noAutofit/>
          </a:bodyPr>
          <a:lstStyle/>
          <a:p>
            <a:r>
              <a:rPr lang="fr-FR" altLang="fr-FR" sz="3200" dirty="0">
                <a:latin typeface="Marianne" panose="02000000000000000000" pitchFamily="2" charset="0"/>
              </a:rPr>
              <a:t>SE PREPARER A LA CRISE</a:t>
            </a:r>
            <a:br>
              <a:rPr lang="fr-FR" altLang="fr-FR" sz="3200" dirty="0">
                <a:latin typeface="Marianne" panose="02000000000000000000" pitchFamily="2" charset="0"/>
              </a:rPr>
            </a:br>
            <a:r>
              <a:rPr lang="fr-FR" altLang="fr-FR" sz="3200" dirty="0">
                <a:latin typeface="Marianne" panose="02000000000000000000" pitchFamily="2" charset="0"/>
              </a:rPr>
              <a:t>2/ Développer son dispositif de gestion de crise</a:t>
            </a:r>
            <a:endParaRPr lang="fr-FR" sz="3200" dirty="0">
              <a:latin typeface="Marianne" panose="02000000000000000000" pitchFamily="50" charset="0"/>
            </a:endParaRPr>
          </a:p>
        </p:txBody>
      </p:sp>
    </p:spTree>
    <p:extLst>
      <p:ext uri="{BB962C8B-B14F-4D97-AF65-F5344CB8AC3E}">
        <p14:creationId xmlns:p14="http://schemas.microsoft.com/office/powerpoint/2010/main" val="3818419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defTabSz="1219170"/>
            <a:fld id="{733122C9-A0B9-462F-8757-0847AD287B63}" type="slidenum">
              <a:rPr lang="fr-FR">
                <a:solidFill>
                  <a:srgbClr val="000000"/>
                </a:solidFill>
                <a:latin typeface="Arial"/>
              </a:rPr>
              <a:pPr defTabSz="1219170"/>
              <a:t>37</a:t>
            </a:fld>
            <a:endParaRPr lang="fr-FR" dirty="0">
              <a:solidFill>
                <a:srgbClr val="000000"/>
              </a:solidFill>
              <a:latin typeface="Arial"/>
            </a:endParaRPr>
          </a:p>
        </p:txBody>
      </p:sp>
      <p:sp>
        <p:nvSpPr>
          <p:cNvPr id="5" name="Espace réservé du texte 1">
            <a:extLst>
              <a:ext uri="{FF2B5EF4-FFF2-40B4-BE49-F238E27FC236}">
                <a16:creationId xmlns:a16="http://schemas.microsoft.com/office/drawing/2014/main" id="{95F65DA9-9F52-4B69-888A-0EE8D35C8B5D}"/>
              </a:ext>
            </a:extLst>
          </p:cNvPr>
          <p:cNvSpPr txBox="1">
            <a:spLocks/>
          </p:cNvSpPr>
          <p:nvPr/>
        </p:nvSpPr>
        <p:spPr bwMode="gray">
          <a:xfrm>
            <a:off x="2244105" y="4030777"/>
            <a:ext cx="7703790" cy="769823"/>
          </a:xfrm>
          <a:prstGeom prst="rect">
            <a:avLst/>
          </a:prstGeom>
          <a:solidFill>
            <a:schemeClr val="bg1"/>
          </a:solidFill>
        </p:spPr>
        <p:style>
          <a:lnRef idx="3">
            <a:schemeClr val="lt1"/>
          </a:lnRef>
          <a:fillRef idx="1">
            <a:schemeClr val="accent4"/>
          </a:fillRef>
          <a:effectRef idx="1">
            <a:schemeClr val="accent4"/>
          </a:effectRef>
          <a:fontRef idx="minor">
            <a:schemeClr val="lt1"/>
          </a:fontRef>
        </p:style>
        <p:txBody>
          <a:bodyPr vert="horz" lIns="0" tIns="0" rIns="0" bIns="0" rtlCol="0" anchor="ctr" anchorCtr="0">
            <a:noAutofit/>
          </a:bodyPr>
          <a:lstStyle>
            <a:lvl1pPr marL="92073" indent="0" algn="l" defTabSz="914378" rtl="0" eaLnBrk="1" latinLnBrk="0" hangingPunct="1">
              <a:lnSpc>
                <a:spcPct val="90000"/>
              </a:lnSpc>
              <a:spcBef>
                <a:spcPts val="0"/>
              </a:spcBef>
              <a:spcAft>
                <a:spcPts val="0"/>
              </a:spcAft>
              <a:buFont typeface="Arial" pitchFamily="34" charset="0"/>
              <a:buNone/>
              <a:tabLst/>
              <a:defRPr sz="4000" b="1" kern="1200" cap="all" baseline="0">
                <a:solidFill>
                  <a:schemeClr val="lt1"/>
                </a:solidFill>
                <a:latin typeface="+mn-lt"/>
                <a:ea typeface="+mn-ea"/>
                <a:cs typeface="+mn-cs"/>
              </a:defRPr>
            </a:lvl1pPr>
            <a:lvl2pPr marL="92073" indent="0" algn="l" defTabSz="914378" rtl="0" eaLnBrk="1" latinLnBrk="0" hangingPunct="1">
              <a:lnSpc>
                <a:spcPct val="100000"/>
              </a:lnSpc>
              <a:spcBef>
                <a:spcPts val="500"/>
              </a:spcBef>
              <a:spcAft>
                <a:spcPts val="0"/>
              </a:spcAft>
              <a:buSzPct val="100000"/>
              <a:buFont typeface="Arial" panose="020B0604020202020204" pitchFamily="34" charset="0"/>
              <a:buNone/>
              <a:tabLst/>
              <a:defRPr sz="2000" kern="1200">
                <a:solidFill>
                  <a:schemeClr val="lt1"/>
                </a:solidFill>
                <a:latin typeface="+mn-lt"/>
                <a:ea typeface="+mn-ea"/>
                <a:cs typeface="+mn-cs"/>
              </a:defRPr>
            </a:lvl2pPr>
            <a:lvl3pPr marL="531437" indent="-171446" algn="l" defTabSz="914378" rtl="0" eaLnBrk="1" latinLnBrk="0" hangingPunct="1">
              <a:lnSpc>
                <a:spcPct val="100000"/>
              </a:lnSpc>
              <a:spcBef>
                <a:spcPts val="100"/>
              </a:spcBef>
              <a:spcAft>
                <a:spcPts val="100"/>
              </a:spcAft>
              <a:buSzPct val="100000"/>
              <a:buFont typeface="Wingdings" pitchFamily="2" charset="2"/>
              <a:buChar char="§"/>
              <a:defRPr sz="1000" kern="1200">
                <a:solidFill>
                  <a:schemeClr val="lt1"/>
                </a:solidFill>
                <a:latin typeface="+mn-lt"/>
                <a:ea typeface="+mn-ea"/>
                <a:cs typeface="+mn-cs"/>
              </a:defRPr>
            </a:lvl3pPr>
            <a:lvl4pPr marL="711432" indent="-171446" algn="l" defTabSz="914378" rtl="0" eaLnBrk="1" latinLnBrk="0" hangingPunct="1">
              <a:lnSpc>
                <a:spcPct val="100000"/>
              </a:lnSpc>
              <a:spcBef>
                <a:spcPts val="100"/>
              </a:spcBef>
              <a:spcAft>
                <a:spcPts val="100"/>
              </a:spcAft>
              <a:buSzPct val="100000"/>
              <a:buFont typeface="Arial" panose="020B0604020202020204" pitchFamily="34" charset="0"/>
              <a:buChar char="•"/>
              <a:defRPr sz="800" kern="1200">
                <a:solidFill>
                  <a:schemeClr val="lt1"/>
                </a:solidFill>
                <a:latin typeface="+mn-lt"/>
                <a:ea typeface="+mn-ea"/>
                <a:cs typeface="+mn-cs"/>
              </a:defRPr>
            </a:lvl4pPr>
            <a:lvl5pPr marL="927427" indent="-171446" algn="l" defTabSz="914378" rtl="0" eaLnBrk="1" latinLnBrk="0" hangingPunct="1">
              <a:lnSpc>
                <a:spcPct val="100000"/>
              </a:lnSpc>
              <a:spcBef>
                <a:spcPts val="100"/>
              </a:spcBef>
              <a:spcAft>
                <a:spcPts val="100"/>
              </a:spcAft>
              <a:buSzPct val="100000"/>
              <a:buFont typeface="Wingdings" pitchFamily="2" charset="2"/>
              <a:buChar char="§"/>
              <a:defRPr sz="700" kern="1200">
                <a:solidFill>
                  <a:schemeClr val="lt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200320" indent="0" algn="l" defTabSz="914378" rtl="0" eaLnBrk="1" latinLnBrk="0" hangingPunct="1">
              <a:spcBef>
                <a:spcPct val="20000"/>
              </a:spcBef>
              <a:buFont typeface="Arial" pitchFamily="34" charset="0"/>
              <a:buNone/>
              <a:defRPr sz="2000" kern="1200">
                <a:solidFill>
                  <a:schemeClr val="lt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122764" algn="ctr" fontAlgn="auto">
              <a:spcAft>
                <a:spcPts val="600"/>
              </a:spcAft>
              <a:defRPr/>
            </a:pPr>
            <a:r>
              <a:rPr lang="fr-FR" altLang="fr-FR" sz="2800" dirty="0">
                <a:solidFill>
                  <a:schemeClr val="accent6"/>
                </a:solidFill>
                <a:latin typeface="Marianne" panose="02000000000000000000" pitchFamily="2" charset="0"/>
              </a:rPr>
              <a:t>MERCI DE VOTRE PARTICIPATION !</a:t>
            </a:r>
            <a:endParaRPr lang="fr-FR" altLang="fr-FR" sz="2800" cap="none" dirty="0">
              <a:solidFill>
                <a:schemeClr val="accent6"/>
              </a:solidFill>
              <a:latin typeface="Marianne" panose="02000000000000000000" pitchFamily="50" charset="0"/>
              <a:cs typeface="Segoe UI" panose="020B0502040204020203" pitchFamily="34" charset="0"/>
            </a:endParaRPr>
          </a:p>
        </p:txBody>
      </p:sp>
    </p:spTree>
    <p:extLst>
      <p:ext uri="{BB962C8B-B14F-4D97-AF65-F5344CB8AC3E}">
        <p14:creationId xmlns:p14="http://schemas.microsoft.com/office/powerpoint/2010/main" val="214472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280BA5-40E2-4688-8930-387A52488746}"/>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4</a:t>
            </a:fld>
            <a:endParaRPr lang="fr-FR" dirty="0">
              <a:solidFill>
                <a:srgbClr val="000000"/>
              </a:solidFill>
              <a:latin typeface="Arial"/>
            </a:endParaRPr>
          </a:p>
        </p:txBody>
      </p:sp>
      <p:sp>
        <p:nvSpPr>
          <p:cNvPr id="9" name="Rectangle 8">
            <a:extLst>
              <a:ext uri="{FF2B5EF4-FFF2-40B4-BE49-F238E27FC236}">
                <a16:creationId xmlns:a16="http://schemas.microsoft.com/office/drawing/2014/main" id="{30BF7E5C-C9CD-4504-9664-4A1917BF5439}"/>
              </a:ext>
            </a:extLst>
          </p:cNvPr>
          <p:cNvSpPr/>
          <p:nvPr/>
        </p:nvSpPr>
        <p:spPr>
          <a:xfrm>
            <a:off x="603103" y="1811620"/>
            <a:ext cx="11061848" cy="26197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623984" lvl="1" indent="-342891" defTabSz="1219170">
              <a:spcAft>
                <a:spcPts val="600"/>
              </a:spcAft>
              <a:buFont typeface="+mj-lt"/>
              <a:buAutoNum type="arabicPeriod"/>
              <a:defRPr/>
            </a:pPr>
            <a:r>
              <a:rPr lang="fr-FR" dirty="0">
                <a:solidFill>
                  <a:srgbClr val="FFFFFF"/>
                </a:solidFill>
                <a:latin typeface="Marianne" panose="02000000000000000000" pitchFamily="50" charset="0"/>
              </a:rPr>
              <a:t>Présentation des modalités d’exercice (5 min)</a:t>
            </a:r>
          </a:p>
          <a:p>
            <a:pPr marL="623984" lvl="1" indent="-342891" defTabSz="1219170">
              <a:spcAft>
                <a:spcPts val="600"/>
              </a:spcAft>
              <a:buFont typeface="+mj-lt"/>
              <a:buAutoNum type="arabicPeriod"/>
              <a:defRPr/>
            </a:pPr>
            <a:r>
              <a:rPr lang="fr-FR" altLang="fr-FR" dirty="0">
                <a:solidFill>
                  <a:srgbClr val="FFFFFF"/>
                </a:solidFill>
                <a:latin typeface="Marianne" panose="02000000000000000000" pitchFamily="50" charset="0"/>
              </a:rPr>
              <a:t>Réflexion sur les stimuli (1 heure 15)</a:t>
            </a:r>
          </a:p>
          <a:p>
            <a:pPr algn="just" defTabSz="1219170"/>
            <a:r>
              <a:rPr lang="fr-FR" altLang="fr-FR" dirty="0">
                <a:solidFill>
                  <a:srgbClr val="FFFFFF"/>
                </a:solidFill>
                <a:latin typeface="Marianne" panose="02000000000000000000" pitchFamily="50" charset="0"/>
              </a:rPr>
              <a:t>	</a:t>
            </a:r>
            <a:r>
              <a:rPr lang="fr-FR" altLang="fr-FR" sz="1600" b="1" dirty="0">
                <a:solidFill>
                  <a:schemeClr val="bg1"/>
                </a:solidFill>
                <a:latin typeface="Marianne" panose="02000000000000000000" pitchFamily="50" charset="0"/>
                <a:cs typeface="Calibri" panose="020F0502020204030204" pitchFamily="34" charset="0"/>
                <a:sym typeface="Calibri" panose="020F0502020204030204" pitchFamily="34" charset="0"/>
              </a:rPr>
              <a:t>3 phases :</a:t>
            </a:r>
          </a:p>
          <a:p>
            <a:pPr marL="1780114" lvl="3" indent="-285750">
              <a:spcAft>
                <a:spcPts val="600"/>
              </a:spcAft>
              <a:buFont typeface="Arial" panose="020B0604020202020204" pitchFamily="34" charset="0"/>
              <a:buChar char="•"/>
            </a:pPr>
            <a:r>
              <a:rPr lang="fr-FR" sz="1600" dirty="0">
                <a:latin typeface="Marianne" panose="02000000000000000000" pitchFamily="50" charset="0"/>
              </a:rPr>
              <a:t>ALERTE/MOBILISATION </a:t>
            </a:r>
            <a:r>
              <a:rPr lang="fr-FR" sz="1200" dirty="0">
                <a:latin typeface="Marianne" panose="02000000000000000000" pitchFamily="50" charset="0"/>
              </a:rPr>
              <a:t>- Stimuli 1-6 – 18 minutes estimes</a:t>
            </a:r>
            <a:endParaRPr lang="fr-FR" sz="1600" dirty="0">
              <a:latin typeface="Marianne" panose="02000000000000000000" pitchFamily="50" charset="0"/>
            </a:endParaRPr>
          </a:p>
          <a:p>
            <a:pPr marL="1780114" lvl="3" indent="-285750">
              <a:spcAft>
                <a:spcPts val="600"/>
              </a:spcAft>
              <a:buFont typeface="Arial" panose="020B0604020202020204" pitchFamily="34" charset="0"/>
              <a:buChar char="•"/>
            </a:pPr>
            <a:r>
              <a:rPr lang="fr-FR" sz="1400" dirty="0">
                <a:latin typeface="Marianne" panose="02000000000000000000" pitchFamily="50" charset="0"/>
              </a:rPr>
              <a:t>MAINTIEN DE LA CONFIANCE / COMPRENHENSION DE L’ATTAQUE - </a:t>
            </a:r>
            <a:r>
              <a:rPr lang="fr-FR" sz="1200" dirty="0">
                <a:latin typeface="Marianne" panose="02000000000000000000" pitchFamily="50" charset="0"/>
              </a:rPr>
              <a:t>Stimuli 7-14 – 26 minutes estimes</a:t>
            </a:r>
          </a:p>
          <a:p>
            <a:pPr marL="1780114" lvl="3" indent="-285750">
              <a:spcAft>
                <a:spcPts val="600"/>
              </a:spcAft>
              <a:buFont typeface="Arial" panose="020B0604020202020204" pitchFamily="34" charset="0"/>
              <a:buChar char="•"/>
            </a:pPr>
            <a:r>
              <a:rPr lang="fr-FR" sz="1400" dirty="0">
                <a:latin typeface="Marianne" panose="02000000000000000000" pitchFamily="50" charset="0"/>
              </a:rPr>
              <a:t>RELANCE DES ACTIVITES / DURCISSEMENT </a:t>
            </a:r>
            <a:r>
              <a:rPr lang="fr-FR" sz="1200" dirty="0">
                <a:latin typeface="Marianne" panose="02000000000000000000" pitchFamily="50" charset="0"/>
              </a:rPr>
              <a:t>- Stimuli 15-18 – 23 minutes estimes</a:t>
            </a:r>
          </a:p>
          <a:p>
            <a:pPr marL="623993" lvl="1" indent="-342900" defTabSz="1219170">
              <a:spcAft>
                <a:spcPts val="600"/>
              </a:spcAft>
              <a:buFont typeface="+mj-lt"/>
              <a:buAutoNum type="arabicPeriod" startAt="3"/>
              <a:defRPr/>
            </a:pPr>
            <a:r>
              <a:rPr lang="fr-FR" altLang="fr-FR" dirty="0">
                <a:solidFill>
                  <a:srgbClr val="FFFFFF"/>
                </a:solidFill>
                <a:latin typeface="Marianne" panose="02000000000000000000" pitchFamily="50" charset="0"/>
              </a:rPr>
              <a:t>RETEX à chaud / débrief (40 min)</a:t>
            </a:r>
          </a:p>
        </p:txBody>
      </p:sp>
      <p:sp>
        <p:nvSpPr>
          <p:cNvPr id="10" name="Titre 5">
            <a:extLst>
              <a:ext uri="{FF2B5EF4-FFF2-40B4-BE49-F238E27FC236}">
                <a16:creationId xmlns:a16="http://schemas.microsoft.com/office/drawing/2014/main" id="{CD112F7B-5920-450B-9DC8-C64821BCB55B}"/>
              </a:ext>
            </a:extLst>
          </p:cNvPr>
          <p:cNvSpPr txBox="1">
            <a:spLocks/>
          </p:cNvSpPr>
          <p:nvPr/>
        </p:nvSpPr>
        <p:spPr>
          <a:xfrm>
            <a:off x="479424" y="956781"/>
            <a:ext cx="11233151" cy="719988"/>
          </a:xfrm>
          <a:prstGeom prst="rect">
            <a:avLst/>
          </a:prstGeom>
        </p:spPr>
        <p:txBody>
          <a:bodyPr vert="horz" lIns="91440" tIns="45720" rIns="91440" bIns="45720" rtlCol="0" anchor="ctr">
            <a:normAutofit/>
          </a:bodyPr>
          <a:lstStyle>
            <a:lvl1pPr marL="19050" indent="0" algn="l" defTabSz="1219170" rtl="0" eaLnBrk="1" latinLnBrk="0" hangingPunct="1">
              <a:lnSpc>
                <a:spcPct val="90000"/>
              </a:lnSpc>
              <a:spcBef>
                <a:spcPct val="0"/>
              </a:spcBef>
              <a:buNone/>
              <a:tabLst/>
              <a:defRPr sz="3333" b="1" kern="1200">
                <a:solidFill>
                  <a:schemeClr val="tx1"/>
                </a:solidFill>
                <a:latin typeface="+mj-lt"/>
                <a:ea typeface="+mj-ea"/>
                <a:cs typeface="+mj-cs"/>
              </a:defRPr>
            </a:lvl1pPr>
          </a:lstStyle>
          <a:p>
            <a:r>
              <a:rPr lang="fr-FR" sz="2400" dirty="0">
                <a:latin typeface="Marianne" panose="02000000000000000000" pitchFamily="50" charset="0"/>
              </a:rPr>
              <a:t>Présentation des modalités de l’exercice </a:t>
            </a:r>
            <a:r>
              <a:rPr lang="fr-FR" sz="1800" dirty="0">
                <a:latin typeface="Marianne" panose="02000000000000000000" pitchFamily="50" charset="0"/>
              </a:rPr>
              <a:t>(2/2)</a:t>
            </a:r>
            <a:endParaRPr lang="fr-FR" sz="2400" dirty="0">
              <a:latin typeface="Marianne" panose="02000000000000000000" pitchFamily="50" charset="0"/>
            </a:endParaRPr>
          </a:p>
        </p:txBody>
      </p:sp>
      <p:pic>
        <p:nvPicPr>
          <p:cNvPr id="11" name="Image 53" descr="Image 53">
            <a:extLst>
              <a:ext uri="{FF2B5EF4-FFF2-40B4-BE49-F238E27FC236}">
                <a16:creationId xmlns:a16="http://schemas.microsoft.com/office/drawing/2014/main" id="{59055A35-58CD-4D3E-9CC4-975BF768C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053" y="4844001"/>
            <a:ext cx="232833" cy="226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3" name="Rectangle 52">
            <a:extLst>
              <a:ext uri="{FF2B5EF4-FFF2-40B4-BE49-F238E27FC236}">
                <a16:creationId xmlns:a16="http://schemas.microsoft.com/office/drawing/2014/main" id="{4DAC84B5-A65C-4376-9316-1587D932FF50}"/>
              </a:ext>
            </a:extLst>
          </p:cNvPr>
          <p:cNvSpPr txBox="1">
            <a:spLocks noChangeArrowheads="1"/>
          </p:cNvSpPr>
          <p:nvPr/>
        </p:nvSpPr>
        <p:spPr bwMode="auto">
          <a:xfrm>
            <a:off x="1274153" y="4801724"/>
            <a:ext cx="62674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60959" rIns="60959" anchor="ct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just" defTabSz="1219170"/>
            <a:r>
              <a:rPr lang="fr-FR" altLang="fr-FR" sz="1600" b="1" dirty="0">
                <a:solidFill>
                  <a:srgbClr val="000000"/>
                </a:solidFill>
                <a:latin typeface="Marianne" panose="02000000000000000000" pitchFamily="50" charset="0"/>
                <a:cs typeface="Calibri" panose="020F0502020204030204" pitchFamily="34" charset="0"/>
                <a:sym typeface="Calibri" panose="020F0502020204030204" pitchFamily="34" charset="0"/>
              </a:rPr>
              <a:t>Nota bene : Des stimuli fictifs et sans corrélation entre eux </a:t>
            </a:r>
          </a:p>
        </p:txBody>
      </p:sp>
    </p:spTree>
    <p:extLst>
      <p:ext uri="{BB962C8B-B14F-4D97-AF65-F5344CB8AC3E}">
        <p14:creationId xmlns:p14="http://schemas.microsoft.com/office/powerpoint/2010/main" val="3412261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2CAD477-94F3-42FB-91FE-6C5DA5A86673}"/>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5</a:t>
            </a:fld>
            <a:endParaRPr lang="fr-FR" dirty="0">
              <a:solidFill>
                <a:srgbClr val="000000"/>
              </a:solidFill>
              <a:latin typeface="Arial"/>
            </a:endParaRPr>
          </a:p>
        </p:txBody>
      </p:sp>
      <p:sp>
        <p:nvSpPr>
          <p:cNvPr id="5" name="Titre 4">
            <a:extLst>
              <a:ext uri="{FF2B5EF4-FFF2-40B4-BE49-F238E27FC236}">
                <a16:creationId xmlns:a16="http://schemas.microsoft.com/office/drawing/2014/main" id="{13A4807D-EC99-4265-81BF-F0070E1D582F}"/>
              </a:ext>
            </a:extLst>
          </p:cNvPr>
          <p:cNvSpPr>
            <a:spLocks noGrp="1"/>
          </p:cNvSpPr>
          <p:nvPr>
            <p:ph type="title"/>
          </p:nvPr>
        </p:nvSpPr>
        <p:spPr>
          <a:xfrm>
            <a:off x="330201" y="914107"/>
            <a:ext cx="11233151" cy="719988"/>
          </a:xfrm>
        </p:spPr>
        <p:txBody>
          <a:bodyPr vert="horz" lIns="91440" tIns="45720" rIns="91440" bIns="45720" rtlCol="0" anchor="ctr">
            <a:normAutofit/>
          </a:bodyPr>
          <a:lstStyle/>
          <a:p>
            <a:r>
              <a:rPr lang="fr-FR" sz="2400" dirty="0">
                <a:latin typeface="Marianne" panose="02000000000000000000" pitchFamily="50" charset="0"/>
              </a:rPr>
              <a:t>Votre contexte</a:t>
            </a:r>
          </a:p>
        </p:txBody>
      </p:sp>
      <p:sp>
        <p:nvSpPr>
          <p:cNvPr id="6" name="Espace réservé du texte 5">
            <a:extLst>
              <a:ext uri="{FF2B5EF4-FFF2-40B4-BE49-F238E27FC236}">
                <a16:creationId xmlns:a16="http://schemas.microsoft.com/office/drawing/2014/main" id="{22FA0B1B-9F03-4089-B299-27D0670DE7D7}"/>
              </a:ext>
            </a:extLst>
          </p:cNvPr>
          <p:cNvSpPr>
            <a:spLocks noGrp="1"/>
          </p:cNvSpPr>
          <p:nvPr>
            <p:ph type="body" sz="quarter" idx="14"/>
          </p:nvPr>
        </p:nvSpPr>
        <p:spPr>
          <a:xfrm>
            <a:off x="432506" y="1760406"/>
            <a:ext cx="11232445" cy="1840923"/>
          </a:xfrm>
          <a:solidFill>
            <a:schemeClr val="accent2"/>
          </a:solidFill>
        </p:spPr>
        <p:txBody>
          <a:bodyPr anchor="ctr"/>
          <a:lstStyle/>
          <a:p>
            <a:r>
              <a:rPr lang="fr-FR" sz="1800" b="1" dirty="0">
                <a:solidFill>
                  <a:schemeClr val="bg1"/>
                </a:solidFill>
                <a:latin typeface="Marianne" panose="02000000000000000000" pitchFamily="50" charset="0"/>
              </a:rPr>
              <a:t>XXX est un établissement de XX 000 étudiants et XX laboratoires de recherche, comportant une faculté des sciences, une faculté des sciences humaines et sociales et une faculté de santé. L’établissement est chef de file d’un regroupement universitaire, composés de plusieurs écoles et instituts, dont un IUT et une école d’ingénieurs. XXX appartient également à une université européenne.</a:t>
            </a:r>
          </a:p>
        </p:txBody>
      </p:sp>
    </p:spTree>
    <p:extLst>
      <p:ext uri="{BB962C8B-B14F-4D97-AF65-F5344CB8AC3E}">
        <p14:creationId xmlns:p14="http://schemas.microsoft.com/office/powerpoint/2010/main" val="4156629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2CAD477-94F3-42FB-91FE-6C5DA5A86673}"/>
              </a:ext>
            </a:extLst>
          </p:cNvPr>
          <p:cNvSpPr>
            <a:spLocks noGrp="1"/>
          </p:cNvSpPr>
          <p:nvPr>
            <p:ph type="sldNum" sz="quarter" idx="12"/>
          </p:nvPr>
        </p:nvSpPr>
        <p:spPr/>
        <p:txBody>
          <a:bodyPr/>
          <a:lstStyle/>
          <a:p>
            <a:pPr defTabSz="1219170"/>
            <a:fld id="{733122C9-A0B9-462F-8757-0847AD287B63}" type="slidenum">
              <a:rPr lang="fr-FR">
                <a:solidFill>
                  <a:srgbClr val="000000"/>
                </a:solidFill>
                <a:latin typeface="Arial"/>
              </a:rPr>
              <a:pPr defTabSz="1219170"/>
              <a:t>6</a:t>
            </a:fld>
            <a:endParaRPr lang="fr-FR" dirty="0">
              <a:solidFill>
                <a:srgbClr val="000000"/>
              </a:solidFill>
              <a:latin typeface="Arial"/>
            </a:endParaRPr>
          </a:p>
        </p:txBody>
      </p:sp>
      <p:sp>
        <p:nvSpPr>
          <p:cNvPr id="5" name="Titre 4">
            <a:extLst>
              <a:ext uri="{FF2B5EF4-FFF2-40B4-BE49-F238E27FC236}">
                <a16:creationId xmlns:a16="http://schemas.microsoft.com/office/drawing/2014/main" id="{13A4807D-EC99-4265-81BF-F0070E1D582F}"/>
              </a:ext>
            </a:extLst>
          </p:cNvPr>
          <p:cNvSpPr>
            <a:spLocks noGrp="1"/>
          </p:cNvSpPr>
          <p:nvPr>
            <p:ph type="title"/>
          </p:nvPr>
        </p:nvSpPr>
        <p:spPr>
          <a:xfrm>
            <a:off x="330201" y="914107"/>
            <a:ext cx="11233151" cy="719988"/>
          </a:xfrm>
        </p:spPr>
        <p:txBody>
          <a:bodyPr vert="horz" lIns="91440" tIns="45720" rIns="91440" bIns="45720" rtlCol="0" anchor="ctr">
            <a:normAutofit/>
          </a:bodyPr>
          <a:lstStyle/>
          <a:p>
            <a:r>
              <a:rPr lang="fr-FR" sz="2400" dirty="0">
                <a:latin typeface="Marianne" panose="02000000000000000000" pitchFamily="50" charset="0"/>
              </a:rPr>
              <a:t>Tour de table des rôles joués</a:t>
            </a:r>
          </a:p>
        </p:txBody>
      </p:sp>
      <p:graphicFrame>
        <p:nvGraphicFramePr>
          <p:cNvPr id="9" name="Diagramme 8">
            <a:extLst>
              <a:ext uri="{FF2B5EF4-FFF2-40B4-BE49-F238E27FC236}">
                <a16:creationId xmlns:a16="http://schemas.microsoft.com/office/drawing/2014/main" id="{29573423-7483-43C2-A0E1-32C6CD1087B7}"/>
              </a:ext>
            </a:extLst>
          </p:cNvPr>
          <p:cNvGraphicFramePr/>
          <p:nvPr>
            <p:extLst>
              <p:ext uri="{D42A27DB-BD31-4B8C-83A1-F6EECF244321}">
                <p14:modId xmlns:p14="http://schemas.microsoft.com/office/powerpoint/2010/main" val="2613242560"/>
              </p:ext>
            </p:extLst>
          </p:nvPr>
        </p:nvGraphicFramePr>
        <p:xfrm>
          <a:off x="527049" y="1891239"/>
          <a:ext cx="7294588" cy="1910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me 9">
            <a:extLst>
              <a:ext uri="{FF2B5EF4-FFF2-40B4-BE49-F238E27FC236}">
                <a16:creationId xmlns:a16="http://schemas.microsoft.com/office/drawing/2014/main" id="{3DACC889-D177-4947-A938-1047A939FF6B}"/>
              </a:ext>
            </a:extLst>
          </p:cNvPr>
          <p:cNvGraphicFramePr/>
          <p:nvPr>
            <p:extLst>
              <p:ext uri="{D42A27DB-BD31-4B8C-83A1-F6EECF244321}">
                <p14:modId xmlns:p14="http://schemas.microsoft.com/office/powerpoint/2010/main" val="3591323202"/>
              </p:ext>
            </p:extLst>
          </p:nvPr>
        </p:nvGraphicFramePr>
        <p:xfrm>
          <a:off x="527049" y="3932125"/>
          <a:ext cx="7294588" cy="21451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2" name="Groupe 11">
            <a:extLst>
              <a:ext uri="{FF2B5EF4-FFF2-40B4-BE49-F238E27FC236}">
                <a16:creationId xmlns:a16="http://schemas.microsoft.com/office/drawing/2014/main" id="{2C3399EB-EA49-4ED9-85F1-8DE2AF09D89F}"/>
              </a:ext>
            </a:extLst>
          </p:cNvPr>
          <p:cNvGrpSpPr/>
          <p:nvPr/>
        </p:nvGrpSpPr>
        <p:grpSpPr>
          <a:xfrm>
            <a:off x="8044311" y="1910505"/>
            <a:ext cx="3392723" cy="4166738"/>
            <a:chOff x="8044311" y="1910505"/>
            <a:chExt cx="3176273" cy="4166738"/>
          </a:xfrm>
        </p:grpSpPr>
        <p:sp>
          <p:nvSpPr>
            <p:cNvPr id="13" name="Forme libre : forme 12">
              <a:extLst>
                <a:ext uri="{FF2B5EF4-FFF2-40B4-BE49-F238E27FC236}">
                  <a16:creationId xmlns:a16="http://schemas.microsoft.com/office/drawing/2014/main" id="{406D09E2-127E-4D99-A545-76DE0BFF2054}"/>
                </a:ext>
              </a:extLst>
            </p:cNvPr>
            <p:cNvSpPr/>
            <p:nvPr/>
          </p:nvSpPr>
          <p:spPr>
            <a:xfrm>
              <a:off x="8044311" y="1910505"/>
              <a:ext cx="1484240" cy="593696"/>
            </a:xfrm>
            <a:custGeom>
              <a:avLst/>
              <a:gdLst>
                <a:gd name="connsiteX0" fmla="*/ 0 w 1484240"/>
                <a:gd name="connsiteY0" fmla="*/ 0 h 593696"/>
                <a:gd name="connsiteX1" fmla="*/ 1484240 w 1484240"/>
                <a:gd name="connsiteY1" fmla="*/ 0 h 593696"/>
                <a:gd name="connsiteX2" fmla="*/ 1484240 w 1484240"/>
                <a:gd name="connsiteY2" fmla="*/ 593696 h 593696"/>
                <a:gd name="connsiteX3" fmla="*/ 0 w 1484240"/>
                <a:gd name="connsiteY3" fmla="*/ 593696 h 593696"/>
                <a:gd name="connsiteX4" fmla="*/ 0 w 1484240"/>
                <a:gd name="connsiteY4" fmla="*/ 0 h 59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240" h="593696">
                  <a:moveTo>
                    <a:pt x="0" y="0"/>
                  </a:moveTo>
                  <a:lnTo>
                    <a:pt x="1484240" y="0"/>
                  </a:lnTo>
                  <a:lnTo>
                    <a:pt x="1484240" y="593696"/>
                  </a:lnTo>
                  <a:lnTo>
                    <a:pt x="0" y="593696"/>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fr-FR" sz="900" kern="1200" dirty="0">
                  <a:latin typeface="Marianne" panose="02000000000000000000" pitchFamily="50" charset="0"/>
                </a:rPr>
                <a:t>XXX</a:t>
              </a:r>
            </a:p>
            <a:p>
              <a:pPr marL="0" lvl="0" indent="0" algn="ctr" defTabSz="400050">
                <a:lnSpc>
                  <a:spcPct val="90000"/>
                </a:lnSpc>
                <a:spcBef>
                  <a:spcPct val="0"/>
                </a:spcBef>
                <a:spcAft>
                  <a:spcPct val="35000"/>
                </a:spcAft>
                <a:buNone/>
              </a:pPr>
              <a:r>
                <a:rPr lang="fr-FR" sz="900" kern="1200" dirty="0">
                  <a:latin typeface="Marianne" panose="02000000000000000000" pitchFamily="50" charset="0"/>
                </a:rPr>
                <a:t>Responsable de la communication</a:t>
              </a:r>
            </a:p>
          </p:txBody>
        </p:sp>
        <p:sp>
          <p:nvSpPr>
            <p:cNvPr id="14" name="Forme libre : forme 13">
              <a:extLst>
                <a:ext uri="{FF2B5EF4-FFF2-40B4-BE49-F238E27FC236}">
                  <a16:creationId xmlns:a16="http://schemas.microsoft.com/office/drawing/2014/main" id="{1A28AA02-022C-46DE-93AC-8624FE923961}"/>
                </a:ext>
              </a:extLst>
            </p:cNvPr>
            <p:cNvSpPr/>
            <p:nvPr/>
          </p:nvSpPr>
          <p:spPr>
            <a:xfrm>
              <a:off x="8044311" y="2525539"/>
              <a:ext cx="1484240" cy="1273680"/>
            </a:xfrm>
            <a:custGeom>
              <a:avLst/>
              <a:gdLst>
                <a:gd name="connsiteX0" fmla="*/ 0 w 1484240"/>
                <a:gd name="connsiteY0" fmla="*/ 0 h 1273680"/>
                <a:gd name="connsiteX1" fmla="*/ 1484240 w 1484240"/>
                <a:gd name="connsiteY1" fmla="*/ 0 h 1273680"/>
                <a:gd name="connsiteX2" fmla="*/ 1484240 w 1484240"/>
                <a:gd name="connsiteY2" fmla="*/ 1273680 h 1273680"/>
                <a:gd name="connsiteX3" fmla="*/ 0 w 1484240"/>
                <a:gd name="connsiteY3" fmla="*/ 1273680 h 1273680"/>
                <a:gd name="connsiteX4" fmla="*/ 0 w 1484240"/>
                <a:gd name="connsiteY4" fmla="*/ 0 h 1273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240" h="1273680">
                  <a:moveTo>
                    <a:pt x="0" y="0"/>
                  </a:moveTo>
                  <a:lnTo>
                    <a:pt x="1484240" y="0"/>
                  </a:lnTo>
                  <a:lnTo>
                    <a:pt x="1484240" y="1273680"/>
                  </a:lnTo>
                  <a:lnTo>
                    <a:pt x="0" y="127368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r>
                <a:rPr lang="fr-FR" sz="1000" kern="1200" dirty="0">
                  <a:latin typeface="Marianne" panose="02000000000000000000" pitchFamily="50" charset="0"/>
                </a:rPr>
                <a:t>Directeur / directrice de la communication</a:t>
              </a:r>
            </a:p>
            <a:p>
              <a:pPr marL="57150" lvl="1" indent="-57150" algn="l" defTabSz="355600">
                <a:lnSpc>
                  <a:spcPct val="90000"/>
                </a:lnSpc>
                <a:spcBef>
                  <a:spcPct val="0"/>
                </a:spcBef>
                <a:spcAft>
                  <a:spcPct val="15000"/>
                </a:spcAft>
                <a:buChar char="•"/>
              </a:pPr>
              <a:r>
                <a:rPr lang="fr-FR" sz="1000" kern="1200" dirty="0">
                  <a:latin typeface="Marianne" panose="02000000000000000000" pitchFamily="50" charset="0"/>
                </a:rPr>
                <a:t>Chargé(e)s de communication interne et externe</a:t>
              </a:r>
            </a:p>
            <a:p>
              <a:pPr marL="57150" lvl="1" indent="-57150" algn="l" defTabSz="355600">
                <a:lnSpc>
                  <a:spcPct val="90000"/>
                </a:lnSpc>
                <a:spcBef>
                  <a:spcPct val="0"/>
                </a:spcBef>
                <a:spcAft>
                  <a:spcPct val="15000"/>
                </a:spcAft>
                <a:buChar char="•"/>
              </a:pPr>
              <a:endParaRPr lang="fr-FR" sz="1000" kern="1200" dirty="0">
                <a:latin typeface="Marianne" panose="02000000000000000000" pitchFamily="50" charset="0"/>
              </a:endParaRPr>
            </a:p>
            <a:p>
              <a:pPr marL="57150" lvl="1" indent="-57150" algn="l" defTabSz="355600">
                <a:lnSpc>
                  <a:spcPct val="90000"/>
                </a:lnSpc>
                <a:spcBef>
                  <a:spcPct val="0"/>
                </a:spcBef>
                <a:spcAft>
                  <a:spcPct val="15000"/>
                </a:spcAft>
                <a:buChar char="•"/>
              </a:pPr>
              <a:endParaRPr lang="fr-FR" sz="1000" kern="1200" dirty="0">
                <a:latin typeface="Marianne" panose="02000000000000000000" pitchFamily="50" charset="0"/>
              </a:endParaRPr>
            </a:p>
          </p:txBody>
        </p:sp>
        <p:sp>
          <p:nvSpPr>
            <p:cNvPr id="15" name="Forme libre : forme 14">
              <a:extLst>
                <a:ext uri="{FF2B5EF4-FFF2-40B4-BE49-F238E27FC236}">
                  <a16:creationId xmlns:a16="http://schemas.microsoft.com/office/drawing/2014/main" id="{38430471-D3DE-485F-8402-79C92E97F26B}"/>
                </a:ext>
              </a:extLst>
            </p:cNvPr>
            <p:cNvSpPr/>
            <p:nvPr/>
          </p:nvSpPr>
          <p:spPr>
            <a:xfrm>
              <a:off x="9736344" y="1910505"/>
              <a:ext cx="1484240" cy="593696"/>
            </a:xfrm>
            <a:custGeom>
              <a:avLst/>
              <a:gdLst>
                <a:gd name="connsiteX0" fmla="*/ 0 w 1484240"/>
                <a:gd name="connsiteY0" fmla="*/ 0 h 593696"/>
                <a:gd name="connsiteX1" fmla="*/ 1484240 w 1484240"/>
                <a:gd name="connsiteY1" fmla="*/ 0 h 593696"/>
                <a:gd name="connsiteX2" fmla="*/ 1484240 w 1484240"/>
                <a:gd name="connsiteY2" fmla="*/ 593696 h 593696"/>
                <a:gd name="connsiteX3" fmla="*/ 0 w 1484240"/>
                <a:gd name="connsiteY3" fmla="*/ 593696 h 593696"/>
                <a:gd name="connsiteX4" fmla="*/ 0 w 1484240"/>
                <a:gd name="connsiteY4" fmla="*/ 0 h 59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240" h="593696">
                  <a:moveTo>
                    <a:pt x="0" y="0"/>
                  </a:moveTo>
                  <a:lnTo>
                    <a:pt x="1484240" y="0"/>
                  </a:lnTo>
                  <a:lnTo>
                    <a:pt x="1484240" y="593696"/>
                  </a:lnTo>
                  <a:lnTo>
                    <a:pt x="0" y="593696"/>
                  </a:lnTo>
                  <a:lnTo>
                    <a:pt x="0" y="0"/>
                  </a:lnTo>
                  <a:close/>
                </a:path>
              </a:pathLst>
            </a:custGeom>
            <a:solidFill>
              <a:schemeClr val="accent3">
                <a:lumMod val="20000"/>
                <a:lumOff val="80000"/>
              </a:schemeClr>
            </a:solidFill>
            <a:ln>
              <a:solidFill>
                <a:schemeClr val="accent3">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fr-FR" sz="900" kern="1200" dirty="0">
                  <a:solidFill>
                    <a:sysClr val="windowText" lastClr="000000"/>
                  </a:solidFill>
                  <a:latin typeface="Marianne" panose="02000000000000000000" pitchFamily="50" charset="0"/>
                </a:rPr>
                <a:t>XXX</a:t>
              </a:r>
            </a:p>
            <a:p>
              <a:pPr marL="0" lvl="0" indent="0" algn="ctr" defTabSz="400050">
                <a:lnSpc>
                  <a:spcPct val="90000"/>
                </a:lnSpc>
                <a:spcBef>
                  <a:spcPct val="0"/>
                </a:spcBef>
                <a:spcAft>
                  <a:spcPct val="35000"/>
                </a:spcAft>
                <a:buNone/>
              </a:pPr>
              <a:r>
                <a:rPr lang="fr-FR" sz="900" kern="1200" dirty="0">
                  <a:solidFill>
                    <a:sysClr val="windowText" lastClr="000000"/>
                  </a:solidFill>
                  <a:latin typeface="Marianne" panose="02000000000000000000" pitchFamily="50" charset="0"/>
                </a:rPr>
                <a:t>Observateur / Prise de notes</a:t>
              </a:r>
            </a:p>
          </p:txBody>
        </p:sp>
        <p:sp>
          <p:nvSpPr>
            <p:cNvPr id="16" name="Forme libre : forme 15">
              <a:extLst>
                <a:ext uri="{FF2B5EF4-FFF2-40B4-BE49-F238E27FC236}">
                  <a16:creationId xmlns:a16="http://schemas.microsoft.com/office/drawing/2014/main" id="{36811684-D5AC-4B28-9197-8C91EF2AA030}"/>
                </a:ext>
              </a:extLst>
            </p:cNvPr>
            <p:cNvSpPr/>
            <p:nvPr/>
          </p:nvSpPr>
          <p:spPr>
            <a:xfrm>
              <a:off x="9736344" y="2525539"/>
              <a:ext cx="1484240" cy="1273680"/>
            </a:xfrm>
            <a:custGeom>
              <a:avLst/>
              <a:gdLst>
                <a:gd name="connsiteX0" fmla="*/ 0 w 1484240"/>
                <a:gd name="connsiteY0" fmla="*/ 0 h 1273680"/>
                <a:gd name="connsiteX1" fmla="*/ 1484240 w 1484240"/>
                <a:gd name="connsiteY1" fmla="*/ 0 h 1273680"/>
                <a:gd name="connsiteX2" fmla="*/ 1484240 w 1484240"/>
                <a:gd name="connsiteY2" fmla="*/ 1273680 h 1273680"/>
                <a:gd name="connsiteX3" fmla="*/ 0 w 1484240"/>
                <a:gd name="connsiteY3" fmla="*/ 1273680 h 1273680"/>
                <a:gd name="connsiteX4" fmla="*/ 0 w 1484240"/>
                <a:gd name="connsiteY4" fmla="*/ 0 h 1273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240" h="1273680">
                  <a:moveTo>
                    <a:pt x="0" y="0"/>
                  </a:moveTo>
                  <a:lnTo>
                    <a:pt x="1484240" y="0"/>
                  </a:lnTo>
                  <a:lnTo>
                    <a:pt x="1484240" y="1273680"/>
                  </a:lnTo>
                  <a:lnTo>
                    <a:pt x="0" y="1273680"/>
                  </a:lnTo>
                  <a:lnTo>
                    <a:pt x="0" y="0"/>
                  </a:lnTo>
                  <a:close/>
                </a:path>
              </a:pathLst>
            </a:custGeom>
            <a:solidFill>
              <a:schemeClr val="bg1">
                <a:lumMod val="85000"/>
                <a:alpha val="90000"/>
              </a:schemeClr>
            </a:solidFill>
            <a:ln>
              <a:solidFill>
                <a:schemeClr val="bg1">
                  <a:lumMod val="8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endParaRPr lang="fr-FR" sz="1000" kern="1200" dirty="0">
                <a:latin typeface="Marianne" panose="02000000000000000000" pitchFamily="50" charset="0"/>
              </a:endParaRPr>
            </a:p>
          </p:txBody>
        </p:sp>
        <p:sp>
          <p:nvSpPr>
            <p:cNvPr id="17" name="Forme libre : forme 16">
              <a:extLst>
                <a:ext uri="{FF2B5EF4-FFF2-40B4-BE49-F238E27FC236}">
                  <a16:creationId xmlns:a16="http://schemas.microsoft.com/office/drawing/2014/main" id="{9EC29765-D9C1-4130-9357-67CDEB7FAE84}"/>
                </a:ext>
              </a:extLst>
            </p:cNvPr>
            <p:cNvSpPr/>
            <p:nvPr/>
          </p:nvSpPr>
          <p:spPr>
            <a:xfrm>
              <a:off x="8044311" y="3933067"/>
              <a:ext cx="1484240" cy="765918"/>
            </a:xfrm>
            <a:custGeom>
              <a:avLst/>
              <a:gdLst>
                <a:gd name="connsiteX0" fmla="*/ 0 w 1484240"/>
                <a:gd name="connsiteY0" fmla="*/ 0 h 593696"/>
                <a:gd name="connsiteX1" fmla="*/ 1484240 w 1484240"/>
                <a:gd name="connsiteY1" fmla="*/ 0 h 593696"/>
                <a:gd name="connsiteX2" fmla="*/ 1484240 w 1484240"/>
                <a:gd name="connsiteY2" fmla="*/ 593696 h 593696"/>
                <a:gd name="connsiteX3" fmla="*/ 0 w 1484240"/>
                <a:gd name="connsiteY3" fmla="*/ 593696 h 593696"/>
                <a:gd name="connsiteX4" fmla="*/ 0 w 1484240"/>
                <a:gd name="connsiteY4" fmla="*/ 0 h 59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240" h="593696">
                  <a:moveTo>
                    <a:pt x="0" y="0"/>
                  </a:moveTo>
                  <a:lnTo>
                    <a:pt x="1484240" y="0"/>
                  </a:lnTo>
                  <a:lnTo>
                    <a:pt x="1484240" y="593696"/>
                  </a:lnTo>
                  <a:lnTo>
                    <a:pt x="0" y="593696"/>
                  </a:lnTo>
                  <a:lnTo>
                    <a:pt x="0" y="0"/>
                  </a:lnTo>
                  <a:close/>
                </a:path>
              </a:pathLst>
            </a:custGeom>
            <a:solidFill>
              <a:schemeClr val="accent3">
                <a:lumMod val="20000"/>
                <a:lumOff val="80000"/>
              </a:schemeClr>
            </a:solidFill>
            <a:ln>
              <a:solidFill>
                <a:schemeClr val="accent3">
                  <a:lumMod val="20000"/>
                  <a:lumOff val="8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4008" tIns="36576" rIns="64008" bIns="36576" numCol="1" spcCol="1270" anchor="ctr" anchorCtr="0">
              <a:noAutofit/>
            </a:bodyPr>
            <a:lstStyle/>
            <a:p>
              <a:pPr marL="0" lvl="0" indent="0" algn="ctr" defTabSz="400050">
                <a:lnSpc>
                  <a:spcPct val="90000"/>
                </a:lnSpc>
                <a:spcBef>
                  <a:spcPct val="0"/>
                </a:spcBef>
                <a:spcAft>
                  <a:spcPct val="35000"/>
                </a:spcAft>
                <a:buNone/>
              </a:pPr>
              <a:r>
                <a:rPr lang="fr-FR" sz="900" kern="1200" dirty="0">
                  <a:solidFill>
                    <a:sysClr val="windowText" lastClr="000000"/>
                  </a:solidFill>
                  <a:latin typeface="Marianne" panose="02000000000000000000" pitchFamily="50" charset="0"/>
                </a:rPr>
                <a:t>XXX</a:t>
              </a:r>
            </a:p>
            <a:p>
              <a:pPr marL="0" lvl="0" indent="0" algn="ctr" defTabSz="400050">
                <a:lnSpc>
                  <a:spcPct val="90000"/>
                </a:lnSpc>
                <a:spcBef>
                  <a:spcPct val="0"/>
                </a:spcBef>
                <a:spcAft>
                  <a:spcPct val="35000"/>
                </a:spcAft>
                <a:buNone/>
              </a:pPr>
              <a:r>
                <a:rPr lang="fr-FR" sz="900" kern="1200" dirty="0">
                  <a:solidFill>
                    <a:sysClr val="windowText" lastClr="000000"/>
                  </a:solidFill>
                  <a:latin typeface="Marianne" panose="02000000000000000000" pitchFamily="50" charset="0"/>
                </a:rPr>
                <a:t>Animateu</a:t>
              </a:r>
              <a:r>
                <a:rPr lang="fr-FR" sz="1100" kern="1200" dirty="0">
                  <a:solidFill>
                    <a:sysClr val="windowText" lastClr="000000"/>
                  </a:solidFill>
                  <a:latin typeface="Marianne" panose="02000000000000000000" pitchFamily="50" charset="0"/>
                </a:rPr>
                <a:t>r</a:t>
              </a:r>
            </a:p>
          </p:txBody>
        </p:sp>
        <p:sp>
          <p:nvSpPr>
            <p:cNvPr id="18" name="Forme libre : forme 17">
              <a:extLst>
                <a:ext uri="{FF2B5EF4-FFF2-40B4-BE49-F238E27FC236}">
                  <a16:creationId xmlns:a16="http://schemas.microsoft.com/office/drawing/2014/main" id="{C2EC5D2A-44E1-4274-B37A-A7704096ACDD}"/>
                </a:ext>
              </a:extLst>
            </p:cNvPr>
            <p:cNvSpPr/>
            <p:nvPr/>
          </p:nvSpPr>
          <p:spPr>
            <a:xfrm>
              <a:off x="8044311" y="4600135"/>
              <a:ext cx="1484240" cy="1477108"/>
            </a:xfrm>
            <a:custGeom>
              <a:avLst/>
              <a:gdLst>
                <a:gd name="connsiteX0" fmla="*/ 0 w 1484240"/>
                <a:gd name="connsiteY0" fmla="*/ 0 h 1273680"/>
                <a:gd name="connsiteX1" fmla="*/ 1484240 w 1484240"/>
                <a:gd name="connsiteY1" fmla="*/ 0 h 1273680"/>
                <a:gd name="connsiteX2" fmla="*/ 1484240 w 1484240"/>
                <a:gd name="connsiteY2" fmla="*/ 1273680 h 1273680"/>
                <a:gd name="connsiteX3" fmla="*/ 0 w 1484240"/>
                <a:gd name="connsiteY3" fmla="*/ 1273680 h 1273680"/>
                <a:gd name="connsiteX4" fmla="*/ 0 w 1484240"/>
                <a:gd name="connsiteY4" fmla="*/ 0 h 1273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240" h="1273680">
                  <a:moveTo>
                    <a:pt x="0" y="0"/>
                  </a:moveTo>
                  <a:lnTo>
                    <a:pt x="1484240" y="0"/>
                  </a:lnTo>
                  <a:lnTo>
                    <a:pt x="1484240" y="1273680"/>
                  </a:lnTo>
                  <a:lnTo>
                    <a:pt x="0" y="1273680"/>
                  </a:lnTo>
                  <a:lnTo>
                    <a:pt x="0" y="0"/>
                  </a:lnTo>
                  <a:close/>
                </a:path>
              </a:pathLst>
            </a:custGeom>
            <a:solidFill>
              <a:schemeClr val="bg1">
                <a:lumMod val="85000"/>
                <a:alpha val="90000"/>
              </a:schemeClr>
            </a:solidFill>
            <a:ln>
              <a:solidFill>
                <a:schemeClr val="bg1">
                  <a:lumMod val="85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672" tIns="42672" rIns="56896" bIns="64008" numCol="1" spcCol="1270" anchor="t" anchorCtr="0">
              <a:noAutofit/>
            </a:bodyPr>
            <a:lstStyle/>
            <a:p>
              <a:pPr marL="57150" lvl="1" indent="-57150" algn="l" defTabSz="355600">
                <a:lnSpc>
                  <a:spcPct val="90000"/>
                </a:lnSpc>
                <a:spcBef>
                  <a:spcPct val="0"/>
                </a:spcBef>
                <a:spcAft>
                  <a:spcPct val="15000"/>
                </a:spcAft>
                <a:buChar char="•"/>
              </a:pPr>
              <a:endParaRPr lang="fr-FR" sz="1000" kern="1200" dirty="0">
                <a:latin typeface="Marianne" panose="02000000000000000000" pitchFamily="50" charset="0"/>
              </a:endParaRPr>
            </a:p>
          </p:txBody>
        </p:sp>
      </p:grpSp>
    </p:spTree>
    <p:extLst>
      <p:ext uri="{BB962C8B-B14F-4D97-AF65-F5344CB8AC3E}">
        <p14:creationId xmlns:p14="http://schemas.microsoft.com/office/powerpoint/2010/main" val="42322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p:txBody>
          <a:bodyPr/>
          <a:lstStyle/>
          <a:p>
            <a:fld id="{733122C9-A0B9-462F-8757-0847AD287B63}" type="slidenum">
              <a:rPr lang="fr-FR" smtClean="0"/>
              <a:pPr/>
              <a:t>7</a:t>
            </a:fld>
            <a:endParaRPr lang="fr-FR" dirty="0"/>
          </a:p>
        </p:txBody>
      </p:sp>
      <p:sp>
        <p:nvSpPr>
          <p:cNvPr id="6" name="Ellipse 5">
            <a:extLst>
              <a:ext uri="{FF2B5EF4-FFF2-40B4-BE49-F238E27FC236}">
                <a16:creationId xmlns:a16="http://schemas.microsoft.com/office/drawing/2014/main" id="{1602E720-971A-4AD1-BA14-8C7AA7EAB37E}"/>
              </a:ext>
            </a:extLst>
          </p:cNvPr>
          <p:cNvSpPr/>
          <p:nvPr/>
        </p:nvSpPr>
        <p:spPr>
          <a:xfrm>
            <a:off x="5639950" y="1748814"/>
            <a:ext cx="912101" cy="895085"/>
          </a:xfrm>
          <a:prstGeom prst="ellipse">
            <a:avLst/>
          </a:prstGeom>
          <a:solidFill>
            <a:srgbClr val="12294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chemeClr val="bg1">
                  <a:lumMod val="95000"/>
                </a:schemeClr>
              </a:solidFill>
            </a:endParaRPr>
          </a:p>
        </p:txBody>
      </p:sp>
      <p:sp>
        <p:nvSpPr>
          <p:cNvPr id="7" name="ZoneTexte 6">
            <a:extLst>
              <a:ext uri="{FF2B5EF4-FFF2-40B4-BE49-F238E27FC236}">
                <a16:creationId xmlns:a16="http://schemas.microsoft.com/office/drawing/2014/main" id="{369F2D06-AA0E-431D-BB1F-46EB3978FB93}"/>
              </a:ext>
            </a:extLst>
          </p:cNvPr>
          <p:cNvSpPr txBox="1"/>
          <p:nvPr/>
        </p:nvSpPr>
        <p:spPr>
          <a:xfrm>
            <a:off x="1109446" y="2900942"/>
            <a:ext cx="9973108" cy="923330"/>
          </a:xfrm>
          <a:prstGeom prst="rect">
            <a:avLst/>
          </a:prstGeom>
          <a:noFill/>
        </p:spPr>
        <p:txBody>
          <a:bodyPr wrap="square" rtlCol="0">
            <a:spAutoFit/>
          </a:bodyPr>
          <a:lstStyle/>
          <a:p>
            <a:pPr algn="ctr"/>
            <a:r>
              <a:rPr lang="fr-FR" sz="5400" b="1" dirty="0">
                <a:solidFill>
                  <a:schemeClr val="bg1"/>
                </a:solidFill>
                <a:latin typeface="Marianne" panose="02000000000000000000" pitchFamily="50" charset="0"/>
                <a:ea typeface="Segoe UI Black" panose="020B0A02040204020203" pitchFamily="34" charset="0"/>
                <a:cs typeface="Segoe UI" panose="020B0502040204020203" pitchFamily="34" charset="0"/>
              </a:rPr>
              <a:t>Exercice</a:t>
            </a:r>
          </a:p>
        </p:txBody>
      </p:sp>
      <p:sp>
        <p:nvSpPr>
          <p:cNvPr id="8" name="TextBox 12">
            <a:extLst>
              <a:ext uri="{FF2B5EF4-FFF2-40B4-BE49-F238E27FC236}">
                <a16:creationId xmlns:a16="http://schemas.microsoft.com/office/drawing/2014/main" id="{E4127F17-197B-435B-83E5-C32503F71054}"/>
              </a:ext>
            </a:extLst>
          </p:cNvPr>
          <p:cNvSpPr txBox="1"/>
          <p:nvPr/>
        </p:nvSpPr>
        <p:spPr>
          <a:xfrm>
            <a:off x="5757991" y="1796819"/>
            <a:ext cx="648072" cy="895085"/>
          </a:xfrm>
          <a:prstGeom prst="rect">
            <a:avLst/>
          </a:prstGeom>
          <a:noFill/>
        </p:spPr>
        <p:txBody>
          <a:bodyPr wrap="square" rtlCol="0">
            <a:noAutofit/>
          </a:bodyPr>
          <a:lstStyle/>
          <a:p>
            <a:pPr algn="ctr" defTabSz="1219170"/>
            <a:r>
              <a:rPr lang="en-US" sz="4267" b="1" dirty="0">
                <a:solidFill>
                  <a:schemeClr val="bg1"/>
                </a:solidFill>
                <a:latin typeface="Segoe UI" panose="020B0502040204020203" pitchFamily="34" charset="0"/>
                <a:ea typeface="Tahoma" panose="020B0604030504040204" pitchFamily="34" charset="0"/>
                <a:cs typeface="Segoe UI" panose="020B0502040204020203" pitchFamily="34" charset="0"/>
              </a:rPr>
              <a:t>2</a:t>
            </a:r>
          </a:p>
        </p:txBody>
      </p:sp>
    </p:spTree>
    <p:extLst>
      <p:ext uri="{BB962C8B-B14F-4D97-AF65-F5344CB8AC3E}">
        <p14:creationId xmlns:p14="http://schemas.microsoft.com/office/powerpoint/2010/main" val="4217022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DE7332D-AD84-4C64-8B1E-C16E9F8519BF}"/>
              </a:ext>
            </a:extLst>
          </p:cNvPr>
          <p:cNvSpPr>
            <a:spLocks noGrp="1"/>
          </p:cNvSpPr>
          <p:nvPr>
            <p:ph type="sldNum" sz="quarter" idx="4"/>
          </p:nvPr>
        </p:nvSpPr>
        <p:spPr/>
        <p:txBody>
          <a:bodyPr/>
          <a:lstStyle/>
          <a:p>
            <a:pPr defTabSz="1219170"/>
            <a:fld id="{733122C9-A0B9-462F-8757-0847AD287B63}" type="slidenum">
              <a:rPr lang="fr-FR">
                <a:solidFill>
                  <a:srgbClr val="FFFFFF"/>
                </a:solidFill>
                <a:latin typeface="Arial"/>
              </a:rPr>
              <a:pPr defTabSz="1219170"/>
              <a:t>8</a:t>
            </a:fld>
            <a:endParaRPr lang="fr-FR" dirty="0">
              <a:solidFill>
                <a:srgbClr val="FFFFFF"/>
              </a:solidFill>
              <a:latin typeface="Arial"/>
            </a:endParaRPr>
          </a:p>
        </p:txBody>
      </p:sp>
      <p:sp>
        <p:nvSpPr>
          <p:cNvPr id="4" name="Espace réservé du texte 3">
            <a:extLst>
              <a:ext uri="{FF2B5EF4-FFF2-40B4-BE49-F238E27FC236}">
                <a16:creationId xmlns:a16="http://schemas.microsoft.com/office/drawing/2014/main" id="{E8AFDBF7-4D60-495F-9167-8D83DDCFA574}"/>
              </a:ext>
            </a:extLst>
          </p:cNvPr>
          <p:cNvSpPr>
            <a:spLocks noGrp="1"/>
          </p:cNvSpPr>
          <p:nvPr>
            <p:ph type="body" sz="quarter" idx="13"/>
          </p:nvPr>
        </p:nvSpPr>
        <p:spPr>
          <a:xfrm>
            <a:off x="254000" y="3077468"/>
            <a:ext cx="7442200" cy="703064"/>
          </a:xfrm>
          <a:solidFill>
            <a:schemeClr val="bg1"/>
          </a:solidFill>
        </p:spPr>
        <p:txBody>
          <a:bodyPr anchor="ctr"/>
          <a:lstStyle/>
          <a:p>
            <a:pPr marL="122764" indent="0">
              <a:buNone/>
            </a:pPr>
            <a:r>
              <a:rPr lang="fr-FR" dirty="0">
                <a:latin typeface="Marianne" panose="02000000000000000000" pitchFamily="50" charset="0"/>
              </a:rPr>
              <a:t>PHASE 1 : ALERTE/MOBILISATION</a:t>
            </a:r>
          </a:p>
          <a:p>
            <a:pPr marL="122764" indent="0">
              <a:buNone/>
            </a:pPr>
            <a:r>
              <a:rPr lang="fr-FR" sz="1400" dirty="0">
                <a:latin typeface="Marianne" panose="02000000000000000000" pitchFamily="50" charset="0"/>
              </a:rPr>
              <a:t>Stimuli 1-6 – 18 minutes Estimes</a:t>
            </a:r>
            <a:endParaRPr lang="fr-FR" sz="6600" dirty="0">
              <a:latin typeface="Marianne" panose="02000000000000000000" pitchFamily="50" charset="0"/>
            </a:endParaRPr>
          </a:p>
        </p:txBody>
      </p:sp>
    </p:spTree>
    <p:extLst>
      <p:ext uri="{BB962C8B-B14F-4D97-AF65-F5344CB8AC3E}">
        <p14:creationId xmlns:p14="http://schemas.microsoft.com/office/powerpoint/2010/main" val="918208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53B95269-F7F2-44FA-A8BD-59F942817837}"/>
              </a:ext>
            </a:extLst>
          </p:cNvPr>
          <p:cNvSpPr>
            <a:spLocks noGrp="1"/>
          </p:cNvSpPr>
          <p:nvPr>
            <p:ph type="sldNum" sz="quarter" idx="12"/>
          </p:nvPr>
        </p:nvSpPr>
        <p:spPr>
          <a:xfrm>
            <a:off x="9864951" y="6378000"/>
            <a:ext cx="1800000" cy="480000"/>
          </a:xfrm>
        </p:spPr>
        <p:txBody>
          <a:bodyPr/>
          <a:lstStyle/>
          <a:p>
            <a:pPr defTabSz="1219170"/>
            <a:fld id="{733122C9-A0B9-462F-8757-0847AD287B63}" type="slidenum">
              <a:rPr lang="fr-FR">
                <a:solidFill>
                  <a:srgbClr val="000000"/>
                </a:solidFill>
                <a:latin typeface="Arial"/>
              </a:rPr>
              <a:pPr defTabSz="1219170"/>
              <a:t>9</a:t>
            </a:fld>
            <a:endParaRPr lang="fr-FR" dirty="0">
              <a:solidFill>
                <a:srgbClr val="000000"/>
              </a:solidFill>
              <a:latin typeface="Arial"/>
            </a:endParaRPr>
          </a:p>
        </p:txBody>
      </p:sp>
      <p:sp>
        <p:nvSpPr>
          <p:cNvPr id="3" name="Espace réservé du texte 2">
            <a:extLst>
              <a:ext uri="{FF2B5EF4-FFF2-40B4-BE49-F238E27FC236}">
                <a16:creationId xmlns:a16="http://schemas.microsoft.com/office/drawing/2014/main" id="{497B501E-F1E8-4D52-8C70-ADE4C0258148}"/>
              </a:ext>
            </a:extLst>
          </p:cNvPr>
          <p:cNvSpPr>
            <a:spLocks noGrp="1"/>
          </p:cNvSpPr>
          <p:nvPr>
            <p:ph type="body" sz="quarter" idx="14"/>
          </p:nvPr>
        </p:nvSpPr>
        <p:spPr>
          <a:xfrm>
            <a:off x="1109386" y="2765769"/>
            <a:ext cx="9877648" cy="3421868"/>
          </a:xfrm>
        </p:spPr>
        <p:txBody>
          <a:bodyPr anchor="ctr"/>
          <a:lstStyle/>
          <a:p>
            <a:pPr algn="ctr"/>
            <a:r>
              <a:rPr lang="fr-FR" sz="1800" dirty="0">
                <a:solidFill>
                  <a:schemeClr val="accent2"/>
                </a:solidFill>
                <a:latin typeface="Marianne" panose="02000000000000000000" pitchFamily="50" charset="0"/>
              </a:rPr>
              <a:t>Fil conducteur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Quels sont les risques que vous identifiez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Comment vous organisez-vous afin de diminuer le niveau de menace ?</a:t>
            </a:r>
          </a:p>
          <a:p>
            <a:pPr marL="503754" indent="-380990">
              <a:buFont typeface="Arial" panose="020B0604020202020204" pitchFamily="34" charset="0"/>
              <a:buChar char="-"/>
            </a:pPr>
            <a:r>
              <a:rPr lang="fr-FR" sz="1600" dirty="0">
                <a:solidFill>
                  <a:schemeClr val="accent2"/>
                </a:solidFill>
                <a:latin typeface="Marianne" panose="02000000000000000000" pitchFamily="50" charset="0"/>
              </a:rPr>
              <a:t>Quels sont les projets à mener et outils dont la cellule de crise et l’établissement ont besoin ? Sont-ils déjà en place ou à mettre dans votre plan de travail ? Pour quelles échéances ?</a:t>
            </a:r>
          </a:p>
        </p:txBody>
      </p:sp>
      <p:sp>
        <p:nvSpPr>
          <p:cNvPr id="5" name="Espace réservé du texte 4">
            <a:extLst>
              <a:ext uri="{FF2B5EF4-FFF2-40B4-BE49-F238E27FC236}">
                <a16:creationId xmlns:a16="http://schemas.microsoft.com/office/drawing/2014/main" id="{AED042E1-C393-4C95-9D47-222364765A6D}"/>
              </a:ext>
            </a:extLst>
          </p:cNvPr>
          <p:cNvSpPr>
            <a:spLocks noGrp="1"/>
          </p:cNvSpPr>
          <p:nvPr>
            <p:ph type="body" sz="quarter" idx="13"/>
          </p:nvPr>
        </p:nvSpPr>
        <p:spPr>
          <a:xfrm>
            <a:off x="431801" y="1664906"/>
            <a:ext cx="11232819" cy="1617790"/>
          </a:xfrm>
        </p:spPr>
        <p:txBody>
          <a:bodyPr>
            <a:noAutofit/>
          </a:bodyPr>
          <a:lstStyle/>
          <a:p>
            <a:pPr marL="503754" indent="-380990">
              <a:buFont typeface="Arial" panose="020B0604020202020204" pitchFamily="34" charset="0"/>
              <a:buChar char="•"/>
            </a:pPr>
            <a:r>
              <a:rPr lang="fr-FR" sz="1800" dirty="0">
                <a:solidFill>
                  <a:schemeClr val="tx1"/>
                </a:solidFill>
                <a:latin typeface="Marianne" panose="02000000000000000000" pitchFamily="50" charset="0"/>
              </a:rPr>
              <a:t>Nous sommes en fin d’année académique. Les vacances estivales approchent. Il existe une recrudescence des attaques dans le secteur, notamment permises par le vol des données identifiantes des populations étudiantes, enseignantes, de recherche et de l’administration (programmes malveillants « </a:t>
            </a:r>
            <a:r>
              <a:rPr lang="fr-FR" sz="1800" dirty="0" err="1">
                <a:solidFill>
                  <a:schemeClr val="tx1"/>
                </a:solidFill>
                <a:latin typeface="Marianne" panose="02000000000000000000" pitchFamily="50" charset="0"/>
              </a:rPr>
              <a:t>infostealers</a:t>
            </a:r>
            <a:r>
              <a:rPr lang="fr-FR" sz="1800" dirty="0">
                <a:solidFill>
                  <a:schemeClr val="tx1"/>
                </a:solidFill>
                <a:latin typeface="Marianne" panose="02000000000000000000" pitchFamily="50" charset="0"/>
              </a:rPr>
              <a:t> »). </a:t>
            </a:r>
          </a:p>
        </p:txBody>
      </p:sp>
      <p:sp>
        <p:nvSpPr>
          <p:cNvPr id="6" name="Titre 5">
            <a:extLst>
              <a:ext uri="{FF2B5EF4-FFF2-40B4-BE49-F238E27FC236}">
                <a16:creationId xmlns:a16="http://schemas.microsoft.com/office/drawing/2014/main" id="{4FBDA636-99C7-4E79-A2C3-0FE139051CB7}"/>
              </a:ext>
            </a:extLst>
          </p:cNvPr>
          <p:cNvSpPr>
            <a:spLocks noGrp="1"/>
          </p:cNvSpPr>
          <p:nvPr>
            <p:ph type="title"/>
          </p:nvPr>
        </p:nvSpPr>
        <p:spPr>
          <a:xfrm>
            <a:off x="431801" y="910402"/>
            <a:ext cx="11233151" cy="719988"/>
          </a:xfrm>
        </p:spPr>
        <p:txBody>
          <a:bodyPr>
            <a:normAutofit/>
          </a:bodyPr>
          <a:lstStyle/>
          <a:p>
            <a:r>
              <a:rPr lang="fr-FR" sz="3200" dirty="0">
                <a:latin typeface="Marianne" panose="02000000000000000000" pitchFamily="50" charset="0"/>
              </a:rPr>
              <a:t>Stimulus 1		</a:t>
            </a:r>
          </a:p>
        </p:txBody>
      </p:sp>
      <p:grpSp>
        <p:nvGrpSpPr>
          <p:cNvPr id="10" name="Groupe 9">
            <a:extLst>
              <a:ext uri="{FF2B5EF4-FFF2-40B4-BE49-F238E27FC236}">
                <a16:creationId xmlns:a16="http://schemas.microsoft.com/office/drawing/2014/main" id="{3815B1D6-A868-4741-A41B-85605E698C47}"/>
              </a:ext>
            </a:extLst>
          </p:cNvPr>
          <p:cNvGrpSpPr/>
          <p:nvPr/>
        </p:nvGrpSpPr>
        <p:grpSpPr>
          <a:xfrm>
            <a:off x="8931205" y="1079193"/>
            <a:ext cx="2828994" cy="551197"/>
            <a:chOff x="2742" y="10322"/>
            <a:chExt cx="1649118" cy="659647"/>
          </a:xfrm>
        </p:grpSpPr>
        <p:sp>
          <p:nvSpPr>
            <p:cNvPr id="12" name="Rectangle 11">
              <a:extLst>
                <a:ext uri="{FF2B5EF4-FFF2-40B4-BE49-F238E27FC236}">
                  <a16:creationId xmlns:a16="http://schemas.microsoft.com/office/drawing/2014/main" id="{AE462F03-DC39-4C79-A35F-29D227F31093}"/>
                </a:ext>
              </a:extLst>
            </p:cNvPr>
            <p:cNvSpPr/>
            <p:nvPr/>
          </p:nvSpPr>
          <p:spPr>
            <a:xfrm>
              <a:off x="2742" y="10322"/>
              <a:ext cx="1649118" cy="659647"/>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ZoneTexte 12">
              <a:extLst>
                <a:ext uri="{FF2B5EF4-FFF2-40B4-BE49-F238E27FC236}">
                  <a16:creationId xmlns:a16="http://schemas.microsoft.com/office/drawing/2014/main" id="{69358CDB-556A-40DD-9E9C-FA3B6FF7F52C}"/>
                </a:ext>
              </a:extLst>
            </p:cNvPr>
            <p:cNvSpPr txBox="1"/>
            <p:nvPr/>
          </p:nvSpPr>
          <p:spPr>
            <a:xfrm>
              <a:off x="2742" y="10322"/>
              <a:ext cx="1649118" cy="65964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fr-FR" sz="1400" kern="1200" dirty="0">
                  <a:latin typeface="Marianne" panose="02000000000000000000" pitchFamily="50" charset="0"/>
                </a:rPr>
                <a:t>Initiateur de l’échange :</a:t>
              </a:r>
            </a:p>
            <a:p>
              <a:pPr marL="0" lvl="0" indent="0" algn="ctr" defTabSz="488950">
                <a:lnSpc>
                  <a:spcPct val="90000"/>
                </a:lnSpc>
                <a:spcBef>
                  <a:spcPct val="0"/>
                </a:spcBef>
                <a:spcAft>
                  <a:spcPct val="35000"/>
                </a:spcAft>
                <a:buNone/>
              </a:pPr>
              <a:r>
                <a:rPr lang="fr-FR" sz="1400" kern="1200" dirty="0">
                  <a:latin typeface="Marianne" panose="02000000000000000000" pitchFamily="50" charset="0"/>
                </a:rPr>
                <a:t>XXX</a:t>
              </a:r>
            </a:p>
          </p:txBody>
        </p:sp>
      </p:grpSp>
      <p:sp>
        <p:nvSpPr>
          <p:cNvPr id="14" name="Rectangle 13">
            <a:extLst>
              <a:ext uri="{FF2B5EF4-FFF2-40B4-BE49-F238E27FC236}">
                <a16:creationId xmlns:a16="http://schemas.microsoft.com/office/drawing/2014/main" id="{B4460CC3-7AC7-4F37-BA89-5350F84059B9}"/>
              </a:ext>
            </a:extLst>
          </p:cNvPr>
          <p:cNvSpPr>
            <a:spLocks noChangeAspect="1"/>
          </p:cNvSpPr>
          <p:nvPr/>
        </p:nvSpPr>
        <p:spPr>
          <a:xfrm>
            <a:off x="8931205" y="431860"/>
            <a:ext cx="2833116" cy="612817"/>
          </a:xfrm>
          <a:prstGeom prst="rect">
            <a:avLst/>
          </a:prstGeom>
          <a:solidFill>
            <a:schemeClr val="bg2"/>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r>
              <a:rPr lang="fr-FR" b="1" dirty="0">
                <a:solidFill>
                  <a:srgbClr val="FFFFFF"/>
                </a:solidFill>
                <a:latin typeface="Marianne" panose="02000000000000000000" pitchFamily="50" charset="0"/>
              </a:rPr>
              <a:t>Temps d’échange : </a:t>
            </a:r>
          </a:p>
          <a:p>
            <a:pPr algn="ctr" defTabSz="1219170">
              <a:defRPr/>
            </a:pPr>
            <a:r>
              <a:rPr lang="fr-FR" b="1" dirty="0">
                <a:solidFill>
                  <a:srgbClr val="FFFFFF"/>
                </a:solidFill>
                <a:latin typeface="Marianne" panose="02000000000000000000" pitchFamily="50" charset="0"/>
              </a:rPr>
              <a:t>3 min</a:t>
            </a:r>
          </a:p>
        </p:txBody>
      </p:sp>
    </p:spTree>
    <p:extLst>
      <p:ext uri="{BB962C8B-B14F-4D97-AF65-F5344CB8AC3E}">
        <p14:creationId xmlns:p14="http://schemas.microsoft.com/office/powerpoint/2010/main" val="1173366033"/>
      </p:ext>
    </p:extLst>
  </p:cSld>
  <p:clrMapOvr>
    <a:masterClrMapping/>
  </p:clrMapOvr>
</p:sld>
</file>

<file path=ppt/theme/theme1.xml><?xml version="1.0" encoding="utf-8"?>
<a:theme xmlns:a="http://schemas.openxmlformats.org/drawingml/2006/main" name="TEMPLATE_OPE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25" id="{CCAA3B1F-37AD-D142-9B00-F2952BC71F32}" vid="{8780E14E-37A2-0148-9F40-6587BA01BE6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TotalTime>
  <Words>7709</Words>
  <Application>Microsoft Office PowerPoint</Application>
  <PresentationFormat>Grand écran</PresentationFormat>
  <Paragraphs>687</Paragraphs>
  <Slides>37</Slides>
  <Notes>34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37</vt:i4>
      </vt:variant>
    </vt:vector>
  </HeadingPairs>
  <TitlesOfParts>
    <vt:vector size="46" baseType="lpstr">
      <vt:lpstr>Arial</vt:lpstr>
      <vt:lpstr>Bahnschrift SemiLight SemiConde</vt:lpstr>
      <vt:lpstr>Calibri</vt:lpstr>
      <vt:lpstr>Marianne</vt:lpstr>
      <vt:lpstr>Segoe UI</vt:lpstr>
      <vt:lpstr>Segoe UI Black</vt:lpstr>
      <vt:lpstr>Tahoma</vt:lpstr>
      <vt:lpstr>Wingdings</vt:lpstr>
      <vt:lpstr>TEMPLATE_OPERATEURS</vt:lpstr>
      <vt:lpstr>Présentation PowerPoint</vt:lpstr>
      <vt:lpstr>Présentation PowerPoint</vt:lpstr>
      <vt:lpstr>Présentation des modalités de l’exercice (1/2)</vt:lpstr>
      <vt:lpstr>Présentation PowerPoint</vt:lpstr>
      <vt:lpstr>Votre contexte</vt:lpstr>
      <vt:lpstr>Tour de table des rôles joués</vt:lpstr>
      <vt:lpstr>Présentation PowerPoint</vt:lpstr>
      <vt:lpstr>Présentation PowerPoint</vt:lpstr>
      <vt:lpstr>Stimulus 1  </vt:lpstr>
      <vt:lpstr>Stimulus 2</vt:lpstr>
      <vt:lpstr>Stimulus 3</vt:lpstr>
      <vt:lpstr>Stimulus 4</vt:lpstr>
      <vt:lpstr>Stimulus 5</vt:lpstr>
      <vt:lpstr>Stimulus 6</vt:lpstr>
      <vt:lpstr>Présentation PowerPoint</vt:lpstr>
      <vt:lpstr>Stimulus 7</vt:lpstr>
      <vt:lpstr>Stimulus 8</vt:lpstr>
      <vt:lpstr>Stimulus 9</vt:lpstr>
      <vt:lpstr>Stimulus 10</vt:lpstr>
      <vt:lpstr>Stimulus 11</vt:lpstr>
      <vt:lpstr>Stimulus 12</vt:lpstr>
      <vt:lpstr>Stimulus 13</vt:lpstr>
      <vt:lpstr>Stimulus 14</vt:lpstr>
      <vt:lpstr>Présentation PowerPoint</vt:lpstr>
      <vt:lpstr>Stimulus 15</vt:lpstr>
      <vt:lpstr>Stimulus 16</vt:lpstr>
      <vt:lpstr>Stimulus 17</vt:lpstr>
      <vt:lpstr>Stimulus 18</vt:lpstr>
      <vt:lpstr>Présentation PowerPoint</vt:lpstr>
      <vt:lpstr>Débriefing</vt:lpstr>
      <vt:lpstr>Quels enseignements à retenir d’une gestion de crise cyber ?</vt:lpstr>
      <vt:lpstr>Et la suite ?</vt:lpstr>
      <vt:lpstr>SE PREPARER A LA CRISE  1 / Prioriser son plan de travail et faire progresser les projets SSI</vt:lpstr>
      <vt:lpstr>SE PREPARER A LA CRISE 2/ Développer son dispositif de gestion de crise</vt:lpstr>
      <vt:lpstr>SE PREPARER A LA CRISE 2/ Développer son dispositif de gestion de crise</vt:lpstr>
      <vt:lpstr>SE PREPARER A LA CRISE 2/ Développer son dispositif de gestion de crise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Nowak Celia</dc:creator>
  <cp:lastModifiedBy>LE-GUEDARD Martial</cp:lastModifiedBy>
  <cp:revision>119</cp:revision>
  <dcterms:created xsi:type="dcterms:W3CDTF">2023-03-21T10:07:06Z</dcterms:created>
  <dcterms:modified xsi:type="dcterms:W3CDTF">2023-11-23T09:14:18Z</dcterms:modified>
</cp:coreProperties>
</file>