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13"/>
  </p:notesMasterIdLst>
  <p:handoutMasterIdLst>
    <p:handoutMasterId r:id="rId14"/>
  </p:handoutMasterIdLst>
  <p:sldIdLst>
    <p:sldId id="332" r:id="rId2"/>
    <p:sldId id="554" r:id="rId3"/>
    <p:sldId id="564" r:id="rId4"/>
    <p:sldId id="553" r:id="rId5"/>
    <p:sldId id="557" r:id="rId6"/>
    <p:sldId id="558" r:id="rId7"/>
    <p:sldId id="559" r:id="rId8"/>
    <p:sldId id="560" r:id="rId9"/>
    <p:sldId id="562" r:id="rId10"/>
    <p:sldId id="563" r:id="rId11"/>
    <p:sldId id="333" r:id="rId12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169">
          <p15:clr>
            <a:srgbClr val="A4A3A4"/>
          </p15:clr>
        </p15:guide>
        <p15:guide id="12" orient="horz" pos="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F10"/>
    <a:srgbClr val="073849"/>
    <a:srgbClr val="0C6382"/>
    <a:srgbClr val="AE1E1E"/>
    <a:srgbClr val="21215A"/>
    <a:srgbClr val="EDEDF9"/>
    <a:srgbClr val="363696"/>
    <a:srgbClr val="5555C1"/>
    <a:srgbClr val="8E8ED5"/>
    <a:srgbClr val="00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85497" autoAdjust="0"/>
  </p:normalViewPr>
  <p:slideViewPr>
    <p:cSldViewPr snapToObjects="1">
      <p:cViewPr varScale="1">
        <p:scale>
          <a:sx n="129" d="100"/>
          <a:sy n="129" d="100"/>
        </p:scale>
        <p:origin x="1338" y="12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  <p:guide orient="horz" pos="169"/>
        <p:guide orient="horz" pos="8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7A43937-F1FC-481A-8EEA-4A48CCE25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981D73-67AA-4D98-A018-6A9FC04AA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3D7CAC-FC49-47AF-A0F3-75CDA0829CC7}" type="datetimeFigureOut">
              <a:rPr lang="fr-FR"/>
              <a:pPr>
                <a:defRPr/>
              </a:pPr>
              <a:t>25/08/2023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58DD57-F20F-4772-9F42-BFEF64C1A7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ED7997-FC6D-4A85-AC5E-E59C91C4C6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A7936D-48A0-4488-A686-63923B6FB5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F5510D-D101-4F54-AA2B-4C94520C1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14B934-6658-459C-AC9E-50F2520EB9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E0821FB-339E-4B8F-A2F3-9193EA92B741}" type="datetimeFigureOut">
              <a:rPr lang="fr-FR"/>
              <a:pPr>
                <a:defRPr/>
              </a:pPr>
              <a:t>25/08/2023</a:t>
            </a:fld>
            <a:endParaRPr lang="fr-FR" dirty="0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A5545F4-3A68-4CE2-83D4-2E4EB2B0D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FB1138D-977C-4137-BC42-40B4722E5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623C6A-C007-4DB5-B0AE-DDB98B7AA5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07820-B2FA-487D-B474-ECC8E2CB7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DCAABFC-87D6-4DB4-9341-D53DC40CEBE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A6D6EE4E-921E-4659-8B56-5F125F0485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notes 2">
            <a:extLst>
              <a:ext uri="{FF2B5EF4-FFF2-40B4-BE49-F238E27FC236}">
                <a16:creationId xmlns:a16="http://schemas.microsoft.com/office/drawing/2014/main" id="{908A9A59-EA3A-48D6-8BC1-DA079146E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9F1867BD-74A8-40A9-B0F1-E9DDCAA59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0C86B8-CAF2-4A1D-BC90-31865518F62A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811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39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58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5941266-44D4-4D7B-B396-4DF053F8EE4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AE27F46B-C8CF-447B-AA75-092DE2133D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858-D133-4354-BF97-EEB8F9BAB97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84217F5-D1D7-406F-AB9F-81F593A9E38E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>
          <a:xfrm>
            <a:off x="323850" y="4797425"/>
            <a:ext cx="1169988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7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893D4E-D973-403F-8794-462429E931F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C73BA777-11CE-41A0-A6CF-8F9388C007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A495-0CAB-4730-84AF-39839411CE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46267A13-BFE4-4163-985C-055BD17DBB57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60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785AAAC-2608-484B-8FFB-E1D7AA454F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7"/>
          <p:cNvSpPr>
            <a:spLocks noGrp="1"/>
          </p:cNvSpPr>
          <p:nvPr>
            <p:ph type="body" sz="quarter" idx="16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7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D86C4AE-97D5-45A8-A61B-E55DA970D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9216-69DD-45B2-9226-6F1493D2D9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C31EA944-9CFF-4CDF-BE90-9E7AD8E01A3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521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8061EC1-19BF-42FB-8FCC-5B9A44CDC68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00285CDD-E57E-4C08-A3CD-F16C2A1FFA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C447-30AF-4557-9C5B-F2FCB4D94B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A6130339-A1B9-4C53-9B32-D5E9FFA68F5F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86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94ADF2E-2B3C-4295-A1C0-4A0185EB1CE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 graphique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69C74E37-C365-48B6-BA95-1619D87194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92FF-DF16-4215-A8E0-FCD52151AA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998AEDB-2DF5-448F-B32F-16CFD9A044B6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0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E45174-3011-49DB-B589-38F2565740F2}"/>
              </a:ext>
            </a:extLst>
          </p:cNvPr>
          <p:cNvSpPr/>
          <p:nvPr userDrawn="1"/>
        </p:nvSpPr>
        <p:spPr>
          <a:xfrm>
            <a:off x="0" y="2139701"/>
            <a:ext cx="9144000" cy="2634245"/>
          </a:xfrm>
          <a:prstGeom prst="rect">
            <a:avLst/>
          </a:prstGeom>
          <a:blipFill dpi="0" rotWithShape="0">
            <a:blip r:embed="rId3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499742"/>
            <a:ext cx="8424000" cy="193318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20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DDBF3C8-E45F-419F-886C-8D95614B6288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551076F-13C4-4594-B2AE-71E27E4381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236DBE-02F8-4A7C-AA13-A8190BD14C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995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73530A-8232-4E16-BB23-D12DF6613B35}"/>
              </a:ext>
            </a:extLst>
          </p:cNvPr>
          <p:cNvSpPr/>
          <p:nvPr userDrawn="1"/>
        </p:nvSpPr>
        <p:spPr>
          <a:xfrm>
            <a:off x="0" y="807554"/>
            <a:ext cx="9144000" cy="4335946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 marL="606425" indent="-51435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 sz="3250" b="1" cap="all" baseline="0">
                <a:solidFill>
                  <a:schemeClr val="bg1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8C051D5-DA2E-4DAC-903E-D3F52440ACF0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63538" y="4797425"/>
            <a:ext cx="1169987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579B0C8-1EF9-467D-9DF5-4831026C28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2C633B-659A-434E-9BBF-83C60A170E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55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93F7BC-AEF0-45B8-A2D9-B1B7FB4F37B4}"/>
              </a:ext>
            </a:extLst>
          </p:cNvPr>
          <p:cNvSpPr/>
          <p:nvPr userDrawn="1"/>
        </p:nvSpPr>
        <p:spPr>
          <a:xfrm>
            <a:off x="0" y="807554"/>
            <a:ext cx="9144000" cy="3958846"/>
          </a:xfrm>
          <a:prstGeom prst="rect">
            <a:avLst/>
          </a:prstGeom>
          <a:blipFill dpi="0" rotWithShape="0">
            <a:blip r:embed="rId3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E921D5-A9BE-4189-A6F0-D6D162981D2C}"/>
              </a:ext>
            </a:extLst>
          </p:cNvPr>
          <p:cNvSpPr/>
          <p:nvPr userDrawn="1"/>
        </p:nvSpPr>
        <p:spPr>
          <a:xfrm>
            <a:off x="0" y="4765675"/>
            <a:ext cx="9144000" cy="377825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 marL="606425" indent="-514350">
              <a:lnSpc>
                <a:spcPct val="90000"/>
              </a:lnSpc>
              <a:spcAft>
                <a:spcPts val="0"/>
              </a:spcAft>
              <a:buFont typeface="+mj-lt"/>
              <a:buAutoNum type="alphaUcPeriod"/>
              <a:defRPr sz="2500" b="1" cap="all" baseline="0">
                <a:solidFill>
                  <a:schemeClr val="tx1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D0AECF4-8BBB-4602-8C15-EB8808B8BEF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63538" y="4797425"/>
            <a:ext cx="1169987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0B5C319-18E6-4FBE-B128-B68A2FD17B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4CA4DD-83B3-480F-9DE5-C6494E001C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8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>
            <a:extLst>
              <a:ext uri="{FF2B5EF4-FFF2-40B4-BE49-F238E27FC236}">
                <a16:creationId xmlns:a16="http://schemas.microsoft.com/office/drawing/2014/main" id="{3592EB48-853A-42F7-961D-F1E38781911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23850" y="1708150"/>
            <a:ext cx="842486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Texte de niveau 1</a:t>
            </a:r>
          </a:p>
          <a:p>
            <a:pPr lvl="1"/>
            <a:r>
              <a:rPr lang="fr-FR" altLang="fr-FR"/>
              <a:t>Texte de niveau 2</a:t>
            </a:r>
          </a:p>
          <a:p>
            <a:pPr lvl="2"/>
            <a:r>
              <a:rPr lang="fr-FR" altLang="fr-FR"/>
              <a:t>Texte de niveau 3</a:t>
            </a:r>
          </a:p>
          <a:p>
            <a:pPr lvl="3"/>
            <a:r>
              <a:rPr lang="fr-FR" altLang="fr-FR"/>
              <a:t>Texte de niveau 4</a:t>
            </a:r>
          </a:p>
          <a:p>
            <a:pPr lvl="4"/>
            <a:r>
              <a:rPr lang="fr-FR" altLang="fr-FR"/>
              <a:t>Texte de niveau 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26620-148B-45D8-A4E8-E38091C80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9338" y="4783138"/>
            <a:ext cx="1349375" cy="3603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3E9C10-DF8E-4B7F-A608-7C15B3E7DA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8" name="Espace réservé du titre 11">
            <a:extLst>
              <a:ext uri="{FF2B5EF4-FFF2-40B4-BE49-F238E27FC236}">
                <a16:creationId xmlns:a16="http://schemas.microsoft.com/office/drawing/2014/main" id="{3DC49810-871F-4209-A624-6BAA3C5658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682625"/>
            <a:ext cx="84248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E66223-C3B5-40CE-BBF2-E2B79CEC1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478313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b="1" cap="all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</p:sldLayoutIdLst>
  <p:hf hdr="0" ftr="0" dt="0"/>
  <p:txStyles>
    <p:titleStyle>
      <a:lvl1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  <a:lvl2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2pPr>
      <a:lvl3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3pPr>
      <a:lvl4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4pPr>
      <a:lvl5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5pPr>
      <a:lvl6pPr marL="4714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6pPr>
      <a:lvl7pPr marL="9286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7pPr>
      <a:lvl8pPr marL="13858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8pPr>
      <a:lvl9pPr marL="18430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92075" algn="l" rtl="0" fontAlgn="base">
        <a:spcBef>
          <a:spcPct val="0"/>
        </a:spcBef>
        <a:spcAft>
          <a:spcPts val="500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38" indent="-171450" algn="l" rtl="0" fontAlgn="base"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71450" algn="l" rtl="0" fontAlgn="base"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1450" algn="l" rtl="0" fontAlgn="base"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100" indent="-171450" algn="l" rtl="0" fontAlgn="base"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E11005-07F5-448D-B13A-D403608046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BEB860A-AEEF-4795-BD19-8310BB51B30F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910273-B46C-A361-113F-28ED9AC5DE33}"/>
              </a:ext>
            </a:extLst>
          </p:cNvPr>
          <p:cNvSpPr txBox="1"/>
          <p:nvPr/>
        </p:nvSpPr>
        <p:spPr>
          <a:xfrm>
            <a:off x="395536" y="2679762"/>
            <a:ext cx="857134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eaLnBrk="1" hangingPunct="1">
              <a:spcAft>
                <a:spcPts val="600"/>
              </a:spcAft>
              <a:defRPr/>
            </a:pPr>
            <a:r>
              <a:rPr lang="fr-FR" altLang="fr-FR" sz="2800" dirty="0">
                <a:latin typeface="Marianne ExtraBold" panose="02000000000000000000" pitchFamily="50" charset="0"/>
              </a:rPr>
              <a:t>GUIDE D’UTILISATION DU </a:t>
            </a:r>
            <a:r>
              <a:rPr lang="fr-FR" altLang="fr-FR" sz="2800">
                <a:latin typeface="Marianne ExtraBold" panose="02000000000000000000" pitchFamily="50" charset="0"/>
              </a:rPr>
              <a:t>FORMAT «</a:t>
            </a:r>
            <a:r>
              <a:rPr lang="fr-FR" altLang="fr-FR" sz="2800" dirty="0">
                <a:latin typeface="Marianne ExtraBold" panose="02000000000000000000" pitchFamily="50" charset="0"/>
              </a:rPr>
              <a:t> </a:t>
            </a:r>
            <a:r>
              <a:rPr lang="fr-FR" altLang="fr-FR" sz="2800" dirty="0">
                <a:solidFill>
                  <a:schemeClr val="bg2"/>
                </a:solidFill>
                <a:latin typeface="Marianne ExtraBold" panose="02000000000000000000" pitchFamily="50" charset="0"/>
              </a:rPr>
              <a:t>EXERCICE SUR TABLE</a:t>
            </a:r>
            <a:r>
              <a:rPr lang="fr-FR" altLang="fr-FR" sz="2800" dirty="0">
                <a:latin typeface="Marianne ExtraBold" panose="02000000000000000000" pitchFamily="50" charset="0"/>
              </a:rPr>
              <a:t> »  </a:t>
            </a:r>
          </a:p>
          <a:p>
            <a:pPr marL="122764" eaLnBrk="1" hangingPunct="1">
              <a:spcAft>
                <a:spcPts val="600"/>
              </a:spcAft>
              <a:defRPr/>
            </a:pPr>
            <a:r>
              <a:rPr lang="fr-FR" altLang="fr-FR" sz="2800" i="1" dirty="0">
                <a:latin typeface="Marianne ExtraBold" panose="02000000000000000000" pitchFamily="50" charset="0"/>
              </a:rPr>
              <a:t>Scénario Enseignement Supérieur et Recherche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6697D97-9C1B-4BEB-AE97-0E7AF9599C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18BEA88-0D3C-442F-A42F-4E3287E5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>
                <a:latin typeface="Marianne" panose="02000000000000000000" pitchFamily="2" charset="0"/>
              </a:rPr>
              <a:t>Conduite de l’exercice : les étapes-clés </a:t>
            </a:r>
            <a:r>
              <a:rPr lang="fr-FR" sz="1600" dirty="0">
                <a:latin typeface="Marianne" panose="02000000000000000000" pitchFamily="2" charset="0"/>
              </a:rPr>
              <a:t>(2/2)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D87876-55FD-4089-8D62-24E16E7E6C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3528" y="1707654"/>
            <a:ext cx="5472328" cy="2880320"/>
          </a:xfrm>
        </p:spPr>
        <p:txBody>
          <a:bodyPr/>
          <a:lstStyle/>
          <a:p>
            <a:pPr algn="just"/>
            <a:r>
              <a:rPr lang="fr-FR" b="1" dirty="0">
                <a:latin typeface="Marianne" panose="02000000000000000000" pitchFamily="2" charset="0"/>
              </a:rPr>
              <a:t>Le planificateur doit s’assurer de mener les actions suivantes :</a:t>
            </a:r>
          </a:p>
          <a:p>
            <a:pPr marL="377825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latin typeface="Marianne" panose="02000000000000000000" pitchFamily="2" charset="0"/>
              </a:rPr>
              <a:t>Présenter les fonde</a:t>
            </a:r>
            <a:r>
              <a:rPr lang="fr-FR" dirty="0">
                <a:latin typeface="Marianne" panose="02000000000000000000" pitchFamily="2" charset="0"/>
              </a:rPr>
              <a:t>ments et les attendus de l’exercice (possibilité de s’appuyer sur la fiche « joueurs ) ;</a:t>
            </a:r>
          </a:p>
          <a:p>
            <a:pPr marL="377825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latin typeface="Marianne" panose="02000000000000000000" pitchFamily="2" charset="0"/>
              </a:rPr>
              <a:t>Dérouler le scénario</a:t>
            </a:r>
            <a:r>
              <a:rPr lang="fr-FR" dirty="0">
                <a:latin typeface="Marianne" panose="02000000000000000000" pitchFamily="2" charset="0"/>
              </a:rPr>
              <a:t> et animer la discussion / adapter au besoin le rythme de l’exercice ;</a:t>
            </a:r>
          </a:p>
          <a:p>
            <a:pPr marL="377825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latin typeface="Marianne" panose="02000000000000000000" pitchFamily="2" charset="0"/>
              </a:rPr>
              <a:t>Assurer le débriefing</a:t>
            </a:r>
            <a:r>
              <a:rPr lang="fr-FR" dirty="0">
                <a:latin typeface="Marianne" panose="02000000000000000000" pitchFamily="2" charset="0"/>
              </a:rPr>
              <a:t> / RETEX à chaud.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C9CFF11-053B-4E32-85CC-87F100CEE3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Marianne" panose="02000000000000000000" pitchFamily="2" charset="0"/>
              </a:rPr>
              <a:t>NB : un timing de conduite d’exercice est donné à titre d’exemple sur les slides de scénario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557480-F563-4090-8FE4-FA749E5A6C2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52D99216-69DD-45B2-9226-6F1493D2D9BF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25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CFB412-9C8C-4703-BED9-65E9E9CCC8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B0467-3D42-4178-9177-125361E922D4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929F1F4-3528-81CD-7EC2-8929ACE64A7E}"/>
              </a:ext>
            </a:extLst>
          </p:cNvPr>
          <p:cNvSpPr txBox="1"/>
          <p:nvPr/>
        </p:nvSpPr>
        <p:spPr>
          <a:xfrm>
            <a:off x="1187698" y="3183818"/>
            <a:ext cx="626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algn="ctr" eaLnBrk="1" hangingPunct="1">
              <a:spcAft>
                <a:spcPts val="600"/>
              </a:spcAft>
              <a:defRPr/>
            </a:pPr>
            <a:r>
              <a:rPr lang="fr-FR" altLang="fr-FR" sz="2800" dirty="0">
                <a:latin typeface="Marianne ExtraBold" panose="02000000000000000000" pitchFamily="50" charset="0"/>
              </a:rPr>
              <a:t>BON EXERCICE !</a:t>
            </a:r>
            <a:endParaRPr lang="fr-FR" altLang="fr-FR" sz="2800" cap="none" dirty="0">
              <a:latin typeface="Marianne ExtraBold" panose="02000000000000000000" pitchFamily="50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F0CA517-7324-4A67-A2D7-9827FF789F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sz="2800" dirty="0">
                <a:latin typeface="Marianne ExtraBold" panose="02000000000000000000" pitchFamily="2" charset="0"/>
              </a:rPr>
              <a:t>Présentation DU FORMAT « EXERCICE SUR TABLE »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80B3E8-5806-4E95-BD4F-7A8BF36575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12C633B-659A-434E-9BBF-83C60A170E8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2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B6DCDCF-7B74-4108-BBD9-9DCC7D96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0" y="769807"/>
            <a:ext cx="8424863" cy="539750"/>
          </a:xfrm>
        </p:spPr>
        <p:txBody>
          <a:bodyPr/>
          <a:lstStyle/>
          <a:p>
            <a:r>
              <a:rPr lang="fr-FR" sz="2200" dirty="0">
                <a:latin typeface="Marianne" panose="02000000000000000000" pitchFamily="2" charset="0"/>
              </a:rPr>
              <a:t>Qu’est ce qu’un exercice sur table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767BF7-3A3D-4FDF-94BF-EA8A10406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472" y="1527634"/>
            <a:ext cx="8424863" cy="2657788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fr-FR" sz="1200" b="1" dirty="0">
                <a:latin typeface="Marianne" panose="02000000000000000000" pitchFamily="2" charset="0"/>
              </a:rPr>
              <a:t>Description</a:t>
            </a:r>
            <a:r>
              <a:rPr lang="fr-FR" sz="1200" dirty="0">
                <a:latin typeface="Marianne" panose="02000000000000000000" pitchFamily="2" charset="0"/>
              </a:rPr>
              <a:t> : aussi appelé « table top », il s’agit d’un </a:t>
            </a:r>
            <a:r>
              <a:rPr lang="fr-FR" sz="1200" dirty="0">
                <a:solidFill>
                  <a:srgbClr val="21215A"/>
                </a:solidFill>
                <a:latin typeface="Marianne" panose="02000000000000000000" pitchFamily="2" charset="0"/>
              </a:rPr>
              <a:t>exercice de réflexion </a:t>
            </a:r>
            <a:r>
              <a:rPr lang="fr-FR" sz="1200" dirty="0">
                <a:latin typeface="Marianne" panose="02000000000000000000" pitchFamily="2" charset="0"/>
              </a:rPr>
              <a:t>(idéalement 1h30/2h) autour de scénarios de gestion de crise cyber évolutifs. Les participants sont invités à échanger en petits groupes et les travaux peuvent faire l’objet d’une présentation auprès de la direction. </a:t>
            </a:r>
          </a:p>
          <a:p>
            <a:pPr algn="just"/>
            <a:endParaRPr lang="fr-FR" sz="1200" dirty="0">
              <a:latin typeface="Marianne" panose="02000000000000000000" pitchFamily="2" charset="0"/>
            </a:endParaRPr>
          </a:p>
          <a:p>
            <a:pPr algn="just"/>
            <a:r>
              <a:rPr lang="fr-FR" sz="1200" b="1" dirty="0">
                <a:latin typeface="Marianne" panose="02000000000000000000" pitchFamily="2" charset="0"/>
              </a:rPr>
              <a:t>Intérêts pédagogiques </a:t>
            </a:r>
            <a:r>
              <a:rPr lang="fr-FR" sz="1200" b="1" i="1" dirty="0">
                <a:latin typeface="Marianne" panose="02000000000000000000" pitchFamily="2" charset="0"/>
              </a:rPr>
              <a:t>(liste non exhaustive)</a:t>
            </a:r>
            <a:r>
              <a:rPr lang="fr-FR" sz="1200" dirty="0">
                <a:latin typeface="Marianne" panose="02000000000000000000" pitchFamily="2" charset="0"/>
              </a:rPr>
              <a:t> : </a:t>
            </a:r>
          </a:p>
          <a:p>
            <a:pPr marL="320675" indent="-22860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Favoriser une discussion autour des principes et bonnes pratiques de gestion de crise cyber ;</a:t>
            </a:r>
          </a:p>
          <a:p>
            <a:pPr marL="320675" indent="-22860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Identifier des processus à mettre en œuvre sur divers enjeux (ex : continuité d’activité) ;</a:t>
            </a:r>
          </a:p>
          <a:p>
            <a:pPr marL="320675" indent="-22860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Identifier les écosystèmes associés.</a:t>
            </a:r>
          </a:p>
          <a:p>
            <a:pPr algn="just"/>
            <a:endParaRPr lang="fr-FR" sz="1200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3B7AD0-AD0D-420B-8D5A-2293647E6A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90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6A35AC0-DF09-407B-A6A1-9572061F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86369"/>
            <a:ext cx="8424863" cy="539750"/>
          </a:xfrm>
        </p:spPr>
        <p:txBody>
          <a:bodyPr/>
          <a:lstStyle/>
          <a:p>
            <a:r>
              <a:rPr lang="fr-FR" sz="2200" dirty="0">
                <a:latin typeface="Marianne" panose="02000000000000000000" pitchFamily="2" charset="0"/>
              </a:rPr>
              <a:t>Contenu du format« exercice sur table »  </a:t>
            </a:r>
            <a:br>
              <a:rPr lang="fr-FR" sz="2200" dirty="0">
                <a:latin typeface="Marianne" panose="02000000000000000000" pitchFamily="2" charset="0"/>
              </a:rPr>
            </a:br>
            <a:r>
              <a:rPr lang="fr-FR" sz="1800" i="1" dirty="0">
                <a:latin typeface="Marianne" panose="02000000000000000000" pitchFamily="2" charset="0"/>
              </a:rPr>
              <a:t>Scénario Enseignement Supérieur et Recherche</a:t>
            </a:r>
            <a:endParaRPr lang="fr-FR" sz="2200" i="1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F40027-A85C-4DC3-8700-A43661D998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E25449-5437-46D5-AB07-0F57EC4E6509}"/>
              </a:ext>
            </a:extLst>
          </p:cNvPr>
          <p:cNvSpPr/>
          <p:nvPr/>
        </p:nvSpPr>
        <p:spPr>
          <a:xfrm>
            <a:off x="1423524" y="1493097"/>
            <a:ext cx="7331215" cy="163614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5760" tIns="91440" bIns="91440" rtlCol="0" anchor="ctr"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rianne" panose="020000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1B962F-2E3D-4EBE-BBE0-F8AD1DA855D9}"/>
              </a:ext>
            </a:extLst>
          </p:cNvPr>
          <p:cNvSpPr/>
          <p:nvPr/>
        </p:nvSpPr>
        <p:spPr>
          <a:xfrm>
            <a:off x="328223" y="1703734"/>
            <a:ext cx="1294930" cy="932414"/>
          </a:xfrm>
          <a:prstGeom prst="rect">
            <a:avLst/>
          </a:prstGeom>
          <a:solidFill>
            <a:srgbClr val="0C638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Marianne" panose="02000000000000000000" pitchFamily="2" charset="0"/>
              </a:rPr>
              <a:t>Un volet « planificateur/animateur »</a:t>
            </a:r>
          </a:p>
        </p:txBody>
      </p:sp>
      <p:sp>
        <p:nvSpPr>
          <p:cNvPr id="17" name="Right Triangle 8">
            <a:extLst>
              <a:ext uri="{FF2B5EF4-FFF2-40B4-BE49-F238E27FC236}">
                <a16:creationId xmlns:a16="http://schemas.microsoft.com/office/drawing/2014/main" id="{0F76E308-1FF3-4266-AA1B-DE56F14945BA}"/>
              </a:ext>
            </a:extLst>
          </p:cNvPr>
          <p:cNvSpPr/>
          <p:nvPr/>
        </p:nvSpPr>
        <p:spPr>
          <a:xfrm>
            <a:off x="1423524" y="1472117"/>
            <a:ext cx="199629" cy="237574"/>
          </a:xfrm>
          <a:prstGeom prst="rtTriangle">
            <a:avLst/>
          </a:prstGeom>
          <a:solidFill>
            <a:srgbClr val="073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74404F-9191-42DF-A10C-4BE0835DCAA1}"/>
              </a:ext>
            </a:extLst>
          </p:cNvPr>
          <p:cNvSpPr/>
          <p:nvPr/>
        </p:nvSpPr>
        <p:spPr>
          <a:xfrm rot="10800000" flipH="1">
            <a:off x="8754739" y="1493096"/>
            <a:ext cx="45719" cy="1636142"/>
          </a:xfrm>
          <a:prstGeom prst="rect">
            <a:avLst/>
          </a:prstGeom>
          <a:solidFill>
            <a:srgbClr val="073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E525A7-62E8-451B-8843-4672D8F340A2}"/>
              </a:ext>
            </a:extLst>
          </p:cNvPr>
          <p:cNvSpPr/>
          <p:nvPr/>
        </p:nvSpPr>
        <p:spPr>
          <a:xfrm rot="10800000" flipH="1">
            <a:off x="1417499" y="2636148"/>
            <a:ext cx="199628" cy="493090"/>
          </a:xfrm>
          <a:prstGeom prst="rect">
            <a:avLst/>
          </a:prstGeom>
          <a:solidFill>
            <a:srgbClr val="073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F9A4E4F-4961-44EC-BF40-DAE0A0627B57}"/>
              </a:ext>
            </a:extLst>
          </p:cNvPr>
          <p:cNvSpPr txBox="1"/>
          <p:nvPr/>
        </p:nvSpPr>
        <p:spPr>
          <a:xfrm>
            <a:off x="1617127" y="1709668"/>
            <a:ext cx="7131586" cy="1341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2" charset="0"/>
              </a:rPr>
              <a:t>1 jeu de slides</a:t>
            </a:r>
            <a:r>
              <a:rPr lang="fr-FR" sz="1100" dirty="0">
                <a:latin typeface="Marianne" panose="02000000000000000000" pitchFamily="2" charset="0"/>
              </a:rPr>
              <a:t> à diffuser aux joueurs pour les faire travailler sur un scénario de crise cyber </a:t>
            </a:r>
            <a:r>
              <a:rPr lang="fr-FR" sz="1100" dirty="0">
                <a:solidFill>
                  <a:schemeClr val="tx2"/>
                </a:solidFill>
                <a:latin typeface="Marianne" panose="02000000000000000000" pitchFamily="2" charset="0"/>
              </a:rPr>
              <a:t>&gt; en fonction du format d’exercice choisi, il convient d’adapter le support (en particulier la partie « modalités d’exercice ») aux spécificités de la structure / objectifs.</a:t>
            </a:r>
            <a:r>
              <a:rPr lang="fr-FR" sz="1100" dirty="0">
                <a:latin typeface="Marianne" panose="02000000000000000000" pitchFamily="2" charset="0"/>
              </a:rPr>
              <a:t> Chaque jeu de slides est organisé autour d’un briefing / scénario / débriefing</a:t>
            </a:r>
          </a:p>
          <a:p>
            <a:pPr marL="628650" lvl="1" indent="-171450">
              <a:buFont typeface="Marianne" panose="02000000000000000000" pitchFamily="50" charset="0"/>
              <a:buChar char="→"/>
            </a:pPr>
            <a:r>
              <a:rPr lang="fr-FR" sz="1100" b="1" dirty="0">
                <a:solidFill>
                  <a:schemeClr val="tx2"/>
                </a:solidFill>
                <a:latin typeface="Marianne" panose="02000000000000000000" pitchFamily="2" charset="0"/>
              </a:rPr>
              <a:t>chaque slide de scénario propose un « fil conducteur » pour animer la discussion</a:t>
            </a:r>
            <a:r>
              <a:rPr lang="fr-FR" sz="1100" dirty="0">
                <a:latin typeface="Marianne" panose="02000000000000000000" pitchFamily="2" charset="0"/>
              </a:rPr>
              <a:t> </a:t>
            </a:r>
          </a:p>
          <a:p>
            <a:pPr lvl="1"/>
            <a:endParaRPr lang="fr-FR" sz="1100" dirty="0">
              <a:latin typeface="Marianne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Fiche « Rôle du planificateur/animateur »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A05E52-B0DA-476B-B34D-CF8B65DAED32}"/>
              </a:ext>
            </a:extLst>
          </p:cNvPr>
          <p:cNvSpPr/>
          <p:nvPr/>
        </p:nvSpPr>
        <p:spPr>
          <a:xfrm>
            <a:off x="1411923" y="3425795"/>
            <a:ext cx="7331215" cy="10571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5760" tIns="91440" bIns="91440" rtlCol="0" anchor="ctr"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rianne" panose="020000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5223E2-DD65-4F83-BE6F-C7B296BCEEDE}"/>
              </a:ext>
            </a:extLst>
          </p:cNvPr>
          <p:cNvSpPr/>
          <p:nvPr/>
        </p:nvSpPr>
        <p:spPr>
          <a:xfrm>
            <a:off x="316622" y="3636430"/>
            <a:ext cx="1294930" cy="702315"/>
          </a:xfrm>
          <a:prstGeom prst="rect">
            <a:avLst/>
          </a:prstGeom>
          <a:solidFill>
            <a:srgbClr val="AE1E1E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Marianne" panose="02000000000000000000" pitchFamily="2" charset="0"/>
              </a:rPr>
              <a:t>Un volet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Marianne" panose="02000000000000000000" pitchFamily="2" charset="0"/>
              </a:rPr>
              <a:t>« joueur »</a:t>
            </a:r>
            <a:endParaRPr lang="fr-FR" sz="14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2" name="Right Triangle 8">
            <a:extLst>
              <a:ext uri="{FF2B5EF4-FFF2-40B4-BE49-F238E27FC236}">
                <a16:creationId xmlns:a16="http://schemas.microsoft.com/office/drawing/2014/main" id="{43484A9F-B5DB-4782-97A1-1C225C1D5EAD}"/>
              </a:ext>
            </a:extLst>
          </p:cNvPr>
          <p:cNvSpPr/>
          <p:nvPr/>
        </p:nvSpPr>
        <p:spPr>
          <a:xfrm>
            <a:off x="1411923" y="3404814"/>
            <a:ext cx="199629" cy="237574"/>
          </a:xfrm>
          <a:prstGeom prst="rtTriangle">
            <a:avLst/>
          </a:prstGeom>
          <a:solidFill>
            <a:srgbClr val="54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9D2F5D-517D-4B35-9195-471E735A7C28}"/>
              </a:ext>
            </a:extLst>
          </p:cNvPr>
          <p:cNvSpPr/>
          <p:nvPr/>
        </p:nvSpPr>
        <p:spPr>
          <a:xfrm rot="10800000" flipH="1">
            <a:off x="8746584" y="3425795"/>
            <a:ext cx="45719" cy="1057127"/>
          </a:xfrm>
          <a:prstGeom prst="rect">
            <a:avLst/>
          </a:prstGeom>
          <a:solidFill>
            <a:srgbClr val="54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21B332-E872-4ED3-99F8-B07AB18D1345}"/>
              </a:ext>
            </a:extLst>
          </p:cNvPr>
          <p:cNvSpPr/>
          <p:nvPr/>
        </p:nvSpPr>
        <p:spPr>
          <a:xfrm rot="10800000" flipH="1">
            <a:off x="1398809" y="4335018"/>
            <a:ext cx="199628" cy="147904"/>
          </a:xfrm>
          <a:prstGeom prst="rect">
            <a:avLst/>
          </a:prstGeom>
          <a:solidFill>
            <a:srgbClr val="54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BB95B6A-7632-4DBC-A72A-82809F2BEAAE}"/>
              </a:ext>
            </a:extLst>
          </p:cNvPr>
          <p:cNvSpPr txBox="1"/>
          <p:nvPr/>
        </p:nvSpPr>
        <p:spPr>
          <a:xfrm>
            <a:off x="1617128" y="3636086"/>
            <a:ext cx="7131586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Fiche « Rôle du joueur »</a:t>
            </a:r>
          </a:p>
          <a:p>
            <a:r>
              <a:rPr lang="fr-FR" sz="1100" b="1" dirty="0">
                <a:solidFill>
                  <a:schemeClr val="tx2"/>
                </a:solidFill>
                <a:latin typeface="Marianne" panose="02000000000000000000" pitchFamily="2" charset="0"/>
              </a:rPr>
              <a:t>NB : Ce document devra être partagé en amont par l’équipe animation/organisation</a:t>
            </a:r>
          </a:p>
        </p:txBody>
      </p:sp>
    </p:spTree>
    <p:extLst>
      <p:ext uri="{BB962C8B-B14F-4D97-AF65-F5344CB8AC3E}">
        <p14:creationId xmlns:p14="http://schemas.microsoft.com/office/powerpoint/2010/main" val="428509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E39E1E5-DD08-4644-A802-4CE075535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1BE74A-B2BE-4BC6-918A-B0229BF5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>
                <a:latin typeface="Marianne" panose="02000000000000000000" pitchFamily="2" charset="0"/>
              </a:rPr>
              <a:t>Deux modalités d’utilisation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7CE7F0-B1D7-4E77-A3C7-BE1D9524C0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CF6B0-FCF3-4B3F-93BF-86BE9E24EE7A}"/>
              </a:ext>
            </a:extLst>
          </p:cNvPr>
          <p:cNvSpPr/>
          <p:nvPr/>
        </p:nvSpPr>
        <p:spPr>
          <a:xfrm>
            <a:off x="925738" y="2044241"/>
            <a:ext cx="3026060" cy="53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bg1"/>
                </a:solidFill>
                <a:latin typeface="Marianne" panose="02000000000000000000" pitchFamily="2" charset="0"/>
              </a:rPr>
              <a:t>Dans le cadre d’une sensibilisation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95F319-7B88-48F4-B23B-929D1D0BDACF}"/>
              </a:ext>
            </a:extLst>
          </p:cNvPr>
          <p:cNvSpPr/>
          <p:nvPr/>
        </p:nvSpPr>
        <p:spPr>
          <a:xfrm>
            <a:off x="5060154" y="2046296"/>
            <a:ext cx="3141985" cy="539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Marianne" panose="02000000000000000000" pitchFamily="2" charset="0"/>
              </a:rPr>
              <a:t>Dans le cadre d’un travail de réflexion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761C57-249C-41D5-B789-DFA86E6FDF41}"/>
              </a:ext>
            </a:extLst>
          </p:cNvPr>
          <p:cNvSpPr txBox="1"/>
          <p:nvPr/>
        </p:nvSpPr>
        <p:spPr>
          <a:xfrm>
            <a:off x="5013905" y="2682858"/>
            <a:ext cx="3204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dirty="0">
                <a:latin typeface="Marianne" panose="02000000000000000000" pitchFamily="2" charset="0"/>
              </a:rPr>
              <a:t>Format pouvant être adapté en fonction des objectifs du bénéficiaire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CAF87E-11FF-40BC-A411-E49B2C1010AB}"/>
              </a:ext>
            </a:extLst>
          </p:cNvPr>
          <p:cNvSpPr txBox="1"/>
          <p:nvPr/>
        </p:nvSpPr>
        <p:spPr>
          <a:xfrm>
            <a:off x="925738" y="2682858"/>
            <a:ext cx="30980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latin typeface="Marianne" panose="02000000000000000000" pitchFamily="2" charset="0"/>
              </a:rPr>
              <a:t>Scénario « clé en main » ne nécessitant pas de modifications du scénario</a:t>
            </a:r>
          </a:p>
        </p:txBody>
      </p:sp>
    </p:spTree>
    <p:extLst>
      <p:ext uri="{BB962C8B-B14F-4D97-AF65-F5344CB8AC3E}">
        <p14:creationId xmlns:p14="http://schemas.microsoft.com/office/powerpoint/2010/main" val="412851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7BBB3A1-5447-41B6-896F-63B88DB7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>
                <a:latin typeface="Marianne" panose="02000000000000000000" pitchFamily="2" charset="0"/>
              </a:rPr>
              <a:t>Présentation du scénario « clé en main »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ABEB06-0E2B-45B7-A9D2-77583B613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707654"/>
            <a:ext cx="8568630" cy="539750"/>
          </a:xfrm>
        </p:spPr>
        <p:txBody>
          <a:bodyPr/>
          <a:lstStyle/>
          <a:p>
            <a:pPr algn="just"/>
            <a:r>
              <a:rPr lang="fr-FR" dirty="0">
                <a:latin typeface="Marianne" panose="02000000000000000000" pitchFamily="2" charset="0"/>
              </a:rPr>
              <a:t>Le scénario « clé en main » a l’avantage </a:t>
            </a:r>
            <a:r>
              <a:rPr lang="fr-FR" b="1" dirty="0">
                <a:latin typeface="Marianne" panose="02000000000000000000" pitchFamily="2" charset="0"/>
              </a:rPr>
              <a:t>d’amener les participants à se focaliser sur les actions de gestion de crise que mènerait une cellule de crise dite « stratégique ».</a:t>
            </a:r>
          </a:p>
          <a:p>
            <a:pPr algn="just"/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928ADA-9900-47B7-9BCE-1C488C9490A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22519-C2FD-4728-A3AF-23A78ED56163}"/>
              </a:ext>
            </a:extLst>
          </p:cNvPr>
          <p:cNvSpPr/>
          <p:nvPr/>
        </p:nvSpPr>
        <p:spPr>
          <a:xfrm>
            <a:off x="-144524" y="2561729"/>
            <a:ext cx="90370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à"/>
            </a:pPr>
            <a:r>
              <a:rPr lang="fr-FR" altLang="fr-FR" sz="1400" dirty="0">
                <a:latin typeface="Marianne" panose="02000000000000000000" pitchFamily="2" charset="0"/>
              </a:rPr>
              <a:t>Le scénario proposé invite les participants à réfléchir à des actions de gestion de crise pouvant être menées </a:t>
            </a:r>
            <a:r>
              <a:rPr lang="fr-FR" altLang="fr-FR" sz="1400" b="1" dirty="0">
                <a:latin typeface="Marianne" panose="02000000000000000000" pitchFamily="2" charset="0"/>
              </a:rPr>
              <a:t>dans le contexte d’une cyberattaque visant un établissement.</a:t>
            </a:r>
          </a:p>
          <a:p>
            <a:pPr marL="742950" lvl="1" indent="-285750" algn="just">
              <a:buFont typeface="Wingdings" panose="05000000000000000000" pitchFamily="2" charset="2"/>
              <a:buChar char="à"/>
            </a:pPr>
            <a:endParaRPr lang="fr-FR" altLang="fr-FR" sz="1400" b="1" dirty="0">
              <a:latin typeface="Marianne" panose="02000000000000000000" pitchFamily="2" charset="0"/>
            </a:endParaRPr>
          </a:p>
          <a:p>
            <a:pPr lvl="1" algn="just"/>
            <a:r>
              <a:rPr lang="fr-FR" altLang="fr-FR" sz="1400" dirty="0">
                <a:latin typeface="Marianne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fr-FR" altLang="fr-FR" sz="1400" b="1" dirty="0">
                <a:latin typeface="Marianne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fr-FR" altLang="fr-FR" sz="1400" b="1" dirty="0">
                <a:latin typeface="Marianne" panose="02000000000000000000" pitchFamily="2" charset="0"/>
              </a:rPr>
              <a:t>En fonction des spécificités de chaque établissement, il peut être adapté. </a:t>
            </a:r>
          </a:p>
          <a:p>
            <a:pPr lvl="1" algn="just"/>
            <a:endParaRPr lang="fr-FR" altLang="fr-FR" sz="1200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9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FD754B-DDCB-489C-AFB0-E579FA87FA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AutoNum type="arabicPeriod" startAt="2"/>
            </a:pPr>
            <a:r>
              <a:rPr lang="fr-FR" sz="2800" dirty="0">
                <a:latin typeface="Marianne ExtraBold" panose="02000000000000000000" pitchFamily="2" charset="0"/>
              </a:rPr>
              <a:t>Planification et conduite d’exercice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F78C3F-9277-4881-8ECE-6C0B4DEDE5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12C633B-659A-434E-9BBF-83C60A170E8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99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6697D97-9C1B-4BEB-AE97-0E7AF9599C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18BEA88-0D3C-442F-A42F-4E3287E5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sz="2200" dirty="0">
                <a:latin typeface="Marianne" panose="02000000000000000000" pitchFamily="2" charset="0"/>
              </a:rPr>
              <a:t>Préparation de l’exercice : les étapes-clés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D87876-55FD-4089-8D62-24E16E7E6C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3528" y="1707654"/>
            <a:ext cx="5472328" cy="2880320"/>
          </a:xfrm>
        </p:spPr>
        <p:txBody>
          <a:bodyPr/>
          <a:lstStyle/>
          <a:p>
            <a:pPr algn="just"/>
            <a:r>
              <a:rPr lang="fr-FR" b="1" dirty="0">
                <a:latin typeface="Marianne" panose="02000000000000000000" pitchFamily="2" charset="0"/>
              </a:rPr>
              <a:t>Le planificateur doit s’assurer de mener les actions suivantes :</a:t>
            </a:r>
          </a:p>
          <a:p>
            <a:pPr marL="377825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Organiser une réunion de cadrage de l’exercice (objectifs, paramètres) ; </a:t>
            </a:r>
          </a:p>
          <a:p>
            <a:pPr marL="377825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En fonction des paramètres définis (nombre de joueurs, profil, timing), choisir un scénario et un format d’exercice ;</a:t>
            </a:r>
          </a:p>
          <a:p>
            <a:pPr marL="377825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Adapter si nécessaire le format et la durée de l’exercice ;</a:t>
            </a:r>
          </a:p>
          <a:p>
            <a:pPr marL="377825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Définir et assurer la logistique d’exercice (salles, outils de communication, documentation à disposition) ;</a:t>
            </a:r>
          </a:p>
          <a:p>
            <a:pPr marL="377825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Prendre connaissance du « fil conducteur » en amont de l’exercice pour l’animer. </a:t>
            </a:r>
          </a:p>
          <a:p>
            <a:endParaRPr lang="fr-FR" b="1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C9CFF11-053B-4E32-85CC-87F100CEE3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Marianne" panose="02000000000000000000" pitchFamily="2" charset="0"/>
              </a:rPr>
              <a:t>NB : il est possible de s’appuyer sur les scénarios proposés pour développer son propre scénario d’exercice.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557480-F563-4090-8FE4-FA749E5A6C2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52D99216-69DD-45B2-9226-6F1493D2D9B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03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6697D97-9C1B-4BEB-AE97-0E7AF9599C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18BEA88-0D3C-442F-A42F-4E3287E5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>
                <a:latin typeface="Marianne" panose="02000000000000000000" pitchFamily="2" charset="0"/>
              </a:rPr>
              <a:t>Conduite de l’exercice : les étapes-clés </a:t>
            </a:r>
            <a:r>
              <a:rPr lang="fr-FR" sz="1600" dirty="0">
                <a:latin typeface="Marianne" panose="02000000000000000000" pitchFamily="2" charset="0"/>
              </a:rPr>
              <a:t>(1/2)</a:t>
            </a:r>
            <a:endParaRPr lang="fr-FR" sz="2200" dirty="0">
              <a:latin typeface="Marianne" panose="02000000000000000000" pitchFamily="2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D87876-55FD-4089-8D62-24E16E7E6C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3528" y="1707654"/>
            <a:ext cx="5472328" cy="2880320"/>
          </a:xfrm>
        </p:spPr>
        <p:txBody>
          <a:bodyPr/>
          <a:lstStyle/>
          <a:p>
            <a:pPr marL="377825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Il est demandé aux participants de </a:t>
            </a:r>
            <a:r>
              <a:rPr lang="fr-FR" b="1" dirty="0">
                <a:latin typeface="Marianne" panose="02000000000000000000" pitchFamily="2" charset="0"/>
              </a:rPr>
              <a:t>comprendre les enjeux de la gestion de crise et de proposer des actions à mener</a:t>
            </a:r>
            <a:r>
              <a:rPr lang="fr-FR" dirty="0">
                <a:latin typeface="Marianne" panose="02000000000000000000" pitchFamily="2" charset="0"/>
              </a:rPr>
              <a:t> (continuité d’activité, communication, demande de soutien) en s’appuyant sur les éléments contextuels ;</a:t>
            </a:r>
          </a:p>
          <a:p>
            <a:pPr marL="377825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Ils sont ainsi invités à simuler une cellule de crise « stratégique » et apporter des réponses à des problématiques ;</a:t>
            </a:r>
          </a:p>
          <a:p>
            <a:pPr marL="377825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Plusieurs groupes peuvent travailler en simultané sur ce scénario. </a:t>
            </a:r>
            <a:r>
              <a:rPr lang="fr-FR" b="1" dirty="0">
                <a:latin typeface="Marianne" panose="02000000000000000000" pitchFamily="2" charset="0"/>
              </a:rPr>
              <a:t>Un animateur pour chaque groupe</a:t>
            </a:r>
            <a:r>
              <a:rPr lang="fr-FR" dirty="0">
                <a:latin typeface="Marianne" panose="02000000000000000000" pitchFamily="2" charset="0"/>
              </a:rPr>
              <a:t> anime et assure le bon déroulé de l’exercice ;</a:t>
            </a:r>
          </a:p>
          <a:p>
            <a:pPr marL="377825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La session se termine avec la simulation d’un point de situation et </a:t>
            </a:r>
            <a:r>
              <a:rPr lang="fr-FR" b="1" dirty="0">
                <a:latin typeface="Marianne" panose="02000000000000000000" pitchFamily="2" charset="0"/>
              </a:rPr>
              <a:t>un moment d’échange/RETEX.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C9CFF11-053B-4E32-85CC-87F100CEE3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Marianne" panose="02000000000000000000" pitchFamily="2" charset="0"/>
              </a:rPr>
              <a:t>NB : en cas de répartition en groupe, il est important de prévoir un moment de restitution (15 min par groupe + 5 à 10 min de conclusion).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557480-F563-4090-8FE4-FA749E5A6C2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52D99216-69DD-45B2-9226-6F1493D2D9BF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812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OPE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TEMPLATE_OPERATEURS</Template>
  <TotalTime>37374</TotalTime>
  <Words>760</Words>
  <Application>Microsoft Office PowerPoint</Application>
  <PresentationFormat>Affichage à l'écran (16:9)</PresentationFormat>
  <Paragraphs>67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Marianne</vt:lpstr>
      <vt:lpstr>Marianne ExtraBold</vt:lpstr>
      <vt:lpstr>Segoe UI</vt:lpstr>
      <vt:lpstr>Wingdings</vt:lpstr>
      <vt:lpstr>TEMPLATE_OPERATEURS</vt:lpstr>
      <vt:lpstr>Présentation PowerPoint</vt:lpstr>
      <vt:lpstr>Présentation PowerPoint</vt:lpstr>
      <vt:lpstr>Qu’est ce qu’un exercice sur table ?</vt:lpstr>
      <vt:lpstr>Contenu du format« exercice sur table »   Scénario Enseignement Supérieur et Recherche</vt:lpstr>
      <vt:lpstr>Deux modalités d’utilisation</vt:lpstr>
      <vt:lpstr>Présentation du scénario « clé en main »</vt:lpstr>
      <vt:lpstr>Présentation PowerPoint</vt:lpstr>
      <vt:lpstr>Préparation de l’exercice : les étapes-clés</vt:lpstr>
      <vt:lpstr>Conduite de l’exercice : les étapes-clés (1/2)</vt:lpstr>
      <vt:lpstr>Conduite de l’exercice : les étapes-clés (2/2)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admin</dc:creator>
  <cp:lastModifiedBy>DANIEL Jenna</cp:lastModifiedBy>
  <cp:revision>1088</cp:revision>
  <dcterms:created xsi:type="dcterms:W3CDTF">2020-08-04T12:18:42Z</dcterms:created>
  <dcterms:modified xsi:type="dcterms:W3CDTF">2023-08-25T16:13:10Z</dcterms:modified>
</cp:coreProperties>
</file>